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8"/>
  </p:notesMasterIdLst>
  <p:sldIdLst>
    <p:sldId id="269" r:id="rId5"/>
    <p:sldId id="270" r:id="rId6"/>
    <p:sldId id="347" r:id="rId7"/>
    <p:sldId id="358" r:id="rId8"/>
    <p:sldId id="367" r:id="rId9"/>
    <p:sldId id="395" r:id="rId10"/>
    <p:sldId id="352" r:id="rId11"/>
    <p:sldId id="342" r:id="rId12"/>
    <p:sldId id="346" r:id="rId13"/>
    <p:sldId id="396" r:id="rId14"/>
    <p:sldId id="353" r:id="rId15"/>
    <p:sldId id="397" r:id="rId16"/>
    <p:sldId id="398" r:id="rId17"/>
    <p:sldId id="387" r:id="rId18"/>
    <p:sldId id="399" r:id="rId19"/>
    <p:sldId id="332" r:id="rId20"/>
    <p:sldId id="343" r:id="rId21"/>
    <p:sldId id="389" r:id="rId22"/>
    <p:sldId id="400" r:id="rId23"/>
    <p:sldId id="370" r:id="rId24"/>
    <p:sldId id="338" r:id="rId25"/>
    <p:sldId id="344" r:id="rId26"/>
    <p:sldId id="348" r:id="rId27"/>
    <p:sldId id="401" r:id="rId28"/>
    <p:sldId id="365" r:id="rId29"/>
    <p:sldId id="391" r:id="rId30"/>
    <p:sldId id="402" r:id="rId31"/>
    <p:sldId id="371" r:id="rId32"/>
    <p:sldId id="392" r:id="rId33"/>
    <p:sldId id="393" r:id="rId34"/>
    <p:sldId id="394" r:id="rId35"/>
    <p:sldId id="414" r:id="rId36"/>
    <p:sldId id="34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4783"/>
    <a:srgbClr val="B6DAB4"/>
    <a:srgbClr val="E84141"/>
    <a:srgbClr val="FAFAFA"/>
    <a:srgbClr val="FFFFFF"/>
    <a:srgbClr val="F8D7CD"/>
    <a:srgbClr val="1A8753"/>
    <a:srgbClr val="CFD5EA"/>
    <a:srgbClr val="E9EBF5"/>
    <a:srgbClr val="FFDE3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5F498B-355C-4734-8248-4DFED42DE05A}" v="18" dt="2022-08-18T23:53:48.511"/>
  </p1510:revLst>
</p1510:revInfo>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98" autoAdjust="0"/>
    <p:restoredTop sz="94002" autoAdjust="0"/>
  </p:normalViewPr>
  <p:slideViewPr>
    <p:cSldViewPr snapToGrid="0" snapToObjects="1">
      <p:cViewPr varScale="1">
        <p:scale>
          <a:sx n="119" d="100"/>
          <a:sy n="119" d="100"/>
        </p:scale>
        <p:origin x="108" y="10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99" d="100"/>
          <a:sy n="99" d="100"/>
        </p:scale>
        <p:origin x="3064" y="1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iscilla O'Connor" userId="S::priscilla.oconnor@folens.ie::d3b9681a-6783-45a0-a9cd-fbceb3f6df13" providerId="AD" clId="Web-{265F498B-355C-4734-8248-4DFED42DE05A}"/>
    <pc:docChg chg="modSld">
      <pc:chgData name="Priscilla O'Connor" userId="S::priscilla.oconnor@folens.ie::d3b9681a-6783-45a0-a9cd-fbceb3f6df13" providerId="AD" clId="Web-{265F498B-355C-4734-8248-4DFED42DE05A}" dt="2022-08-18T23:53:48.511" v="11" actId="1076"/>
      <pc:docMkLst>
        <pc:docMk/>
      </pc:docMkLst>
      <pc:sldChg chg="modSp">
        <pc:chgData name="Priscilla O'Connor" userId="S::priscilla.oconnor@folens.ie::d3b9681a-6783-45a0-a9cd-fbceb3f6df13" providerId="AD" clId="Web-{265F498B-355C-4734-8248-4DFED42DE05A}" dt="2022-08-18T23:53:48.511" v="11" actId="1076"/>
        <pc:sldMkLst>
          <pc:docMk/>
          <pc:sldMk cId="1659956702" sldId="396"/>
        </pc:sldMkLst>
        <pc:spChg chg="mod">
          <ac:chgData name="Priscilla O'Connor" userId="S::priscilla.oconnor@folens.ie::d3b9681a-6783-45a0-a9cd-fbceb3f6df13" providerId="AD" clId="Web-{265F498B-355C-4734-8248-4DFED42DE05A}" dt="2022-08-18T23:53:16.620" v="4" actId="20577"/>
          <ac:spMkLst>
            <pc:docMk/>
            <pc:sldMk cId="1659956702" sldId="396"/>
            <ac:spMk id="3" creationId="{EC0A58A4-69DE-C54D-978F-291A379DE7C9}"/>
          </ac:spMkLst>
        </pc:spChg>
        <pc:spChg chg="mod">
          <ac:chgData name="Priscilla O'Connor" userId="S::priscilla.oconnor@folens.ie::d3b9681a-6783-45a0-a9cd-fbceb3f6df13" providerId="AD" clId="Web-{265F498B-355C-4734-8248-4DFED42DE05A}" dt="2022-08-18T23:53:48.511" v="11" actId="1076"/>
          <ac:spMkLst>
            <pc:docMk/>
            <pc:sldMk cId="1659956702" sldId="396"/>
            <ac:spMk id="5" creationId="{A9D82698-9F97-4A99-BEBB-8CDFFC016B4B}"/>
          </ac:spMkLst>
        </pc:spChg>
      </pc:sldChg>
    </pc:docChg>
  </pc:docChgLst>
  <pc:docChgLst>
    <pc:chgData name="Priscilla O'Connor" userId="d3b9681a-6783-45a0-a9cd-fbceb3f6df13" providerId="ADAL" clId="{0299A8F5-8230-4B3B-8B54-CC6141B5425A}"/>
    <pc:docChg chg="custSel modSld">
      <pc:chgData name="Priscilla O'Connor" userId="d3b9681a-6783-45a0-a9cd-fbceb3f6df13" providerId="ADAL" clId="{0299A8F5-8230-4B3B-8B54-CC6141B5425A}" dt="2022-07-15T02:48:29.578" v="77" actId="1036"/>
      <pc:docMkLst>
        <pc:docMk/>
      </pc:docMkLst>
      <pc:sldChg chg="modSp mod">
        <pc:chgData name="Priscilla O'Connor" userId="d3b9681a-6783-45a0-a9cd-fbceb3f6df13" providerId="ADAL" clId="{0299A8F5-8230-4B3B-8B54-CC6141B5425A}" dt="2022-07-15T02:42:35.547" v="4" actId="1036"/>
        <pc:sldMkLst>
          <pc:docMk/>
          <pc:sldMk cId="803619056" sldId="352"/>
        </pc:sldMkLst>
        <pc:picChg chg="mod">
          <ac:chgData name="Priscilla O'Connor" userId="d3b9681a-6783-45a0-a9cd-fbceb3f6df13" providerId="ADAL" clId="{0299A8F5-8230-4B3B-8B54-CC6141B5425A}" dt="2022-07-15T02:42:35.547" v="4" actId="1036"/>
          <ac:picMkLst>
            <pc:docMk/>
            <pc:sldMk cId="803619056" sldId="352"/>
            <ac:picMk id="13" creationId="{84480668-496E-4F3A-8EA1-5F3BF6605F52}"/>
          </ac:picMkLst>
        </pc:picChg>
      </pc:sldChg>
      <pc:sldChg chg="addSp delSp modSp mod">
        <pc:chgData name="Priscilla O'Connor" userId="d3b9681a-6783-45a0-a9cd-fbceb3f6df13" providerId="ADAL" clId="{0299A8F5-8230-4B3B-8B54-CC6141B5425A}" dt="2022-07-15T02:48:29.578" v="77" actId="1036"/>
        <pc:sldMkLst>
          <pc:docMk/>
          <pc:sldMk cId="944979784" sldId="392"/>
        </pc:sldMkLst>
        <pc:spChg chg="del">
          <ac:chgData name="Priscilla O'Connor" userId="d3b9681a-6783-45a0-a9cd-fbceb3f6df13" providerId="ADAL" clId="{0299A8F5-8230-4B3B-8B54-CC6141B5425A}" dt="2022-07-15T02:47:35.036" v="53" actId="478"/>
          <ac:spMkLst>
            <pc:docMk/>
            <pc:sldMk cId="944979784" sldId="392"/>
            <ac:spMk id="3" creationId="{11553BAD-C6D6-7C4B-A154-79EEE209BAD6}"/>
          </ac:spMkLst>
        </pc:spChg>
        <pc:graphicFrameChg chg="mod">
          <ac:chgData name="Priscilla O'Connor" userId="d3b9681a-6783-45a0-a9cd-fbceb3f6df13" providerId="ADAL" clId="{0299A8F5-8230-4B3B-8B54-CC6141B5425A}" dt="2022-07-15T02:47:04.908" v="42" actId="1076"/>
          <ac:graphicFrameMkLst>
            <pc:docMk/>
            <pc:sldMk cId="944979784" sldId="392"/>
            <ac:graphicFrameMk id="2" creationId="{DB787EBF-B649-4F4B-A027-65B15EBF540D}"/>
          </ac:graphicFrameMkLst>
        </pc:graphicFrameChg>
        <pc:picChg chg="del mod">
          <ac:chgData name="Priscilla O'Connor" userId="d3b9681a-6783-45a0-a9cd-fbceb3f6df13" providerId="ADAL" clId="{0299A8F5-8230-4B3B-8B54-CC6141B5425A}" dt="2022-07-15T02:46:39.134" v="36" actId="478"/>
          <ac:picMkLst>
            <pc:docMk/>
            <pc:sldMk cId="944979784" sldId="392"/>
            <ac:picMk id="7" creationId="{A220DB28-F8AD-3A4E-8E2E-D2CF95AF4967}"/>
          </ac:picMkLst>
        </pc:picChg>
        <pc:picChg chg="add del mod">
          <ac:chgData name="Priscilla O'Connor" userId="d3b9681a-6783-45a0-a9cd-fbceb3f6df13" providerId="ADAL" clId="{0299A8F5-8230-4B3B-8B54-CC6141B5425A}" dt="2022-07-15T02:47:33.295" v="52" actId="478"/>
          <ac:picMkLst>
            <pc:docMk/>
            <pc:sldMk cId="944979784" sldId="392"/>
            <ac:picMk id="8" creationId="{74E15693-8B0C-D558-8D55-F18CD441BD45}"/>
          </ac:picMkLst>
        </pc:picChg>
        <pc:picChg chg="del">
          <ac:chgData name="Priscilla O'Connor" userId="d3b9681a-6783-45a0-a9cd-fbceb3f6df13" providerId="ADAL" clId="{0299A8F5-8230-4B3B-8B54-CC6141B5425A}" dt="2022-07-15T02:46:58.049" v="40" actId="478"/>
          <ac:picMkLst>
            <pc:docMk/>
            <pc:sldMk cId="944979784" sldId="392"/>
            <ac:picMk id="9" creationId="{7DD71D2F-141C-40EF-AB2F-26AABC42B787}"/>
          </ac:picMkLst>
        </pc:picChg>
        <pc:picChg chg="add mod">
          <ac:chgData name="Priscilla O'Connor" userId="d3b9681a-6783-45a0-a9cd-fbceb3f6df13" providerId="ADAL" clId="{0299A8F5-8230-4B3B-8B54-CC6141B5425A}" dt="2022-07-15T02:48:29.578" v="77" actId="1036"/>
          <ac:picMkLst>
            <pc:docMk/>
            <pc:sldMk cId="944979784" sldId="392"/>
            <ac:picMk id="10" creationId="{88800C69-396B-40AF-9FC5-4E6705850AE5}"/>
          </ac:picMkLst>
        </pc:picChg>
      </pc:sldChg>
      <pc:sldChg chg="addSp delSp modSp mod">
        <pc:chgData name="Priscilla O'Connor" userId="d3b9681a-6783-45a0-a9cd-fbceb3f6df13" providerId="ADAL" clId="{0299A8F5-8230-4B3B-8B54-CC6141B5425A}" dt="2022-07-15T02:44:28.649" v="11" actId="1076"/>
        <pc:sldMkLst>
          <pc:docMk/>
          <pc:sldMk cId="1981575056" sldId="399"/>
        </pc:sldMkLst>
        <pc:picChg chg="add mod">
          <ac:chgData name="Priscilla O'Connor" userId="d3b9681a-6783-45a0-a9cd-fbceb3f6df13" providerId="ADAL" clId="{0299A8F5-8230-4B3B-8B54-CC6141B5425A}" dt="2022-07-15T02:44:28.649" v="11" actId="1076"/>
          <ac:picMkLst>
            <pc:docMk/>
            <pc:sldMk cId="1981575056" sldId="399"/>
            <ac:picMk id="5" creationId="{D3D3EECF-AC1E-7259-65DE-8AD822F3C57B}"/>
          </ac:picMkLst>
        </pc:picChg>
        <pc:picChg chg="del">
          <ac:chgData name="Priscilla O'Connor" userId="d3b9681a-6783-45a0-a9cd-fbceb3f6df13" providerId="ADAL" clId="{0299A8F5-8230-4B3B-8B54-CC6141B5425A}" dt="2022-07-15T02:44:07.213" v="5" actId="478"/>
          <ac:picMkLst>
            <pc:docMk/>
            <pc:sldMk cId="1981575056" sldId="399"/>
            <ac:picMk id="6" creationId="{050EA3A9-47DF-D247-BAA9-B19BDDB07120}"/>
          </ac:picMkLst>
        </pc:picChg>
      </pc:sldChg>
    </pc:docChg>
  </pc:docChgLst>
  <pc:docChgLst>
    <pc:chgData name="Priscilla O'Connor" userId="d3b9681a-6783-45a0-a9cd-fbceb3f6df13" providerId="ADAL" clId="{58071B1A-2F3E-4671-A4E4-B9E469279601}"/>
    <pc:docChg chg="custSel modSld">
      <pc:chgData name="Priscilla O'Connor" userId="d3b9681a-6783-45a0-a9cd-fbceb3f6df13" providerId="ADAL" clId="{58071B1A-2F3E-4671-A4E4-B9E469279601}" dt="2022-08-01T23:04:48.310" v="96" actId="478"/>
      <pc:docMkLst>
        <pc:docMk/>
      </pc:docMkLst>
      <pc:sldChg chg="modSp mod">
        <pc:chgData name="Priscilla O'Connor" userId="d3b9681a-6783-45a0-a9cd-fbceb3f6df13" providerId="ADAL" clId="{58071B1A-2F3E-4671-A4E4-B9E469279601}" dt="2022-08-01T21:40:01.810" v="4" actId="1076"/>
        <pc:sldMkLst>
          <pc:docMk/>
          <pc:sldMk cId="2445181924" sldId="338"/>
        </pc:sldMkLst>
        <pc:picChg chg="mod">
          <ac:chgData name="Priscilla O'Connor" userId="d3b9681a-6783-45a0-a9cd-fbceb3f6df13" providerId="ADAL" clId="{58071B1A-2F3E-4671-A4E4-B9E469279601}" dt="2022-08-01T21:40:01.810" v="4" actId="1076"/>
          <ac:picMkLst>
            <pc:docMk/>
            <pc:sldMk cId="2445181924" sldId="338"/>
            <ac:picMk id="7" creationId="{A220DB28-F8AD-3A4E-8E2E-D2CF95AF4967}"/>
          </ac:picMkLst>
        </pc:picChg>
      </pc:sldChg>
      <pc:sldChg chg="addSp delSp modSp mod">
        <pc:chgData name="Priscilla O'Connor" userId="d3b9681a-6783-45a0-a9cd-fbceb3f6df13" providerId="ADAL" clId="{58071B1A-2F3E-4671-A4E4-B9E469279601}" dt="2022-08-01T21:45:00.459" v="13" actId="478"/>
        <pc:sldMkLst>
          <pc:docMk/>
          <pc:sldMk cId="1330562534" sldId="347"/>
        </pc:sldMkLst>
        <pc:spChg chg="del">
          <ac:chgData name="Priscilla O'Connor" userId="d3b9681a-6783-45a0-a9cd-fbceb3f6df13" providerId="ADAL" clId="{58071B1A-2F3E-4671-A4E4-B9E469279601}" dt="2022-08-01T21:44:31.509" v="5" actId="478"/>
          <ac:spMkLst>
            <pc:docMk/>
            <pc:sldMk cId="1330562534" sldId="347"/>
            <ac:spMk id="2" creationId="{390C1887-E52E-FC43-819D-EE1A17B3873D}"/>
          </ac:spMkLst>
        </pc:spChg>
        <pc:picChg chg="del mod">
          <ac:chgData name="Priscilla O'Connor" userId="d3b9681a-6783-45a0-a9cd-fbceb3f6df13" providerId="ADAL" clId="{58071B1A-2F3E-4671-A4E4-B9E469279601}" dt="2022-08-01T21:45:00.459" v="13" actId="478"/>
          <ac:picMkLst>
            <pc:docMk/>
            <pc:sldMk cId="1330562534" sldId="347"/>
            <ac:picMk id="5" creationId="{9BF1051F-28E1-40AB-8566-B40CEB6FC62C}"/>
          </ac:picMkLst>
        </pc:picChg>
        <pc:picChg chg="add mod">
          <ac:chgData name="Priscilla O'Connor" userId="d3b9681a-6783-45a0-a9cd-fbceb3f6df13" providerId="ADAL" clId="{58071B1A-2F3E-4671-A4E4-B9E469279601}" dt="2022-08-01T21:44:59.123" v="12" actId="1076"/>
          <ac:picMkLst>
            <pc:docMk/>
            <pc:sldMk cId="1330562534" sldId="347"/>
            <ac:picMk id="6" creationId="{3779C1E4-BAE3-AB32-BFD0-9DBB8EBB32AA}"/>
          </ac:picMkLst>
        </pc:picChg>
      </pc:sldChg>
      <pc:sldChg chg="addSp delSp modSp mod">
        <pc:chgData name="Priscilla O'Connor" userId="d3b9681a-6783-45a0-a9cd-fbceb3f6df13" providerId="ADAL" clId="{58071B1A-2F3E-4671-A4E4-B9E469279601}" dt="2022-08-01T21:52:46.383" v="45" actId="1076"/>
        <pc:sldMkLst>
          <pc:docMk/>
          <pc:sldMk cId="3380802159" sldId="370"/>
        </pc:sldMkLst>
        <pc:spChg chg="add mod">
          <ac:chgData name="Priscilla O'Connor" userId="d3b9681a-6783-45a0-a9cd-fbceb3f6df13" providerId="ADAL" clId="{58071B1A-2F3E-4671-A4E4-B9E469279601}" dt="2022-08-01T21:52:46.383" v="45" actId="1076"/>
          <ac:spMkLst>
            <pc:docMk/>
            <pc:sldMk cId="3380802159" sldId="370"/>
            <ac:spMk id="7" creationId="{0447A62F-9291-9343-6B2F-1270EBDFB9CA}"/>
          </ac:spMkLst>
        </pc:spChg>
        <pc:picChg chg="add mod">
          <ac:chgData name="Priscilla O'Connor" userId="d3b9681a-6783-45a0-a9cd-fbceb3f6df13" providerId="ADAL" clId="{58071B1A-2F3E-4671-A4E4-B9E469279601}" dt="2022-08-01T21:52:39.761" v="44" actId="1076"/>
          <ac:picMkLst>
            <pc:docMk/>
            <pc:sldMk cId="3380802159" sldId="370"/>
            <ac:picMk id="4" creationId="{BA7E737D-FCF6-9F63-737A-BF0CFB840043}"/>
          </ac:picMkLst>
        </pc:picChg>
        <pc:picChg chg="del">
          <ac:chgData name="Priscilla O'Connor" userId="d3b9681a-6783-45a0-a9cd-fbceb3f6df13" providerId="ADAL" clId="{58071B1A-2F3E-4671-A4E4-B9E469279601}" dt="2022-08-01T21:47:29.231" v="14" actId="478"/>
          <ac:picMkLst>
            <pc:docMk/>
            <pc:sldMk cId="3380802159" sldId="370"/>
            <ac:picMk id="8" creationId="{A0ADEF6A-F464-47EE-8882-E5039EDD08D3}"/>
          </ac:picMkLst>
        </pc:picChg>
        <pc:picChg chg="add del mod">
          <ac:chgData name="Priscilla O'Connor" userId="d3b9681a-6783-45a0-a9cd-fbceb3f6df13" providerId="ADAL" clId="{58071B1A-2F3E-4671-A4E4-B9E469279601}" dt="2022-08-01T21:50:02.508" v="38" actId="478"/>
          <ac:picMkLst>
            <pc:docMk/>
            <pc:sldMk cId="3380802159" sldId="370"/>
            <ac:picMk id="9" creationId="{CC523B0B-A823-B515-13B9-E1ED8C6BFE48}"/>
          </ac:picMkLst>
        </pc:picChg>
      </pc:sldChg>
      <pc:sldChg chg="addSp delSp modSp mod">
        <pc:chgData name="Priscilla O'Connor" userId="d3b9681a-6783-45a0-a9cd-fbceb3f6df13" providerId="ADAL" clId="{58071B1A-2F3E-4671-A4E4-B9E469279601}" dt="2022-08-01T22:06:39.267" v="83" actId="1076"/>
        <pc:sldMkLst>
          <pc:docMk/>
          <pc:sldMk cId="1892044134" sldId="371"/>
        </pc:sldMkLst>
        <pc:spChg chg="mod">
          <ac:chgData name="Priscilla O'Connor" userId="d3b9681a-6783-45a0-a9cd-fbceb3f6df13" providerId="ADAL" clId="{58071B1A-2F3E-4671-A4E4-B9E469279601}" dt="2022-08-01T22:02:09.118" v="66" actId="14100"/>
          <ac:spMkLst>
            <pc:docMk/>
            <pc:sldMk cId="1892044134" sldId="371"/>
            <ac:spMk id="7" creationId="{9B204073-D988-4411-9277-0D465FB30B24}"/>
          </ac:spMkLst>
        </pc:spChg>
        <pc:picChg chg="add del mod modCrop">
          <ac:chgData name="Priscilla O'Connor" userId="d3b9681a-6783-45a0-a9cd-fbceb3f6df13" providerId="ADAL" clId="{58071B1A-2F3E-4671-A4E4-B9E469279601}" dt="2022-08-01T22:03:23.433" v="77" actId="478"/>
          <ac:picMkLst>
            <pc:docMk/>
            <pc:sldMk cId="1892044134" sldId="371"/>
            <ac:picMk id="4" creationId="{DF34D839-BD5E-D76D-FEDB-AA40815BEAB5}"/>
          </ac:picMkLst>
        </pc:picChg>
        <pc:picChg chg="add mod">
          <ac:chgData name="Priscilla O'Connor" userId="d3b9681a-6783-45a0-a9cd-fbceb3f6df13" providerId="ADAL" clId="{58071B1A-2F3E-4671-A4E4-B9E469279601}" dt="2022-08-01T22:06:39.267" v="83" actId="1076"/>
          <ac:picMkLst>
            <pc:docMk/>
            <pc:sldMk cId="1892044134" sldId="371"/>
            <ac:picMk id="6" creationId="{03EDD949-FB22-93EA-10DB-F9234821AFEC}"/>
          </ac:picMkLst>
        </pc:picChg>
        <pc:picChg chg="del mod">
          <ac:chgData name="Priscilla O'Connor" userId="d3b9681a-6783-45a0-a9cd-fbceb3f6df13" providerId="ADAL" clId="{58071B1A-2F3E-4671-A4E4-B9E469279601}" dt="2022-08-01T22:02:25.717" v="68" actId="478"/>
          <ac:picMkLst>
            <pc:docMk/>
            <pc:sldMk cId="1892044134" sldId="371"/>
            <ac:picMk id="8" creationId="{E02245F7-DDDE-42DB-8696-6539771618E0}"/>
          </ac:picMkLst>
        </pc:picChg>
      </pc:sldChg>
      <pc:sldChg chg="addSp delSp modSp mod">
        <pc:chgData name="Priscilla O'Connor" userId="d3b9681a-6783-45a0-a9cd-fbceb3f6df13" providerId="ADAL" clId="{58071B1A-2F3E-4671-A4E4-B9E469279601}" dt="2022-08-01T23:04:48.310" v="96" actId="478"/>
        <pc:sldMkLst>
          <pc:docMk/>
          <pc:sldMk cId="944979784" sldId="392"/>
        </pc:sldMkLst>
        <pc:graphicFrameChg chg="modGraphic">
          <ac:chgData name="Priscilla O'Connor" userId="d3b9681a-6783-45a0-a9cd-fbceb3f6df13" providerId="ADAL" clId="{58071B1A-2F3E-4671-A4E4-B9E469279601}" dt="2022-08-01T23:03:16.952" v="84" actId="14734"/>
          <ac:graphicFrameMkLst>
            <pc:docMk/>
            <pc:sldMk cId="944979784" sldId="392"/>
            <ac:graphicFrameMk id="2" creationId="{DB787EBF-B649-4F4B-A027-65B15EBF540D}"/>
          </ac:graphicFrameMkLst>
        </pc:graphicFrameChg>
        <pc:picChg chg="add mod">
          <ac:chgData name="Priscilla O'Connor" userId="d3b9681a-6783-45a0-a9cd-fbceb3f6df13" providerId="ADAL" clId="{58071B1A-2F3E-4671-A4E4-B9E469279601}" dt="2022-08-01T23:04:45.296" v="95" actId="1076"/>
          <ac:picMkLst>
            <pc:docMk/>
            <pc:sldMk cId="944979784" sldId="392"/>
            <ac:picMk id="4" creationId="{ED102511-E082-D514-D423-D75C3D431C72}"/>
          </ac:picMkLst>
        </pc:picChg>
        <pc:picChg chg="del mod">
          <ac:chgData name="Priscilla O'Connor" userId="d3b9681a-6783-45a0-a9cd-fbceb3f6df13" providerId="ADAL" clId="{58071B1A-2F3E-4671-A4E4-B9E469279601}" dt="2022-08-01T23:04:48.310" v="96" actId="478"/>
          <ac:picMkLst>
            <pc:docMk/>
            <pc:sldMk cId="944979784" sldId="392"/>
            <ac:picMk id="10" creationId="{88800C69-396B-40AF-9FC5-4E6705850AE5}"/>
          </ac:picMkLst>
        </pc:picChg>
      </pc:sldChg>
    </pc:docChg>
  </pc:docChgLst>
  <pc:docChgLst>
    <pc:chgData name="Priscilla O'Connor" userId="d3b9681a-6783-45a0-a9cd-fbceb3f6df13" providerId="ADAL" clId="{F7C71620-EEFD-4B6C-ADA8-2DA79C5BA263}"/>
    <pc:docChg chg="modSld">
      <pc:chgData name="Priscilla O'Connor" userId="d3b9681a-6783-45a0-a9cd-fbceb3f6df13" providerId="ADAL" clId="{F7C71620-EEFD-4B6C-ADA8-2DA79C5BA263}" dt="2022-08-18T23:56:00.557" v="6" actId="20577"/>
      <pc:docMkLst>
        <pc:docMk/>
      </pc:docMkLst>
      <pc:sldChg chg="modSp mod">
        <pc:chgData name="Priscilla O'Connor" userId="d3b9681a-6783-45a0-a9cd-fbceb3f6df13" providerId="ADAL" clId="{F7C71620-EEFD-4B6C-ADA8-2DA79C5BA263}" dt="2022-08-18T23:55:03.284" v="5" actId="1076"/>
        <pc:sldMkLst>
          <pc:docMk/>
          <pc:sldMk cId="1659956702" sldId="396"/>
        </pc:sldMkLst>
        <pc:spChg chg="mod">
          <ac:chgData name="Priscilla O'Connor" userId="d3b9681a-6783-45a0-a9cd-fbceb3f6df13" providerId="ADAL" clId="{F7C71620-EEFD-4B6C-ADA8-2DA79C5BA263}" dt="2022-08-18T23:55:03.284" v="5" actId="1076"/>
          <ac:spMkLst>
            <pc:docMk/>
            <pc:sldMk cId="1659956702" sldId="396"/>
            <ac:spMk id="5" creationId="{A9D82698-9F97-4A99-BEBB-8CDFFC016B4B}"/>
          </ac:spMkLst>
        </pc:spChg>
      </pc:sldChg>
      <pc:sldChg chg="modSp mod">
        <pc:chgData name="Priscilla O'Connor" userId="d3b9681a-6783-45a0-a9cd-fbceb3f6df13" providerId="ADAL" clId="{F7C71620-EEFD-4B6C-ADA8-2DA79C5BA263}" dt="2022-08-18T23:56:00.557" v="6" actId="20577"/>
        <pc:sldMkLst>
          <pc:docMk/>
          <pc:sldMk cId="2712234538" sldId="402"/>
        </pc:sldMkLst>
        <pc:spChg chg="mod">
          <ac:chgData name="Priscilla O'Connor" userId="d3b9681a-6783-45a0-a9cd-fbceb3f6df13" providerId="ADAL" clId="{F7C71620-EEFD-4B6C-ADA8-2DA79C5BA263}" dt="2022-08-18T23:56:00.557" v="6" actId="20577"/>
          <ac:spMkLst>
            <pc:docMk/>
            <pc:sldMk cId="2712234538" sldId="402"/>
            <ac:spMk id="2" creationId="{C74CFF55-5247-1E4F-943B-29B4D8E7AFA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0BBB5A-1A68-024C-B8DF-62243DF77E89}" type="datetimeFigureOut">
              <a:rPr lang="en-US" smtClean="0"/>
              <a:t>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38F176-347D-8C4B-9535-ABB6EF855152}" type="slidenum">
              <a:rPr lang="en-US" smtClean="0"/>
              <a:t>‹#›</a:t>
            </a:fld>
            <a:endParaRPr lang="en-US"/>
          </a:p>
        </p:txBody>
      </p:sp>
    </p:spTree>
    <p:extLst>
      <p:ext uri="{BB962C8B-B14F-4D97-AF65-F5344CB8AC3E}">
        <p14:creationId xmlns:p14="http://schemas.microsoft.com/office/powerpoint/2010/main" val="18935222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3F38F176-347D-8C4B-9535-ABB6EF855152}" type="slidenum">
              <a:rPr lang="en-US" smtClean="0"/>
              <a:t>5</a:t>
            </a:fld>
            <a:endParaRPr lang="en-US"/>
          </a:p>
        </p:txBody>
      </p:sp>
    </p:spTree>
    <p:extLst>
      <p:ext uri="{BB962C8B-B14F-4D97-AF65-F5344CB8AC3E}">
        <p14:creationId xmlns:p14="http://schemas.microsoft.com/office/powerpoint/2010/main" val="23200860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3F38F176-347D-8C4B-9535-ABB6EF855152}" type="slidenum">
              <a:rPr lang="en-US" smtClean="0"/>
              <a:t>6</a:t>
            </a:fld>
            <a:endParaRPr lang="en-US"/>
          </a:p>
        </p:txBody>
      </p:sp>
    </p:spTree>
    <p:extLst>
      <p:ext uri="{BB962C8B-B14F-4D97-AF65-F5344CB8AC3E}">
        <p14:creationId xmlns:p14="http://schemas.microsoft.com/office/powerpoint/2010/main" val="26271142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722516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31455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051098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843961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6220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Front Cover">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1C9A0-4482-9442-A89B-899CE9C10312}"/>
              </a:ext>
            </a:extLst>
          </p:cNvPr>
          <p:cNvSpPr>
            <a:spLocks noGrp="1"/>
          </p:cNvSpPr>
          <p:nvPr>
            <p:ph type="ctrTitle" hasCustomPrompt="1"/>
          </p:nvPr>
        </p:nvSpPr>
        <p:spPr>
          <a:xfrm>
            <a:off x="0" y="4282280"/>
            <a:ext cx="5949244" cy="1655763"/>
          </a:xfrm>
          <a:prstGeom prst="rect">
            <a:avLst/>
          </a:prstGeom>
        </p:spPr>
        <p:txBody>
          <a:bodyPr anchor="b">
            <a:normAutofit/>
          </a:bodyPr>
          <a:lstStyle>
            <a:lvl1pPr algn="ctr">
              <a:defRPr sz="5400" b="1" i="0" baseline="0">
                <a:solidFill>
                  <a:schemeClr val="bg1"/>
                </a:solidFill>
                <a:latin typeface="Calibri" panose="020F0502020204030204" pitchFamily="34" charset="0"/>
              </a:defRPr>
            </a:lvl1pPr>
          </a:lstStyle>
          <a:p>
            <a:r>
              <a:rPr lang="en-US" dirty="0"/>
              <a:t>Click to add title</a:t>
            </a:r>
          </a:p>
        </p:txBody>
      </p:sp>
      <p:sp>
        <p:nvSpPr>
          <p:cNvPr id="3" name="Subtitle 2">
            <a:extLst>
              <a:ext uri="{FF2B5EF4-FFF2-40B4-BE49-F238E27FC236}">
                <a16:creationId xmlns:a16="http://schemas.microsoft.com/office/drawing/2014/main" id="{48D5CC1A-293D-3B45-BD21-92CD30C418C9}"/>
              </a:ext>
            </a:extLst>
          </p:cNvPr>
          <p:cNvSpPr>
            <a:spLocks noGrp="1"/>
          </p:cNvSpPr>
          <p:nvPr>
            <p:ph type="subTitle" idx="1" hasCustomPrompt="1"/>
          </p:nvPr>
        </p:nvSpPr>
        <p:spPr>
          <a:xfrm>
            <a:off x="0" y="6030119"/>
            <a:ext cx="5949244" cy="1655762"/>
          </a:xfrm>
        </p:spPr>
        <p:txBody>
          <a:bodyPr>
            <a:normAutofit/>
          </a:bodyPr>
          <a:lstStyle>
            <a:lvl1pPr marL="0" indent="0" algn="ctr">
              <a:buNone/>
              <a:defRPr sz="20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subtitle</a:t>
            </a:r>
          </a:p>
        </p:txBody>
      </p:sp>
    </p:spTree>
    <p:extLst>
      <p:ext uri="{BB962C8B-B14F-4D97-AF65-F5344CB8AC3E}">
        <p14:creationId xmlns:p14="http://schemas.microsoft.com/office/powerpoint/2010/main" val="3395377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51B8B-0D23-044A-BF6F-F9A6FA5F39A9}"/>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7C6AA52A-BDEA-E841-9172-8CB97072DC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a:extLst>
              <a:ext uri="{FF2B5EF4-FFF2-40B4-BE49-F238E27FC236}">
                <a16:creationId xmlns:a16="http://schemas.microsoft.com/office/drawing/2014/main" id="{3A52C060-80EB-674F-831D-99B8DA9F11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B6E1151-F0CC-C44A-9F9D-0741085175F9}"/>
              </a:ext>
            </a:extLst>
          </p:cNvPr>
          <p:cNvSpPr>
            <a:spLocks noGrp="1"/>
          </p:cNvSpPr>
          <p:nvPr>
            <p:ph type="dt" sz="half" idx="10"/>
          </p:nvPr>
        </p:nvSpPr>
        <p:spPr/>
        <p:txBody>
          <a:bodyPr/>
          <a:lstStyle/>
          <a:p>
            <a:fld id="{19DE580D-3BBB-A04E-8941-C61653F1542B}" type="datetimeFigureOut">
              <a:rPr lang="en-US" smtClean="0"/>
              <a:t>2/6/2024</a:t>
            </a:fld>
            <a:endParaRPr lang="en-US"/>
          </a:p>
        </p:txBody>
      </p:sp>
      <p:sp>
        <p:nvSpPr>
          <p:cNvPr id="6" name="Footer Placeholder 5">
            <a:extLst>
              <a:ext uri="{FF2B5EF4-FFF2-40B4-BE49-F238E27FC236}">
                <a16:creationId xmlns:a16="http://schemas.microsoft.com/office/drawing/2014/main" id="{2665EEDF-74A2-2742-9B65-278199BE76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375A2C-D93D-3D40-9929-285D3ECC07E9}"/>
              </a:ext>
            </a:extLst>
          </p:cNvPr>
          <p:cNvSpPr>
            <a:spLocks noGrp="1"/>
          </p:cNvSpPr>
          <p:nvPr>
            <p:ph type="sldNum" sz="quarter" idx="12"/>
          </p:nvPr>
        </p:nvSpPr>
        <p:spPr/>
        <p:txBody>
          <a:bodyPr/>
          <a:lstStyle/>
          <a:p>
            <a:fld id="{9519FE0C-6316-AF4A-B865-4D6165581326}" type="slidenum">
              <a:rPr lang="en-US" smtClean="0"/>
              <a:t>‹#›</a:t>
            </a:fld>
            <a:endParaRPr lang="en-US"/>
          </a:p>
        </p:txBody>
      </p:sp>
    </p:spTree>
    <p:extLst>
      <p:ext uri="{BB962C8B-B14F-4D97-AF65-F5344CB8AC3E}">
        <p14:creationId xmlns:p14="http://schemas.microsoft.com/office/powerpoint/2010/main" val="219300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AB0B1-0CA1-B84D-BECF-116CCF04B44C}"/>
              </a:ext>
            </a:extLst>
          </p:cNvPr>
          <p:cNvSpPr>
            <a:spLocks noGrp="1"/>
          </p:cNvSpPr>
          <p:nvPr>
            <p:ph type="title"/>
          </p:nvPr>
        </p:nvSpPr>
        <p:spPr>
          <a:xfrm>
            <a:off x="838200" y="365125"/>
            <a:ext cx="10515600" cy="1325563"/>
          </a:xfrm>
          <a:prstGeom prst="rect">
            <a:avLst/>
          </a:prstGeom>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63A4A60-CC5E-CE41-8EA1-4C1E3CEE724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BD8F49B-3CB8-2846-9CBE-404BCE5B069A}"/>
              </a:ext>
            </a:extLst>
          </p:cNvPr>
          <p:cNvSpPr>
            <a:spLocks noGrp="1"/>
          </p:cNvSpPr>
          <p:nvPr>
            <p:ph type="dt" sz="half" idx="10"/>
          </p:nvPr>
        </p:nvSpPr>
        <p:spPr/>
        <p:txBody>
          <a:bodyPr/>
          <a:lstStyle/>
          <a:p>
            <a:fld id="{19DE580D-3BBB-A04E-8941-C61653F1542B}" type="datetimeFigureOut">
              <a:rPr lang="en-US" smtClean="0"/>
              <a:t>2/6/2024</a:t>
            </a:fld>
            <a:endParaRPr lang="en-US"/>
          </a:p>
        </p:txBody>
      </p:sp>
      <p:sp>
        <p:nvSpPr>
          <p:cNvPr id="5" name="Footer Placeholder 4">
            <a:extLst>
              <a:ext uri="{FF2B5EF4-FFF2-40B4-BE49-F238E27FC236}">
                <a16:creationId xmlns:a16="http://schemas.microsoft.com/office/drawing/2014/main" id="{C2534AC4-B091-F442-84C8-2D63E92017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ACD6C2-B1BE-7B47-8743-436061AB4B51}"/>
              </a:ext>
            </a:extLst>
          </p:cNvPr>
          <p:cNvSpPr>
            <a:spLocks noGrp="1"/>
          </p:cNvSpPr>
          <p:nvPr>
            <p:ph type="sldNum" sz="quarter" idx="12"/>
          </p:nvPr>
        </p:nvSpPr>
        <p:spPr/>
        <p:txBody>
          <a:bodyPr/>
          <a:lstStyle/>
          <a:p>
            <a:fld id="{9519FE0C-6316-AF4A-B865-4D6165581326}" type="slidenum">
              <a:rPr lang="en-US" smtClean="0"/>
              <a:t>‹#›</a:t>
            </a:fld>
            <a:endParaRPr lang="en-US"/>
          </a:p>
        </p:txBody>
      </p:sp>
    </p:spTree>
    <p:extLst>
      <p:ext uri="{BB962C8B-B14F-4D97-AF65-F5344CB8AC3E}">
        <p14:creationId xmlns:p14="http://schemas.microsoft.com/office/powerpoint/2010/main" val="30686764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F980EA-2BBC-AA49-A89E-07F12B3EA4BD}"/>
              </a:ext>
            </a:extLst>
          </p:cNvPr>
          <p:cNvSpPr>
            <a:spLocks noGrp="1"/>
          </p:cNvSpPr>
          <p:nvPr>
            <p:ph type="title" orient="vert"/>
          </p:nvPr>
        </p:nvSpPr>
        <p:spPr>
          <a:xfrm>
            <a:off x="8724900" y="365125"/>
            <a:ext cx="2628900" cy="5811838"/>
          </a:xfrm>
          <a:prstGeom prst="rect">
            <a:avLst/>
          </a:prstGeo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C9A62D0-76C2-1844-8DB0-3FA7FCC1E2F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BCF00DE-82FE-8442-B3FD-AC6FB2B8AF95}"/>
              </a:ext>
            </a:extLst>
          </p:cNvPr>
          <p:cNvSpPr>
            <a:spLocks noGrp="1"/>
          </p:cNvSpPr>
          <p:nvPr>
            <p:ph type="dt" sz="half" idx="10"/>
          </p:nvPr>
        </p:nvSpPr>
        <p:spPr/>
        <p:txBody>
          <a:bodyPr/>
          <a:lstStyle/>
          <a:p>
            <a:fld id="{19DE580D-3BBB-A04E-8941-C61653F1542B}" type="datetimeFigureOut">
              <a:rPr lang="en-US" smtClean="0"/>
              <a:t>2/6/2024</a:t>
            </a:fld>
            <a:endParaRPr lang="en-US"/>
          </a:p>
        </p:txBody>
      </p:sp>
      <p:sp>
        <p:nvSpPr>
          <p:cNvPr id="5" name="Footer Placeholder 4">
            <a:extLst>
              <a:ext uri="{FF2B5EF4-FFF2-40B4-BE49-F238E27FC236}">
                <a16:creationId xmlns:a16="http://schemas.microsoft.com/office/drawing/2014/main" id="{A9652F60-9932-C944-9B81-AB8D57F988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197051-0340-5D44-83C6-94E580FE1A88}"/>
              </a:ext>
            </a:extLst>
          </p:cNvPr>
          <p:cNvSpPr>
            <a:spLocks noGrp="1"/>
          </p:cNvSpPr>
          <p:nvPr>
            <p:ph type="sldNum" sz="quarter" idx="12"/>
          </p:nvPr>
        </p:nvSpPr>
        <p:spPr/>
        <p:txBody>
          <a:bodyPr/>
          <a:lstStyle/>
          <a:p>
            <a:fld id="{9519FE0C-6316-AF4A-B865-4D6165581326}" type="slidenum">
              <a:rPr lang="en-US" smtClean="0"/>
              <a:t>‹#›</a:t>
            </a:fld>
            <a:endParaRPr lang="en-US"/>
          </a:p>
        </p:txBody>
      </p:sp>
    </p:spTree>
    <p:extLst>
      <p:ext uri="{BB962C8B-B14F-4D97-AF65-F5344CB8AC3E}">
        <p14:creationId xmlns:p14="http://schemas.microsoft.com/office/powerpoint/2010/main" val="1730147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aded background">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5633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92C50-7AE3-2B41-8AE9-389E726DBC48}"/>
              </a:ext>
            </a:extLst>
          </p:cNvPr>
          <p:cNvSpPr>
            <a:spLocks noGrp="1"/>
          </p:cNvSpPr>
          <p:nvPr>
            <p:ph type="title"/>
          </p:nvPr>
        </p:nvSpPr>
        <p:spPr>
          <a:xfrm>
            <a:off x="838200" y="365125"/>
            <a:ext cx="10515600" cy="1325563"/>
          </a:xfrm>
          <a:prstGeom prst="rect">
            <a:avLst/>
          </a:prstGeom>
        </p:spPr>
        <p:txBody>
          <a:bodyPr>
            <a:normAutofit/>
          </a:bodyPr>
          <a:lstStyle>
            <a:lvl1pPr>
              <a:defRPr sz="3200"/>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7CD3637A-0848-E04B-A153-9EAAB3D1C4D1}"/>
              </a:ext>
            </a:extLst>
          </p:cNvPr>
          <p:cNvSpPr>
            <a:spLocks noGrp="1"/>
          </p:cNvSpPr>
          <p:nvPr>
            <p:ph idx="1"/>
          </p:nvPr>
        </p:nvSpPr>
        <p:spPr/>
        <p:txBody>
          <a:bodyPr>
            <a:normAutofit/>
          </a:bodyPr>
          <a:lstStyle>
            <a:lvl1pPr>
              <a:defRPr sz="2400"/>
            </a:lvl1pPr>
            <a:lvl2pPr>
              <a:defRPr sz="2400"/>
            </a:lvl2pPr>
            <a:lvl3pPr>
              <a:defRPr sz="2400"/>
            </a:lvl3pPr>
            <a:lvl4pPr>
              <a:defRPr sz="2400"/>
            </a:lvl4pPr>
            <a:lvl5pPr>
              <a:defRPr sz="2400"/>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EA33AAA-FF5D-2C40-B59D-233C98FD1D81}"/>
              </a:ext>
            </a:extLst>
          </p:cNvPr>
          <p:cNvSpPr>
            <a:spLocks noGrp="1"/>
          </p:cNvSpPr>
          <p:nvPr>
            <p:ph type="dt" sz="half" idx="10"/>
          </p:nvPr>
        </p:nvSpPr>
        <p:spPr/>
        <p:txBody>
          <a:bodyPr/>
          <a:lstStyle/>
          <a:p>
            <a:fld id="{19DE580D-3BBB-A04E-8941-C61653F1542B}" type="datetimeFigureOut">
              <a:rPr lang="en-US" smtClean="0"/>
              <a:t>2/6/2024</a:t>
            </a:fld>
            <a:endParaRPr lang="en-US"/>
          </a:p>
        </p:txBody>
      </p:sp>
      <p:sp>
        <p:nvSpPr>
          <p:cNvPr id="5" name="Footer Placeholder 4">
            <a:extLst>
              <a:ext uri="{FF2B5EF4-FFF2-40B4-BE49-F238E27FC236}">
                <a16:creationId xmlns:a16="http://schemas.microsoft.com/office/drawing/2014/main" id="{F6BF9DA9-7A0D-AA49-B253-5A7D3A37F1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2052E3-A1BC-7D4B-A261-C6A7E4D5C4D1}"/>
              </a:ext>
            </a:extLst>
          </p:cNvPr>
          <p:cNvSpPr>
            <a:spLocks noGrp="1"/>
          </p:cNvSpPr>
          <p:nvPr>
            <p:ph type="sldNum" sz="quarter" idx="12"/>
          </p:nvPr>
        </p:nvSpPr>
        <p:spPr/>
        <p:txBody>
          <a:bodyPr/>
          <a:lstStyle/>
          <a:p>
            <a:fld id="{9519FE0C-6316-AF4A-B865-4D6165581326}" type="slidenum">
              <a:rPr lang="en-US" smtClean="0"/>
              <a:t>‹#›</a:t>
            </a:fld>
            <a:endParaRPr lang="en-US"/>
          </a:p>
        </p:txBody>
      </p:sp>
    </p:spTree>
    <p:extLst>
      <p:ext uri="{BB962C8B-B14F-4D97-AF65-F5344CB8AC3E}">
        <p14:creationId xmlns:p14="http://schemas.microsoft.com/office/powerpoint/2010/main" val="3622829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99F82-70BE-DB47-BA5A-63E6C4F48445}"/>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4D25C967-BB96-6F4C-AF25-EB40B9469E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7D01295A-01FB-564E-BFC7-0A3713AC283A}"/>
              </a:ext>
            </a:extLst>
          </p:cNvPr>
          <p:cNvSpPr>
            <a:spLocks noGrp="1"/>
          </p:cNvSpPr>
          <p:nvPr>
            <p:ph type="dt" sz="half" idx="10"/>
          </p:nvPr>
        </p:nvSpPr>
        <p:spPr/>
        <p:txBody>
          <a:bodyPr/>
          <a:lstStyle/>
          <a:p>
            <a:fld id="{19DE580D-3BBB-A04E-8941-C61653F1542B}" type="datetimeFigureOut">
              <a:rPr lang="en-US" smtClean="0"/>
              <a:t>2/6/2024</a:t>
            </a:fld>
            <a:endParaRPr lang="en-US"/>
          </a:p>
        </p:txBody>
      </p:sp>
      <p:sp>
        <p:nvSpPr>
          <p:cNvPr id="5" name="Footer Placeholder 4">
            <a:extLst>
              <a:ext uri="{FF2B5EF4-FFF2-40B4-BE49-F238E27FC236}">
                <a16:creationId xmlns:a16="http://schemas.microsoft.com/office/drawing/2014/main" id="{E2BEC7B2-74AD-6441-AF8A-A65B380351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B35615-8DCB-B544-8903-401AA67B61A6}"/>
              </a:ext>
            </a:extLst>
          </p:cNvPr>
          <p:cNvSpPr>
            <a:spLocks noGrp="1"/>
          </p:cNvSpPr>
          <p:nvPr>
            <p:ph type="sldNum" sz="quarter" idx="12"/>
          </p:nvPr>
        </p:nvSpPr>
        <p:spPr/>
        <p:txBody>
          <a:bodyPr/>
          <a:lstStyle/>
          <a:p>
            <a:fld id="{9519FE0C-6316-AF4A-B865-4D6165581326}" type="slidenum">
              <a:rPr lang="en-US" smtClean="0"/>
              <a:t>‹#›</a:t>
            </a:fld>
            <a:endParaRPr lang="en-US"/>
          </a:p>
        </p:txBody>
      </p:sp>
    </p:spTree>
    <p:extLst>
      <p:ext uri="{BB962C8B-B14F-4D97-AF65-F5344CB8AC3E}">
        <p14:creationId xmlns:p14="http://schemas.microsoft.com/office/powerpoint/2010/main" val="2187629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FD5B7-F4ED-9946-BC8D-42550B1B9A0E}"/>
              </a:ext>
            </a:extLst>
          </p:cNvPr>
          <p:cNvSpPr>
            <a:spLocks noGrp="1"/>
          </p:cNvSpPr>
          <p:nvPr>
            <p:ph type="title"/>
          </p:nvPr>
        </p:nvSpPr>
        <p:spPr>
          <a:xfrm>
            <a:off x="838200" y="365125"/>
            <a:ext cx="10515600" cy="1325563"/>
          </a:xfrm>
          <a:prstGeom prst="rect">
            <a:avLst/>
          </a:prstGeom>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0C007E0-5108-634B-BB02-0DC42D199C0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1095386-C1C6-464A-BDBF-1BEB6C563B9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397993D5-C317-8442-BEB8-ED05745DA49D}"/>
              </a:ext>
            </a:extLst>
          </p:cNvPr>
          <p:cNvSpPr>
            <a:spLocks noGrp="1"/>
          </p:cNvSpPr>
          <p:nvPr>
            <p:ph type="dt" sz="half" idx="10"/>
          </p:nvPr>
        </p:nvSpPr>
        <p:spPr/>
        <p:txBody>
          <a:bodyPr/>
          <a:lstStyle/>
          <a:p>
            <a:fld id="{19DE580D-3BBB-A04E-8941-C61653F1542B}" type="datetimeFigureOut">
              <a:rPr lang="en-US" smtClean="0"/>
              <a:t>2/6/2024</a:t>
            </a:fld>
            <a:endParaRPr lang="en-US"/>
          </a:p>
        </p:txBody>
      </p:sp>
      <p:sp>
        <p:nvSpPr>
          <p:cNvPr id="6" name="Footer Placeholder 5">
            <a:extLst>
              <a:ext uri="{FF2B5EF4-FFF2-40B4-BE49-F238E27FC236}">
                <a16:creationId xmlns:a16="http://schemas.microsoft.com/office/drawing/2014/main" id="{418964F4-6A7B-E34D-A847-420CDCEE84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253393-EF10-514F-9C09-B9EAA35F4A52}"/>
              </a:ext>
            </a:extLst>
          </p:cNvPr>
          <p:cNvSpPr>
            <a:spLocks noGrp="1"/>
          </p:cNvSpPr>
          <p:nvPr>
            <p:ph type="sldNum" sz="quarter" idx="12"/>
          </p:nvPr>
        </p:nvSpPr>
        <p:spPr/>
        <p:txBody>
          <a:bodyPr/>
          <a:lstStyle/>
          <a:p>
            <a:fld id="{9519FE0C-6316-AF4A-B865-4D6165581326}" type="slidenum">
              <a:rPr lang="en-US" smtClean="0"/>
              <a:t>‹#›</a:t>
            </a:fld>
            <a:endParaRPr lang="en-US"/>
          </a:p>
        </p:txBody>
      </p:sp>
    </p:spTree>
    <p:extLst>
      <p:ext uri="{BB962C8B-B14F-4D97-AF65-F5344CB8AC3E}">
        <p14:creationId xmlns:p14="http://schemas.microsoft.com/office/powerpoint/2010/main" val="2552834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FCF97-E616-FB41-B997-AAD67BEF4621}"/>
              </a:ext>
            </a:extLst>
          </p:cNvPr>
          <p:cNvSpPr>
            <a:spLocks noGrp="1"/>
          </p:cNvSpPr>
          <p:nvPr>
            <p:ph type="title"/>
          </p:nvPr>
        </p:nvSpPr>
        <p:spPr>
          <a:xfrm>
            <a:off x="839788" y="365125"/>
            <a:ext cx="10515600" cy="1325563"/>
          </a:xfrm>
          <a:prstGeom prst="rect">
            <a:avLst/>
          </a:prstGeo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BB97D44-B745-5E4F-AA37-C8835E9384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C75B5580-42B7-9148-8318-CE6D44AE4EF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FDC44558-AB54-7B4C-B107-CBF905D890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DD07F08-05DF-DE47-9DD0-8FCBE393B22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C5E8DE82-310A-9942-9C96-084BC373C190}"/>
              </a:ext>
            </a:extLst>
          </p:cNvPr>
          <p:cNvSpPr>
            <a:spLocks noGrp="1"/>
          </p:cNvSpPr>
          <p:nvPr>
            <p:ph type="dt" sz="half" idx="10"/>
          </p:nvPr>
        </p:nvSpPr>
        <p:spPr/>
        <p:txBody>
          <a:bodyPr/>
          <a:lstStyle/>
          <a:p>
            <a:fld id="{19DE580D-3BBB-A04E-8941-C61653F1542B}" type="datetimeFigureOut">
              <a:rPr lang="en-US" smtClean="0"/>
              <a:t>2/6/2024</a:t>
            </a:fld>
            <a:endParaRPr lang="en-US"/>
          </a:p>
        </p:txBody>
      </p:sp>
      <p:sp>
        <p:nvSpPr>
          <p:cNvPr id="8" name="Footer Placeholder 7">
            <a:extLst>
              <a:ext uri="{FF2B5EF4-FFF2-40B4-BE49-F238E27FC236}">
                <a16:creationId xmlns:a16="http://schemas.microsoft.com/office/drawing/2014/main" id="{072A6E93-CC1A-854D-8E7A-F3A38BA2A8F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C6BA5B0-0C75-524F-964B-BC9CC1548B9F}"/>
              </a:ext>
            </a:extLst>
          </p:cNvPr>
          <p:cNvSpPr>
            <a:spLocks noGrp="1"/>
          </p:cNvSpPr>
          <p:nvPr>
            <p:ph type="sldNum" sz="quarter" idx="12"/>
          </p:nvPr>
        </p:nvSpPr>
        <p:spPr/>
        <p:txBody>
          <a:bodyPr/>
          <a:lstStyle/>
          <a:p>
            <a:fld id="{9519FE0C-6316-AF4A-B865-4D6165581326}" type="slidenum">
              <a:rPr lang="en-US" smtClean="0"/>
              <a:t>‹#›</a:t>
            </a:fld>
            <a:endParaRPr lang="en-US"/>
          </a:p>
        </p:txBody>
      </p:sp>
    </p:spTree>
    <p:extLst>
      <p:ext uri="{BB962C8B-B14F-4D97-AF65-F5344CB8AC3E}">
        <p14:creationId xmlns:p14="http://schemas.microsoft.com/office/powerpoint/2010/main" val="3242292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C9007-116F-9049-BA96-6361E9FD9405}"/>
              </a:ext>
            </a:extLst>
          </p:cNvPr>
          <p:cNvSpPr>
            <a:spLocks noGrp="1"/>
          </p:cNvSpPr>
          <p:nvPr>
            <p:ph type="title"/>
          </p:nvPr>
        </p:nvSpPr>
        <p:spPr>
          <a:xfrm>
            <a:off x="838200" y="365125"/>
            <a:ext cx="10515600" cy="1325563"/>
          </a:xfrm>
          <a:prstGeom prst="rect">
            <a:avLst/>
          </a:prstGeom>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00D0FBC1-A4A5-484C-8079-CA74C728B78D}"/>
              </a:ext>
            </a:extLst>
          </p:cNvPr>
          <p:cNvSpPr>
            <a:spLocks noGrp="1"/>
          </p:cNvSpPr>
          <p:nvPr>
            <p:ph type="dt" sz="half" idx="10"/>
          </p:nvPr>
        </p:nvSpPr>
        <p:spPr/>
        <p:txBody>
          <a:bodyPr/>
          <a:lstStyle/>
          <a:p>
            <a:fld id="{19DE580D-3BBB-A04E-8941-C61653F1542B}" type="datetimeFigureOut">
              <a:rPr lang="en-US" smtClean="0"/>
              <a:t>2/6/2024</a:t>
            </a:fld>
            <a:endParaRPr lang="en-US"/>
          </a:p>
        </p:txBody>
      </p:sp>
      <p:sp>
        <p:nvSpPr>
          <p:cNvPr id="4" name="Footer Placeholder 3">
            <a:extLst>
              <a:ext uri="{FF2B5EF4-FFF2-40B4-BE49-F238E27FC236}">
                <a16:creationId xmlns:a16="http://schemas.microsoft.com/office/drawing/2014/main" id="{9B361BBB-8752-E14B-8BA9-991B2264A32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7F53577-58C1-2F4F-8F35-A3042709B53D}"/>
              </a:ext>
            </a:extLst>
          </p:cNvPr>
          <p:cNvSpPr>
            <a:spLocks noGrp="1"/>
          </p:cNvSpPr>
          <p:nvPr>
            <p:ph type="sldNum" sz="quarter" idx="12"/>
          </p:nvPr>
        </p:nvSpPr>
        <p:spPr/>
        <p:txBody>
          <a:bodyPr/>
          <a:lstStyle/>
          <a:p>
            <a:fld id="{9519FE0C-6316-AF4A-B865-4D6165581326}" type="slidenum">
              <a:rPr lang="en-US" smtClean="0"/>
              <a:t>‹#›</a:t>
            </a:fld>
            <a:endParaRPr lang="en-US"/>
          </a:p>
        </p:txBody>
      </p:sp>
    </p:spTree>
    <p:extLst>
      <p:ext uri="{BB962C8B-B14F-4D97-AF65-F5344CB8AC3E}">
        <p14:creationId xmlns:p14="http://schemas.microsoft.com/office/powerpoint/2010/main" val="809367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182B8D-FF3E-B44A-96FE-20C9D6A1394C}"/>
              </a:ext>
            </a:extLst>
          </p:cNvPr>
          <p:cNvSpPr>
            <a:spLocks noGrp="1"/>
          </p:cNvSpPr>
          <p:nvPr>
            <p:ph type="dt" sz="half" idx="10"/>
          </p:nvPr>
        </p:nvSpPr>
        <p:spPr/>
        <p:txBody>
          <a:bodyPr/>
          <a:lstStyle/>
          <a:p>
            <a:fld id="{19DE580D-3BBB-A04E-8941-C61653F1542B}" type="datetimeFigureOut">
              <a:rPr lang="en-US" smtClean="0"/>
              <a:t>2/6/2024</a:t>
            </a:fld>
            <a:endParaRPr lang="en-US"/>
          </a:p>
        </p:txBody>
      </p:sp>
      <p:sp>
        <p:nvSpPr>
          <p:cNvPr id="3" name="Footer Placeholder 2">
            <a:extLst>
              <a:ext uri="{FF2B5EF4-FFF2-40B4-BE49-F238E27FC236}">
                <a16:creationId xmlns:a16="http://schemas.microsoft.com/office/drawing/2014/main" id="{05704A25-737A-0B4B-90E3-3CC1B9885F0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39918F6-CD3F-EC43-BCBE-27C099066D23}"/>
              </a:ext>
            </a:extLst>
          </p:cNvPr>
          <p:cNvSpPr>
            <a:spLocks noGrp="1"/>
          </p:cNvSpPr>
          <p:nvPr>
            <p:ph type="sldNum" sz="quarter" idx="12"/>
          </p:nvPr>
        </p:nvSpPr>
        <p:spPr/>
        <p:txBody>
          <a:bodyPr/>
          <a:lstStyle/>
          <a:p>
            <a:fld id="{9519FE0C-6316-AF4A-B865-4D6165581326}" type="slidenum">
              <a:rPr lang="en-US" smtClean="0"/>
              <a:t>‹#›</a:t>
            </a:fld>
            <a:endParaRPr lang="en-US"/>
          </a:p>
        </p:txBody>
      </p:sp>
    </p:spTree>
    <p:extLst>
      <p:ext uri="{BB962C8B-B14F-4D97-AF65-F5344CB8AC3E}">
        <p14:creationId xmlns:p14="http://schemas.microsoft.com/office/powerpoint/2010/main" val="1324192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6B055-E7DE-8342-9CFE-E9539573BEAE}"/>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AC465856-121E-B346-9B1B-B85F68E3A0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805C49C1-C556-BB4B-86F4-0AFC1A83F8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F7AE0DF-F478-C341-BA66-22C116B92A27}"/>
              </a:ext>
            </a:extLst>
          </p:cNvPr>
          <p:cNvSpPr>
            <a:spLocks noGrp="1"/>
          </p:cNvSpPr>
          <p:nvPr>
            <p:ph type="dt" sz="half" idx="10"/>
          </p:nvPr>
        </p:nvSpPr>
        <p:spPr/>
        <p:txBody>
          <a:bodyPr/>
          <a:lstStyle/>
          <a:p>
            <a:fld id="{19DE580D-3BBB-A04E-8941-C61653F1542B}" type="datetimeFigureOut">
              <a:rPr lang="en-US" smtClean="0"/>
              <a:t>2/6/2024</a:t>
            </a:fld>
            <a:endParaRPr lang="en-US"/>
          </a:p>
        </p:txBody>
      </p:sp>
      <p:sp>
        <p:nvSpPr>
          <p:cNvPr id="6" name="Footer Placeholder 5">
            <a:extLst>
              <a:ext uri="{FF2B5EF4-FFF2-40B4-BE49-F238E27FC236}">
                <a16:creationId xmlns:a16="http://schemas.microsoft.com/office/drawing/2014/main" id="{336EC18F-EAAD-8545-8FCE-55BD635392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2D8E9E-AEF6-AC45-B375-4B9FC0E32DDE}"/>
              </a:ext>
            </a:extLst>
          </p:cNvPr>
          <p:cNvSpPr>
            <a:spLocks noGrp="1"/>
          </p:cNvSpPr>
          <p:nvPr>
            <p:ph type="sldNum" sz="quarter" idx="12"/>
          </p:nvPr>
        </p:nvSpPr>
        <p:spPr/>
        <p:txBody>
          <a:bodyPr/>
          <a:lstStyle/>
          <a:p>
            <a:fld id="{9519FE0C-6316-AF4A-B865-4D6165581326}" type="slidenum">
              <a:rPr lang="en-US" smtClean="0"/>
              <a:t>‹#›</a:t>
            </a:fld>
            <a:endParaRPr lang="en-US"/>
          </a:p>
        </p:txBody>
      </p:sp>
    </p:spTree>
    <p:extLst>
      <p:ext uri="{BB962C8B-B14F-4D97-AF65-F5344CB8AC3E}">
        <p14:creationId xmlns:p14="http://schemas.microsoft.com/office/powerpoint/2010/main" val="2368045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6B9ECB0-C630-204D-BC29-C23979A375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51211013-8E0B-2C4B-87D3-C5608FB360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DE580D-3BBB-A04E-8941-C61653F1542B}" type="datetimeFigureOut">
              <a:rPr lang="en-US" smtClean="0"/>
              <a:t>2/6/2024</a:t>
            </a:fld>
            <a:endParaRPr lang="en-US"/>
          </a:p>
        </p:txBody>
      </p:sp>
      <p:sp>
        <p:nvSpPr>
          <p:cNvPr id="5" name="Footer Placeholder 4">
            <a:extLst>
              <a:ext uri="{FF2B5EF4-FFF2-40B4-BE49-F238E27FC236}">
                <a16:creationId xmlns:a16="http://schemas.microsoft.com/office/drawing/2014/main" id="{B4B5B461-2F18-ED40-B4AD-D5CFCDAA42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73A45E9-8DB7-8243-A31E-241E17D504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19FE0C-6316-AF4A-B865-4D6165581326}" type="slidenum">
              <a:rPr lang="en-US" smtClean="0"/>
              <a:t>‹#›</a:t>
            </a:fld>
            <a:endParaRPr lang="en-US"/>
          </a:p>
        </p:txBody>
      </p:sp>
      <p:sp>
        <p:nvSpPr>
          <p:cNvPr id="7" name="Title Placeholder 6">
            <a:extLst>
              <a:ext uri="{FF2B5EF4-FFF2-40B4-BE49-F238E27FC236}">
                <a16:creationId xmlns:a16="http://schemas.microsoft.com/office/drawing/2014/main" id="{EC699637-C3AA-E945-AE17-3DBD7F1599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Tree>
    <p:extLst>
      <p:ext uri="{BB962C8B-B14F-4D97-AF65-F5344CB8AC3E}">
        <p14:creationId xmlns:p14="http://schemas.microsoft.com/office/powerpoint/2010/main" val="3092150232"/>
      </p:ext>
    </p:extLst>
  </p:cSld>
  <p:clrMap bg1="lt1" tx1="dk1" bg2="lt2" tx2="dk2" accent1="accent1" accent2="accent2" accent3="accent3" accent4="accent4" accent5="accent5" accent6="accent6" hlink="hlink" folHlink="folHlink"/>
  <p:sldLayoutIdLst>
    <p:sldLayoutId id="2147483649" r:id="rId1"/>
    <p:sldLayoutId id="2147483663" r:id="rId2"/>
    <p:sldLayoutId id="2147483668"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tif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3E3D6-CDCF-284A-9984-0E744737305E}"/>
              </a:ext>
            </a:extLst>
          </p:cNvPr>
          <p:cNvSpPr>
            <a:spLocks noGrp="1"/>
          </p:cNvSpPr>
          <p:nvPr>
            <p:ph type="ctrTitle"/>
          </p:nvPr>
        </p:nvSpPr>
        <p:spPr>
          <a:xfrm>
            <a:off x="656498" y="4703975"/>
            <a:ext cx="10053066" cy="956140"/>
          </a:xfrm>
        </p:spPr>
        <p:txBody>
          <a:bodyPr>
            <a:normAutofit fontScale="90000"/>
          </a:bodyPr>
          <a:lstStyle/>
          <a:p>
            <a:pPr marL="806450" indent="-806450" algn="l"/>
            <a:r>
              <a:rPr lang="en-US" spc="50" dirty="0">
                <a:ln w="9525" cmpd="sng">
                  <a:solidFill>
                    <a:schemeClr val="accent1"/>
                  </a:solidFill>
                  <a:prstDash val="solid"/>
                </a:ln>
                <a:solidFill>
                  <a:srgbClr val="70AD47">
                    <a:tint val="1000"/>
                  </a:srgbClr>
                </a:solidFill>
                <a:effectLst>
                  <a:glow rad="38100">
                    <a:schemeClr val="accent1">
                      <a:alpha val="40000"/>
                    </a:schemeClr>
                  </a:glow>
                </a:effectLst>
              </a:rPr>
              <a:t>Secondary Activity: Manufacturing</a:t>
            </a:r>
          </a:p>
        </p:txBody>
      </p:sp>
      <p:sp>
        <p:nvSpPr>
          <p:cNvPr id="3" name="Subtitle 2">
            <a:extLst>
              <a:ext uri="{FF2B5EF4-FFF2-40B4-BE49-F238E27FC236}">
                <a16:creationId xmlns:a16="http://schemas.microsoft.com/office/drawing/2014/main" id="{7A305C31-9E57-BC4C-867A-C6AFE157B4F1}"/>
              </a:ext>
            </a:extLst>
          </p:cNvPr>
          <p:cNvSpPr>
            <a:spLocks noGrp="1"/>
          </p:cNvSpPr>
          <p:nvPr>
            <p:ph type="subTitle" idx="1"/>
          </p:nvPr>
        </p:nvSpPr>
        <p:spPr>
          <a:xfrm>
            <a:off x="693668" y="5648898"/>
            <a:ext cx="3411657" cy="393389"/>
          </a:xfrm>
        </p:spPr>
        <p:txBody>
          <a:bodyPr/>
          <a:lstStyle/>
          <a:p>
            <a:pPr algn="l"/>
            <a:r>
              <a:rPr lang="en-US" altLang="en-US" sz="1600" b="1" dirty="0"/>
              <a:t>Learning outcomes: 2.5</a:t>
            </a:r>
          </a:p>
          <a:p>
            <a:endParaRPr lang="en-US" dirty="0"/>
          </a:p>
        </p:txBody>
      </p:sp>
      <p:sp>
        <p:nvSpPr>
          <p:cNvPr id="4" name="Oval 3">
            <a:extLst>
              <a:ext uri="{FF2B5EF4-FFF2-40B4-BE49-F238E27FC236}">
                <a16:creationId xmlns:a16="http://schemas.microsoft.com/office/drawing/2014/main" id="{CF9C894F-BE1E-42C7-B9D5-D24BB527F0A3}"/>
              </a:ext>
            </a:extLst>
          </p:cNvPr>
          <p:cNvSpPr/>
          <p:nvPr/>
        </p:nvSpPr>
        <p:spPr>
          <a:xfrm>
            <a:off x="481795" y="609599"/>
            <a:ext cx="1405053" cy="1405053"/>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IE" sz="5400" dirty="0"/>
          </a:p>
        </p:txBody>
      </p:sp>
      <p:sp>
        <p:nvSpPr>
          <p:cNvPr id="5" name="TextBox 4">
            <a:extLst>
              <a:ext uri="{FF2B5EF4-FFF2-40B4-BE49-F238E27FC236}">
                <a16:creationId xmlns:a16="http://schemas.microsoft.com/office/drawing/2014/main" id="{BE54530F-03EA-4F90-BB90-18ABB246F24E}"/>
              </a:ext>
            </a:extLst>
          </p:cNvPr>
          <p:cNvSpPr txBox="1"/>
          <p:nvPr/>
        </p:nvSpPr>
        <p:spPr>
          <a:xfrm>
            <a:off x="663932" y="750705"/>
            <a:ext cx="1070517" cy="369332"/>
          </a:xfrm>
          <a:prstGeom prst="rect">
            <a:avLst/>
          </a:prstGeom>
        </p:spPr>
        <p:txBody>
          <a:bodyPr wrap="square" rtlCol="0">
            <a:spAutoFit/>
          </a:bodyPr>
          <a:lstStyle/>
          <a:p>
            <a:pPr algn="ctr"/>
            <a:r>
              <a:rPr lang="en-GB" b="1" dirty="0">
                <a:solidFill>
                  <a:srgbClr val="FFC000"/>
                </a:solidFill>
                <a:latin typeface="+mn-lt"/>
              </a:rPr>
              <a:t>Chapter</a:t>
            </a:r>
          </a:p>
        </p:txBody>
      </p:sp>
      <p:sp>
        <p:nvSpPr>
          <p:cNvPr id="6" name="TextBox 5">
            <a:extLst>
              <a:ext uri="{FF2B5EF4-FFF2-40B4-BE49-F238E27FC236}">
                <a16:creationId xmlns:a16="http://schemas.microsoft.com/office/drawing/2014/main" id="{9B4703C1-098A-4755-A7C5-0D1C145C70E8}"/>
              </a:ext>
            </a:extLst>
          </p:cNvPr>
          <p:cNvSpPr txBox="1"/>
          <p:nvPr/>
        </p:nvSpPr>
        <p:spPr>
          <a:xfrm>
            <a:off x="670221" y="872191"/>
            <a:ext cx="1070517" cy="1107996"/>
          </a:xfrm>
          <a:prstGeom prst="rect">
            <a:avLst/>
          </a:prstGeom>
        </p:spPr>
        <p:txBody>
          <a:bodyPr wrap="square" rtlCol="0">
            <a:spAutoFit/>
          </a:bodyPr>
          <a:lstStyle/>
          <a:p>
            <a:pPr algn="ctr"/>
            <a:r>
              <a:rPr lang="en-GB" sz="6600" b="1" spc="50" dirty="0">
                <a:ln w="9525" cmpd="sng">
                  <a:solidFill>
                    <a:schemeClr val="accent1"/>
                  </a:solidFill>
                  <a:prstDash val="solid"/>
                </a:ln>
                <a:solidFill>
                  <a:srgbClr val="70AD47">
                    <a:tint val="1000"/>
                  </a:srgbClr>
                </a:solidFill>
                <a:effectLst>
                  <a:glow rad="38100">
                    <a:schemeClr val="accent1">
                      <a:alpha val="40000"/>
                    </a:schemeClr>
                  </a:glow>
                </a:effectLst>
                <a:latin typeface="Calibri" panose="020F0502020204030204" pitchFamily="34" charset="0"/>
                <a:ea typeface="+mj-ea"/>
                <a:cs typeface="+mj-cs"/>
              </a:rPr>
              <a:t>18</a:t>
            </a:r>
            <a:endParaRPr lang="en-IE" sz="6600" b="1" spc="50" dirty="0">
              <a:ln w="9525" cmpd="sng">
                <a:solidFill>
                  <a:schemeClr val="accent1"/>
                </a:solidFill>
                <a:prstDash val="solid"/>
              </a:ln>
              <a:solidFill>
                <a:srgbClr val="70AD47">
                  <a:tint val="1000"/>
                </a:srgbClr>
              </a:solidFill>
              <a:effectLst>
                <a:glow rad="38100">
                  <a:schemeClr val="accent1">
                    <a:alpha val="40000"/>
                  </a:schemeClr>
                </a:glow>
              </a:effectLst>
              <a:latin typeface="Calibri" panose="020F0502020204030204" pitchFamily="34" charset="0"/>
              <a:ea typeface="+mj-ea"/>
              <a:cs typeface="+mj-cs"/>
            </a:endParaRPr>
          </a:p>
        </p:txBody>
      </p:sp>
    </p:spTree>
    <p:extLst>
      <p:ext uri="{BB962C8B-B14F-4D97-AF65-F5344CB8AC3E}">
        <p14:creationId xmlns:p14="http://schemas.microsoft.com/office/powerpoint/2010/main" val="1701818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6">
            <a:extLst>
              <a:ext uri="{FF2B5EF4-FFF2-40B4-BE49-F238E27FC236}">
                <a16:creationId xmlns:a16="http://schemas.microsoft.com/office/drawing/2014/main" id="{EC0A58A4-69DE-C54D-978F-291A379DE7C9}"/>
              </a:ext>
            </a:extLst>
          </p:cNvPr>
          <p:cNvSpPr txBox="1">
            <a:spLocks/>
          </p:cNvSpPr>
          <p:nvPr/>
        </p:nvSpPr>
        <p:spPr>
          <a:xfrm>
            <a:off x="791308" y="305346"/>
            <a:ext cx="10515600" cy="618101"/>
          </a:xfrm>
          <a:prstGeom prst="rect">
            <a:avLst/>
          </a:prstGeom>
        </p:spPr>
        <p:txBody>
          <a:bodyPr lIns="91440" tIns="45720" rIns="91440" bIns="45720" anchor="t"/>
          <a:lstStyle>
            <a:lvl1pPr algn="l" defTabSz="914400" rtl="0" eaLnBrk="1" latinLnBrk="0" hangingPunct="1">
              <a:lnSpc>
                <a:spcPct val="90000"/>
              </a:lnSpc>
              <a:spcBef>
                <a:spcPct val="0"/>
              </a:spcBef>
              <a:buNone/>
              <a:defRPr sz="4000" b="1" i="0" kern="1200">
                <a:solidFill>
                  <a:srgbClr val="39304C"/>
                </a:solidFill>
                <a:latin typeface="Glory" pitchFamily="2" charset="77"/>
                <a:ea typeface="+mj-ea"/>
                <a:cs typeface="+mj-cs"/>
              </a:defRPr>
            </a:lvl1pPr>
          </a:lstStyle>
          <a:p>
            <a:r>
              <a:rPr lang="en-US" sz="3200" dirty="0">
                <a:solidFill>
                  <a:srgbClr val="FF0000"/>
                </a:solidFill>
                <a:latin typeface="Calibri"/>
                <a:cs typeface="Calibri"/>
              </a:rPr>
              <a:t>18.2</a:t>
            </a:r>
            <a:r>
              <a:rPr lang="en-US" sz="3200" dirty="0">
                <a:solidFill>
                  <a:srgbClr val="1E4783"/>
                </a:solidFill>
                <a:latin typeface="Calibri"/>
                <a:cs typeface="Calibri"/>
              </a:rPr>
              <a:t> Describe the factors affecting the location of industry. </a:t>
            </a:r>
            <a:endParaRPr lang="en-IE" sz="3200">
              <a:solidFill>
                <a:srgbClr val="1E4783"/>
              </a:solidFill>
              <a:latin typeface="Calibri"/>
              <a:cs typeface="Calibri"/>
            </a:endParaRPr>
          </a:p>
          <a:p>
            <a:endParaRPr lang="en-US" sz="3200" dirty="0">
              <a:solidFill>
                <a:srgbClr val="1E4783"/>
              </a:solidFill>
              <a:latin typeface="+mn-lt"/>
            </a:endParaRPr>
          </a:p>
        </p:txBody>
      </p:sp>
      <p:sp>
        <p:nvSpPr>
          <p:cNvPr id="5" name="TextBox 4">
            <a:extLst>
              <a:ext uri="{FF2B5EF4-FFF2-40B4-BE49-F238E27FC236}">
                <a16:creationId xmlns:a16="http://schemas.microsoft.com/office/drawing/2014/main" id="{A9D82698-9F97-4A99-BEBB-8CDFFC016B4B}"/>
              </a:ext>
            </a:extLst>
          </p:cNvPr>
          <p:cNvSpPr txBox="1"/>
          <p:nvPr/>
        </p:nvSpPr>
        <p:spPr>
          <a:xfrm>
            <a:off x="816928" y="923447"/>
            <a:ext cx="10558144" cy="4601260"/>
          </a:xfrm>
          <a:prstGeom prst="rect">
            <a:avLst/>
          </a:prstGeom>
          <a:noFill/>
        </p:spPr>
        <p:txBody>
          <a:bodyPr wrap="square" lIns="91440" tIns="45720" rIns="91440" bIns="45720" anchor="t">
            <a:spAutoFit/>
          </a:bodyPr>
          <a:lstStyle/>
          <a:p>
            <a:pPr>
              <a:defRPr/>
            </a:pPr>
            <a:r>
              <a:rPr lang="en-US" sz="2400" b="1" dirty="0">
                <a:solidFill>
                  <a:srgbClr val="1E4783"/>
                </a:solidFill>
              </a:rPr>
              <a:t>Types of location</a:t>
            </a:r>
          </a:p>
          <a:p>
            <a:pPr>
              <a:defRPr/>
            </a:pPr>
            <a:endParaRPr lang="en-US" sz="900" b="1" dirty="0">
              <a:solidFill>
                <a:srgbClr val="1E4783"/>
              </a:solidFill>
            </a:endParaRPr>
          </a:p>
          <a:p>
            <a:pPr>
              <a:defRPr/>
            </a:pPr>
            <a:r>
              <a:rPr lang="en-US" sz="2000" b="1" dirty="0">
                <a:solidFill>
                  <a:srgbClr val="1E4783"/>
                </a:solidFill>
              </a:rPr>
              <a:t>Industrial estate </a:t>
            </a:r>
            <a:endParaRPr lang="en-US" sz="2000" dirty="0">
              <a:solidFill>
                <a:srgbClr val="1E4783"/>
              </a:solidFill>
            </a:endParaRPr>
          </a:p>
          <a:p>
            <a:pPr marL="538163" lvl="1" indent="-342900">
              <a:buClr>
                <a:srgbClr val="FF0000"/>
              </a:buClr>
              <a:buFont typeface="Arial" panose="020B0604020202020204" pitchFamily="34" charset="0"/>
              <a:buChar char="•"/>
              <a:defRPr/>
            </a:pPr>
            <a:r>
              <a:rPr lang="en-US" sz="2000" dirty="0">
                <a:solidFill>
                  <a:srgbClr val="1E4783"/>
                </a:solidFill>
              </a:rPr>
              <a:t>A dedicated area for factories located on the outskirts of a town</a:t>
            </a:r>
          </a:p>
          <a:p>
            <a:pPr marL="538163" lvl="1" indent="-342900">
              <a:buClr>
                <a:srgbClr val="FF0000"/>
              </a:buClr>
              <a:buFont typeface="Arial" panose="020B0604020202020204" pitchFamily="34" charset="0"/>
              <a:buChar char="•"/>
              <a:defRPr/>
            </a:pPr>
            <a:r>
              <a:rPr lang="en-US" sz="2000" dirty="0">
                <a:solidFill>
                  <a:srgbClr val="1E4783"/>
                </a:solidFill>
              </a:rPr>
              <a:t>Close to good transport links and a </a:t>
            </a:r>
            <a:r>
              <a:rPr lang="en-US" sz="2000" dirty="0" err="1">
                <a:solidFill>
                  <a:srgbClr val="1E4783"/>
                </a:solidFill>
              </a:rPr>
              <a:t>labour</a:t>
            </a:r>
            <a:r>
              <a:rPr lang="en-US" sz="2000" dirty="0">
                <a:solidFill>
                  <a:srgbClr val="1E4783"/>
                </a:solidFill>
              </a:rPr>
              <a:t> supply </a:t>
            </a:r>
          </a:p>
          <a:p>
            <a:pPr marL="538163" lvl="1" indent="-342900">
              <a:buClr>
                <a:srgbClr val="FF0000"/>
              </a:buClr>
              <a:buFont typeface="Arial" panose="020B0604020202020204" pitchFamily="34" charset="0"/>
              <a:buChar char="•"/>
              <a:defRPr/>
            </a:pPr>
            <a:r>
              <a:rPr lang="en-US" sz="2000" dirty="0">
                <a:solidFill>
                  <a:srgbClr val="1E4783"/>
                </a:solidFill>
              </a:rPr>
              <a:t>Has all the services factories need, such as water, waste disposal and electricity</a:t>
            </a:r>
          </a:p>
          <a:p>
            <a:pPr>
              <a:defRPr/>
            </a:pPr>
            <a:endParaRPr lang="en-US" sz="2000" dirty="0">
              <a:solidFill>
                <a:srgbClr val="1E4783"/>
              </a:solidFill>
            </a:endParaRPr>
          </a:p>
          <a:p>
            <a:pPr>
              <a:defRPr/>
            </a:pPr>
            <a:r>
              <a:rPr lang="en-US" sz="2000" b="1" dirty="0">
                <a:solidFill>
                  <a:srgbClr val="1E4783"/>
                </a:solidFill>
              </a:rPr>
              <a:t>Industrial inertia </a:t>
            </a:r>
          </a:p>
          <a:p>
            <a:pPr marL="538163" lvl="1" indent="-342900">
              <a:buClr>
                <a:srgbClr val="FF0000"/>
              </a:buClr>
              <a:buFont typeface="Arial" panose="020B0604020202020204" pitchFamily="34" charset="0"/>
              <a:buChar char="•"/>
              <a:defRPr/>
            </a:pPr>
            <a:r>
              <a:rPr lang="en-US" sz="2000" dirty="0">
                <a:solidFill>
                  <a:srgbClr val="1E4783"/>
                </a:solidFill>
              </a:rPr>
              <a:t>When an industry stays in a location, even though it would make better business sense </a:t>
            </a:r>
            <a:br>
              <a:rPr lang="en-US" sz="2000" dirty="0">
                <a:solidFill>
                  <a:srgbClr val="1E4783"/>
                </a:solidFill>
              </a:rPr>
            </a:br>
            <a:r>
              <a:rPr lang="en-US" sz="2000" dirty="0">
                <a:solidFill>
                  <a:srgbClr val="1E4783"/>
                </a:solidFill>
              </a:rPr>
              <a:t>to move somewhere else</a:t>
            </a:r>
            <a:endParaRPr lang="en-US" sz="2000" dirty="0">
              <a:solidFill>
                <a:srgbClr val="1E4783"/>
              </a:solidFill>
              <a:cs typeface="Calibri"/>
            </a:endParaRPr>
          </a:p>
          <a:p>
            <a:pPr marL="538163" lvl="1" indent="-342900">
              <a:buClr>
                <a:srgbClr val="FF0000"/>
              </a:buClr>
              <a:buFont typeface="Arial" panose="020B0604020202020204" pitchFamily="34" charset="0"/>
              <a:buChar char="•"/>
              <a:defRPr/>
            </a:pPr>
            <a:r>
              <a:rPr lang="en-US" sz="2000" dirty="0">
                <a:solidFill>
                  <a:srgbClr val="1E4783"/>
                </a:solidFill>
              </a:rPr>
              <a:t>Example: Sheffield Iron and Steel in Great Britain.</a:t>
            </a:r>
          </a:p>
          <a:p>
            <a:pPr>
              <a:defRPr/>
            </a:pPr>
            <a:endParaRPr lang="en-US" sz="2000" dirty="0">
              <a:solidFill>
                <a:srgbClr val="1E4783"/>
              </a:solidFill>
            </a:endParaRPr>
          </a:p>
          <a:p>
            <a:pPr>
              <a:defRPr/>
            </a:pPr>
            <a:r>
              <a:rPr lang="en-US" sz="2000" b="1" dirty="0">
                <a:solidFill>
                  <a:srgbClr val="1E4783"/>
                </a:solidFill>
              </a:rPr>
              <a:t>Greenfield site </a:t>
            </a:r>
          </a:p>
          <a:p>
            <a:pPr marL="538163" lvl="1" indent="-342900">
              <a:buClr>
                <a:srgbClr val="FF0000"/>
              </a:buClr>
              <a:buFont typeface="Arial" panose="020B0604020202020204" pitchFamily="34" charset="0"/>
              <a:buChar char="•"/>
              <a:defRPr/>
            </a:pPr>
            <a:r>
              <a:rPr lang="en-US" sz="2000" dirty="0">
                <a:solidFill>
                  <a:srgbClr val="1E4783"/>
                </a:solidFill>
              </a:rPr>
              <a:t>Location where nothing has been built before </a:t>
            </a:r>
          </a:p>
          <a:p>
            <a:pPr marL="538163" lvl="1" indent="-342900">
              <a:buClr>
                <a:srgbClr val="FF0000"/>
              </a:buClr>
              <a:buFont typeface="Arial" panose="020B0604020202020204" pitchFamily="34" charset="0"/>
              <a:buChar char="•"/>
              <a:defRPr/>
            </a:pPr>
            <a:r>
              <a:rPr lang="en-US" sz="2000" dirty="0">
                <a:solidFill>
                  <a:srgbClr val="1E4783"/>
                </a:solidFill>
              </a:rPr>
              <a:t>It is often one or more fields near a town which may not have had any factories previously.</a:t>
            </a:r>
          </a:p>
        </p:txBody>
      </p:sp>
    </p:spTree>
    <p:extLst>
      <p:ext uri="{BB962C8B-B14F-4D97-AF65-F5344CB8AC3E}">
        <p14:creationId xmlns:p14="http://schemas.microsoft.com/office/powerpoint/2010/main" val="1659956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6">
            <a:extLst>
              <a:ext uri="{FF2B5EF4-FFF2-40B4-BE49-F238E27FC236}">
                <a16:creationId xmlns:a16="http://schemas.microsoft.com/office/drawing/2014/main" id="{EC0A58A4-69DE-C54D-978F-291A379DE7C9}"/>
              </a:ext>
            </a:extLst>
          </p:cNvPr>
          <p:cNvSpPr txBox="1">
            <a:spLocks/>
          </p:cNvSpPr>
          <p:nvPr/>
        </p:nvSpPr>
        <p:spPr>
          <a:xfrm>
            <a:off x="630382" y="333055"/>
            <a:ext cx="10515600" cy="618101"/>
          </a:xfrm>
          <a:prstGeom prst="rect">
            <a:avLst/>
          </a:prstGeom>
        </p:spPr>
        <p:txBody>
          <a:bodyPr/>
          <a:lstStyle>
            <a:lvl1pPr algn="l" defTabSz="914400" rtl="0" eaLnBrk="1" latinLnBrk="0" hangingPunct="1">
              <a:lnSpc>
                <a:spcPct val="90000"/>
              </a:lnSpc>
              <a:spcBef>
                <a:spcPct val="0"/>
              </a:spcBef>
              <a:buNone/>
              <a:defRPr sz="4000" b="1" i="0" kern="1200">
                <a:solidFill>
                  <a:srgbClr val="39304C"/>
                </a:solidFill>
                <a:latin typeface="Glory" pitchFamily="2" charset="77"/>
                <a:ea typeface="+mj-ea"/>
                <a:cs typeface="+mj-cs"/>
              </a:defRPr>
            </a:lvl1pPr>
          </a:lstStyle>
          <a:p>
            <a:r>
              <a:rPr lang="en-US" sz="3200" dirty="0">
                <a:solidFill>
                  <a:srgbClr val="FF0000"/>
                </a:solidFill>
              </a:rPr>
              <a:t>18.2</a:t>
            </a:r>
            <a:r>
              <a:rPr lang="en-US" sz="3200" dirty="0">
                <a:solidFill>
                  <a:srgbClr val="1E4783"/>
                </a:solidFill>
              </a:rPr>
              <a:t> Describe the factors affecting the location of industry. </a:t>
            </a:r>
            <a:endParaRPr lang="en-IE" sz="3200" dirty="0">
              <a:solidFill>
                <a:srgbClr val="1E4783"/>
              </a:solidFill>
            </a:endParaRPr>
          </a:p>
          <a:p>
            <a:endParaRPr lang="en-US" sz="3200" dirty="0">
              <a:solidFill>
                <a:srgbClr val="1E4783"/>
              </a:solidFill>
              <a:latin typeface="+mn-lt"/>
            </a:endParaRPr>
          </a:p>
        </p:txBody>
      </p:sp>
      <p:sp>
        <p:nvSpPr>
          <p:cNvPr id="2" name="TextBox 1">
            <a:extLst>
              <a:ext uri="{FF2B5EF4-FFF2-40B4-BE49-F238E27FC236}">
                <a16:creationId xmlns:a16="http://schemas.microsoft.com/office/drawing/2014/main" id="{58369039-B79F-2D4F-9D23-C2F53FD8EEFD}"/>
              </a:ext>
            </a:extLst>
          </p:cNvPr>
          <p:cNvSpPr txBox="1"/>
          <p:nvPr/>
        </p:nvSpPr>
        <p:spPr>
          <a:xfrm>
            <a:off x="955964" y="1269811"/>
            <a:ext cx="9864436" cy="3477875"/>
          </a:xfrm>
          <a:prstGeom prst="rect">
            <a:avLst/>
          </a:prstGeom>
        </p:spPr>
        <p:txBody>
          <a:bodyPr wrap="square" rtlCol="0">
            <a:spAutoFit/>
          </a:bodyPr>
          <a:lstStyle/>
          <a:p>
            <a:pPr algn="l"/>
            <a:r>
              <a:rPr lang="en-US" sz="2000" dirty="0">
                <a:solidFill>
                  <a:srgbClr val="1E4783"/>
                </a:solidFill>
                <a:latin typeface="+mn-lt"/>
              </a:rPr>
              <a:t>When describing the factors that affect (influence) the location of industry, make sure to include the word ‘</a:t>
            </a:r>
            <a:r>
              <a:rPr lang="en-US" sz="2000" b="1" dirty="0">
                <a:solidFill>
                  <a:srgbClr val="1E4783"/>
                </a:solidFill>
                <a:latin typeface="+mn-lt"/>
              </a:rPr>
              <a:t>locate</a:t>
            </a:r>
            <a:r>
              <a:rPr lang="en-US" sz="2000" dirty="0">
                <a:solidFill>
                  <a:srgbClr val="1E4783"/>
                </a:solidFill>
                <a:latin typeface="+mn-lt"/>
              </a:rPr>
              <a:t>’ or ‘</a:t>
            </a:r>
            <a:r>
              <a:rPr lang="en-US" sz="2000" b="1" dirty="0">
                <a:solidFill>
                  <a:srgbClr val="1E4783"/>
                </a:solidFill>
                <a:latin typeface="+mn-lt"/>
              </a:rPr>
              <a:t>location</a:t>
            </a:r>
            <a:r>
              <a:rPr lang="en-US" sz="2000" dirty="0">
                <a:solidFill>
                  <a:srgbClr val="1E4783"/>
                </a:solidFill>
                <a:latin typeface="+mn-lt"/>
              </a:rPr>
              <a:t>’ in your answer.</a:t>
            </a:r>
          </a:p>
          <a:p>
            <a:pPr algn="l"/>
            <a:endParaRPr lang="en-US" sz="2000" dirty="0">
              <a:solidFill>
                <a:srgbClr val="1E4783"/>
              </a:solidFill>
            </a:endParaRPr>
          </a:p>
          <a:p>
            <a:pPr algn="l"/>
            <a:r>
              <a:rPr lang="en-US" sz="2000" dirty="0">
                <a:solidFill>
                  <a:srgbClr val="1E4783"/>
                </a:solidFill>
                <a:latin typeface="+mn-lt"/>
              </a:rPr>
              <a:t>For example, instead of writing:</a:t>
            </a:r>
          </a:p>
          <a:p>
            <a:pPr algn="l"/>
            <a:endParaRPr lang="en-US" sz="2000" dirty="0">
              <a:solidFill>
                <a:srgbClr val="1E4783"/>
              </a:solidFill>
              <a:latin typeface="+mn-lt"/>
            </a:endParaRPr>
          </a:p>
          <a:p>
            <a:pPr algn="l"/>
            <a:r>
              <a:rPr lang="en-US" sz="2000" dirty="0">
                <a:solidFill>
                  <a:srgbClr val="1E4783"/>
                </a:solidFill>
              </a:rPr>
              <a:t>‘</a:t>
            </a:r>
            <a:r>
              <a:rPr lang="en-US" sz="2000" i="1" dirty="0">
                <a:solidFill>
                  <a:srgbClr val="1E4783"/>
                </a:solidFill>
              </a:rPr>
              <a:t>An industry needs raw materials. It needs the raw materials to manufacture its products</a:t>
            </a:r>
            <a:r>
              <a:rPr lang="en-US" sz="2000" dirty="0">
                <a:solidFill>
                  <a:srgbClr val="1E4783"/>
                </a:solidFill>
              </a:rPr>
              <a:t>.’</a:t>
            </a:r>
          </a:p>
          <a:p>
            <a:pPr algn="l"/>
            <a:endParaRPr lang="en-US" sz="2000" dirty="0">
              <a:solidFill>
                <a:srgbClr val="1E4783"/>
              </a:solidFill>
            </a:endParaRPr>
          </a:p>
          <a:p>
            <a:pPr algn="l"/>
            <a:r>
              <a:rPr lang="en-US" sz="2000" dirty="0">
                <a:solidFill>
                  <a:srgbClr val="1E4783"/>
                </a:solidFill>
                <a:latin typeface="+mn-lt"/>
              </a:rPr>
              <a:t>Write this: </a:t>
            </a:r>
          </a:p>
          <a:p>
            <a:pPr algn="l"/>
            <a:endParaRPr lang="en-US" sz="2000" dirty="0">
              <a:solidFill>
                <a:srgbClr val="1E4783"/>
              </a:solidFill>
            </a:endParaRPr>
          </a:p>
          <a:p>
            <a:pPr algn="l"/>
            <a:r>
              <a:rPr lang="en-US" sz="2000" dirty="0">
                <a:solidFill>
                  <a:srgbClr val="1E4783"/>
                </a:solidFill>
                <a:latin typeface="+mn-lt"/>
              </a:rPr>
              <a:t>‘</a:t>
            </a:r>
            <a:r>
              <a:rPr lang="en-US" sz="2000" i="1" dirty="0">
                <a:solidFill>
                  <a:srgbClr val="1E4783"/>
                </a:solidFill>
                <a:latin typeface="+mn-lt"/>
              </a:rPr>
              <a:t>An industr</a:t>
            </a:r>
            <a:r>
              <a:rPr lang="en-US" sz="2000" i="1" dirty="0">
                <a:solidFill>
                  <a:srgbClr val="1E4783"/>
                </a:solidFill>
              </a:rPr>
              <a:t>y needs raw materials to manufacture its products. The industry should </a:t>
            </a:r>
            <a:r>
              <a:rPr lang="en-US" sz="2000" b="1" i="1" dirty="0">
                <a:solidFill>
                  <a:srgbClr val="1E4783"/>
                </a:solidFill>
              </a:rPr>
              <a:t>locate</a:t>
            </a:r>
            <a:r>
              <a:rPr lang="en-US" sz="2000" i="1" dirty="0">
                <a:solidFill>
                  <a:srgbClr val="1E4783"/>
                </a:solidFill>
              </a:rPr>
              <a:t> close to its raw materials to keep the cost of transporting them low</a:t>
            </a:r>
            <a:r>
              <a:rPr lang="en-US" sz="2000" dirty="0">
                <a:solidFill>
                  <a:srgbClr val="1E4783"/>
                </a:solidFill>
              </a:rPr>
              <a:t>.’</a:t>
            </a:r>
            <a:endParaRPr lang="en-US" sz="2000" dirty="0">
              <a:solidFill>
                <a:srgbClr val="1E4783"/>
              </a:solidFill>
              <a:latin typeface="+mn-lt"/>
            </a:endParaRPr>
          </a:p>
        </p:txBody>
      </p:sp>
    </p:spTree>
    <p:extLst>
      <p:ext uri="{BB962C8B-B14F-4D97-AF65-F5344CB8AC3E}">
        <p14:creationId xmlns:p14="http://schemas.microsoft.com/office/powerpoint/2010/main" val="1454307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6">
            <a:extLst>
              <a:ext uri="{FF2B5EF4-FFF2-40B4-BE49-F238E27FC236}">
                <a16:creationId xmlns:a16="http://schemas.microsoft.com/office/drawing/2014/main" id="{EC0A58A4-69DE-C54D-978F-291A379DE7C9}"/>
              </a:ext>
            </a:extLst>
          </p:cNvPr>
          <p:cNvSpPr txBox="1">
            <a:spLocks/>
          </p:cNvSpPr>
          <p:nvPr/>
        </p:nvSpPr>
        <p:spPr>
          <a:xfrm>
            <a:off x="838200" y="305346"/>
            <a:ext cx="10515600" cy="618101"/>
          </a:xfrm>
          <a:prstGeom prst="rect">
            <a:avLst/>
          </a:prstGeom>
        </p:spPr>
        <p:txBody>
          <a:bodyPr/>
          <a:lstStyle>
            <a:lvl1pPr algn="l" defTabSz="914400" rtl="0" eaLnBrk="1" latinLnBrk="0" hangingPunct="1">
              <a:lnSpc>
                <a:spcPct val="90000"/>
              </a:lnSpc>
              <a:spcBef>
                <a:spcPct val="0"/>
              </a:spcBef>
              <a:buNone/>
              <a:defRPr sz="4000" b="1" i="0" kern="1200">
                <a:solidFill>
                  <a:srgbClr val="39304C"/>
                </a:solidFill>
                <a:latin typeface="Glory" pitchFamily="2" charset="77"/>
                <a:ea typeface="+mj-ea"/>
                <a:cs typeface="+mj-cs"/>
              </a:defRPr>
            </a:lvl1pPr>
          </a:lstStyle>
          <a:p>
            <a:r>
              <a:rPr lang="en-US" sz="3200" dirty="0">
                <a:solidFill>
                  <a:srgbClr val="FF0000"/>
                </a:solidFill>
              </a:rPr>
              <a:t>18.2</a:t>
            </a:r>
            <a:r>
              <a:rPr lang="en-US" sz="3200" dirty="0">
                <a:solidFill>
                  <a:srgbClr val="1E4783"/>
                </a:solidFill>
              </a:rPr>
              <a:t> Describe the factors affecting the location of industry. </a:t>
            </a:r>
            <a:endParaRPr lang="en-IE" sz="3200" dirty="0">
              <a:solidFill>
                <a:srgbClr val="1E4783"/>
              </a:solidFill>
            </a:endParaRPr>
          </a:p>
          <a:p>
            <a:endParaRPr lang="en-US" sz="3200" dirty="0">
              <a:solidFill>
                <a:srgbClr val="1E4783"/>
              </a:solidFill>
              <a:latin typeface="+mn-lt"/>
            </a:endParaRPr>
          </a:p>
        </p:txBody>
      </p:sp>
      <p:sp>
        <p:nvSpPr>
          <p:cNvPr id="5" name="TextBox 4">
            <a:extLst>
              <a:ext uri="{FF2B5EF4-FFF2-40B4-BE49-F238E27FC236}">
                <a16:creationId xmlns:a16="http://schemas.microsoft.com/office/drawing/2014/main" id="{A9D82698-9F97-4A99-BEBB-8CDFFC016B4B}"/>
              </a:ext>
            </a:extLst>
          </p:cNvPr>
          <p:cNvSpPr txBox="1"/>
          <p:nvPr/>
        </p:nvSpPr>
        <p:spPr>
          <a:xfrm>
            <a:off x="2556164" y="859569"/>
            <a:ext cx="8014855" cy="4981235"/>
          </a:xfrm>
          <a:prstGeom prst="rect">
            <a:avLst/>
          </a:prstGeom>
          <a:noFill/>
        </p:spPr>
        <p:txBody>
          <a:bodyPr wrap="square">
            <a:spAutoFit/>
          </a:bodyPr>
          <a:lstStyle/>
          <a:p>
            <a:pPr>
              <a:spcAft>
                <a:spcPts val="600"/>
              </a:spcAft>
              <a:defRPr/>
            </a:pPr>
            <a:r>
              <a:rPr lang="en-US" sz="2400" b="1" dirty="0">
                <a:solidFill>
                  <a:srgbClr val="1E4783"/>
                </a:solidFill>
              </a:rPr>
              <a:t>Serviced land</a:t>
            </a:r>
            <a:r>
              <a:rPr lang="en-US" sz="2400" b="1" dirty="0"/>
              <a:t> </a:t>
            </a:r>
          </a:p>
          <a:p>
            <a:pPr marL="719138" lvl="1" indent="-719138" fontAlgn="base">
              <a:lnSpc>
                <a:spcPts val="2463"/>
              </a:lnSpc>
              <a:spcAft>
                <a:spcPts val="600"/>
              </a:spcAft>
              <a:buClr>
                <a:srgbClr val="E84141"/>
              </a:buClr>
              <a:buSzPct val="100000"/>
              <a:buFont typeface="Arial" panose="020B0604020202020204" pitchFamily="34" charset="0"/>
              <a:buChar char="•"/>
              <a:defRPr/>
            </a:pPr>
            <a:r>
              <a:rPr lang="en-US" sz="2000" dirty="0">
                <a:solidFill>
                  <a:srgbClr val="1E4783"/>
                </a:solidFill>
              </a:rPr>
              <a:t>A factory must </a:t>
            </a:r>
            <a:r>
              <a:rPr lang="en-US" sz="2000" b="1" dirty="0">
                <a:solidFill>
                  <a:srgbClr val="1E4783"/>
                </a:solidFill>
              </a:rPr>
              <a:t>locate</a:t>
            </a:r>
            <a:r>
              <a:rPr lang="en-US" sz="2000" dirty="0">
                <a:solidFill>
                  <a:srgbClr val="1E4783"/>
                </a:solidFill>
              </a:rPr>
              <a:t> where services are available; manufacturing companies locate in industrial zones or estates.</a:t>
            </a:r>
          </a:p>
          <a:p>
            <a:pPr>
              <a:spcAft>
                <a:spcPts val="600"/>
              </a:spcAft>
              <a:defRPr/>
            </a:pPr>
            <a:r>
              <a:rPr lang="en-US" sz="2400" b="1" dirty="0" err="1">
                <a:solidFill>
                  <a:srgbClr val="1E4783"/>
                </a:solidFill>
              </a:rPr>
              <a:t>Labour</a:t>
            </a:r>
            <a:r>
              <a:rPr lang="en-US" sz="2400" b="1" dirty="0">
                <a:solidFill>
                  <a:srgbClr val="1E4783"/>
                </a:solidFill>
              </a:rPr>
              <a:t> supply </a:t>
            </a:r>
          </a:p>
          <a:p>
            <a:pPr marL="719138" lvl="1" indent="-719138" fontAlgn="base">
              <a:lnSpc>
                <a:spcPts val="2463"/>
              </a:lnSpc>
              <a:spcAft>
                <a:spcPts val="600"/>
              </a:spcAft>
              <a:buClr>
                <a:srgbClr val="E84141"/>
              </a:buClr>
              <a:buSzPct val="100000"/>
              <a:buFont typeface="Arial" panose="020B0604020202020204" pitchFamily="34" charset="0"/>
              <a:buChar char="•"/>
              <a:defRPr/>
            </a:pPr>
            <a:r>
              <a:rPr lang="en-US" sz="2000" dirty="0">
                <a:solidFill>
                  <a:srgbClr val="1E4783"/>
                </a:solidFill>
              </a:rPr>
              <a:t>Factories often </a:t>
            </a:r>
            <a:r>
              <a:rPr lang="en-US" sz="2000" b="1" dirty="0">
                <a:solidFill>
                  <a:srgbClr val="1E4783"/>
                </a:solidFill>
              </a:rPr>
              <a:t>locate</a:t>
            </a:r>
            <a:r>
              <a:rPr lang="en-US" sz="2000" dirty="0">
                <a:solidFill>
                  <a:srgbClr val="1E4783"/>
                </a:solidFill>
              </a:rPr>
              <a:t> close to towns and cities where there is a ready supply of </a:t>
            </a:r>
            <a:r>
              <a:rPr lang="en-US" sz="2000" dirty="0" err="1">
                <a:solidFill>
                  <a:srgbClr val="1E4783"/>
                </a:solidFill>
              </a:rPr>
              <a:t>labour</a:t>
            </a:r>
            <a:r>
              <a:rPr lang="en-US" sz="2000" dirty="0">
                <a:solidFill>
                  <a:srgbClr val="1E4783"/>
                </a:solidFill>
              </a:rPr>
              <a:t>. </a:t>
            </a:r>
          </a:p>
          <a:p>
            <a:pPr>
              <a:spcAft>
                <a:spcPts val="600"/>
              </a:spcAft>
              <a:defRPr/>
            </a:pPr>
            <a:r>
              <a:rPr lang="en-US" sz="2400" b="1" dirty="0">
                <a:solidFill>
                  <a:srgbClr val="1E4783"/>
                </a:solidFill>
              </a:rPr>
              <a:t>Capital</a:t>
            </a:r>
            <a:r>
              <a:rPr lang="en-US" sz="2400" b="1" dirty="0"/>
              <a:t> </a:t>
            </a:r>
            <a:endParaRPr lang="en-US" sz="2400" dirty="0"/>
          </a:p>
          <a:p>
            <a:pPr marL="719138" lvl="1" indent="-719138" fontAlgn="base">
              <a:lnSpc>
                <a:spcPts val="2463"/>
              </a:lnSpc>
              <a:spcAft>
                <a:spcPts val="600"/>
              </a:spcAft>
              <a:buClr>
                <a:srgbClr val="E84141"/>
              </a:buClr>
              <a:buSzPct val="100000"/>
              <a:buFont typeface="Arial" panose="020B0604020202020204" pitchFamily="34" charset="0"/>
              <a:buChar char="•"/>
              <a:defRPr/>
            </a:pPr>
            <a:r>
              <a:rPr lang="en-US" sz="2000" dirty="0">
                <a:solidFill>
                  <a:srgbClr val="1E4783"/>
                </a:solidFill>
              </a:rPr>
              <a:t>Companies like to set up (locate) near banks, investors and the government because this makes it easier to access and negotiate capital for their business. </a:t>
            </a:r>
          </a:p>
          <a:p>
            <a:pPr>
              <a:spcAft>
                <a:spcPts val="600"/>
              </a:spcAft>
              <a:defRPr/>
            </a:pPr>
            <a:r>
              <a:rPr lang="en-US" sz="2400" b="1" dirty="0">
                <a:solidFill>
                  <a:srgbClr val="1E4783"/>
                </a:solidFill>
              </a:rPr>
              <a:t>Raw materials </a:t>
            </a:r>
          </a:p>
          <a:p>
            <a:pPr marL="719138" lvl="1" indent="-719138" fontAlgn="base">
              <a:lnSpc>
                <a:spcPts val="2463"/>
              </a:lnSpc>
              <a:spcBef>
                <a:spcPct val="0"/>
              </a:spcBef>
              <a:spcAft>
                <a:spcPts val="600"/>
              </a:spcAft>
              <a:buClr>
                <a:srgbClr val="E84141"/>
              </a:buClr>
              <a:buSzPct val="100000"/>
              <a:buFont typeface="Arial" panose="020B0604020202020204" pitchFamily="34" charset="0"/>
              <a:buChar char="•"/>
              <a:defRPr/>
            </a:pPr>
            <a:r>
              <a:rPr lang="en-US" sz="2000" dirty="0">
                <a:solidFill>
                  <a:srgbClr val="1E4783"/>
                </a:solidFill>
              </a:rPr>
              <a:t>A factory must consider </a:t>
            </a:r>
            <a:r>
              <a:rPr lang="en-US" sz="2000" b="1" dirty="0">
                <a:solidFill>
                  <a:srgbClr val="1E4783"/>
                </a:solidFill>
              </a:rPr>
              <a:t>locating</a:t>
            </a:r>
            <a:r>
              <a:rPr lang="en-US" sz="2000" dirty="0">
                <a:solidFill>
                  <a:srgbClr val="1E4783"/>
                </a:solidFill>
              </a:rPr>
              <a:t> close to the source of the raw materials to reduce transport costs, especially if they are very bulky. </a:t>
            </a:r>
          </a:p>
        </p:txBody>
      </p:sp>
      <p:pic>
        <p:nvPicPr>
          <p:cNvPr id="6" name="Picture 5">
            <a:extLst>
              <a:ext uri="{FF2B5EF4-FFF2-40B4-BE49-F238E27FC236}">
                <a16:creationId xmlns:a16="http://schemas.microsoft.com/office/drawing/2014/main" id="{3A7B60D8-E1D5-7741-A4A0-F53BB7C33B1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71809" y="923447"/>
            <a:ext cx="1155699" cy="1118815"/>
          </a:xfrm>
          <a:prstGeom prst="rect">
            <a:avLst/>
          </a:prstGeom>
        </p:spPr>
      </p:pic>
      <p:pic>
        <p:nvPicPr>
          <p:cNvPr id="8" name="Picture 7">
            <a:extLst>
              <a:ext uri="{FF2B5EF4-FFF2-40B4-BE49-F238E27FC236}">
                <a16:creationId xmlns:a16="http://schemas.microsoft.com/office/drawing/2014/main" id="{6C46A655-B113-6945-AB89-EAF6A7B0BF83}"/>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71808" y="2091120"/>
            <a:ext cx="1155699" cy="1138486"/>
          </a:xfrm>
          <a:prstGeom prst="rect">
            <a:avLst/>
          </a:prstGeom>
        </p:spPr>
      </p:pic>
      <p:pic>
        <p:nvPicPr>
          <p:cNvPr id="10" name="Picture 9">
            <a:extLst>
              <a:ext uri="{FF2B5EF4-FFF2-40B4-BE49-F238E27FC236}">
                <a16:creationId xmlns:a16="http://schemas.microsoft.com/office/drawing/2014/main" id="{3A3818BE-2573-7D4C-83D9-9DAE04CD96AB}"/>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905003" y="3278464"/>
            <a:ext cx="1289308" cy="989469"/>
          </a:xfrm>
          <a:prstGeom prst="rect">
            <a:avLst/>
          </a:prstGeom>
        </p:spPr>
      </p:pic>
      <p:pic>
        <p:nvPicPr>
          <p:cNvPr id="12" name="Picture 11">
            <a:extLst>
              <a:ext uri="{FF2B5EF4-FFF2-40B4-BE49-F238E27FC236}">
                <a16:creationId xmlns:a16="http://schemas.microsoft.com/office/drawing/2014/main" id="{1D1D1C4F-0EF9-084E-B30D-65F8C9A94EC0}"/>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905003" y="4397279"/>
            <a:ext cx="1252176" cy="936813"/>
          </a:xfrm>
          <a:prstGeom prst="rect">
            <a:avLst/>
          </a:prstGeom>
        </p:spPr>
      </p:pic>
    </p:spTree>
    <p:extLst>
      <p:ext uri="{BB962C8B-B14F-4D97-AF65-F5344CB8AC3E}">
        <p14:creationId xmlns:p14="http://schemas.microsoft.com/office/powerpoint/2010/main" val="1834583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D82698-9F97-4A99-BEBB-8CDFFC016B4B}"/>
              </a:ext>
            </a:extLst>
          </p:cNvPr>
          <p:cNvSpPr txBox="1"/>
          <p:nvPr/>
        </p:nvSpPr>
        <p:spPr>
          <a:xfrm>
            <a:off x="2535382" y="1326423"/>
            <a:ext cx="8742218" cy="4214359"/>
          </a:xfrm>
          <a:prstGeom prst="rect">
            <a:avLst/>
          </a:prstGeom>
          <a:noFill/>
        </p:spPr>
        <p:txBody>
          <a:bodyPr wrap="square">
            <a:spAutoFit/>
          </a:bodyPr>
          <a:lstStyle/>
          <a:p>
            <a:pPr>
              <a:spcAft>
                <a:spcPts val="600"/>
              </a:spcAft>
              <a:defRPr/>
            </a:pPr>
            <a:r>
              <a:rPr lang="en-US" sz="2400" b="1" dirty="0">
                <a:solidFill>
                  <a:srgbClr val="1E4783"/>
                </a:solidFill>
              </a:rPr>
              <a:t>Transport</a:t>
            </a:r>
            <a:r>
              <a:rPr lang="en-US" sz="2400" b="1" dirty="0"/>
              <a:t> </a:t>
            </a:r>
            <a:r>
              <a:rPr lang="en-US" sz="2400" b="1" dirty="0">
                <a:solidFill>
                  <a:srgbClr val="1E4783"/>
                </a:solidFill>
              </a:rPr>
              <a:t>facilities</a:t>
            </a:r>
            <a:r>
              <a:rPr lang="en-US" sz="2400" b="1" dirty="0"/>
              <a:t> </a:t>
            </a:r>
          </a:p>
          <a:p>
            <a:pPr marL="342900" lvl="1" indent="-342900" fontAlgn="base">
              <a:lnSpc>
                <a:spcPts val="2463"/>
              </a:lnSpc>
              <a:spcAft>
                <a:spcPts val="600"/>
              </a:spcAft>
              <a:buClr>
                <a:srgbClr val="E84141"/>
              </a:buClr>
              <a:buSzPct val="100000"/>
              <a:buFont typeface="Arial" panose="020B0604020202020204" pitchFamily="34" charset="0"/>
              <a:buChar char="•"/>
              <a:defRPr/>
            </a:pPr>
            <a:r>
              <a:rPr lang="en-US" sz="2000" dirty="0">
                <a:solidFill>
                  <a:srgbClr val="1E4783"/>
                </a:solidFill>
              </a:rPr>
              <a:t>A factory must </a:t>
            </a:r>
            <a:r>
              <a:rPr lang="en-US" sz="2000" b="1" dirty="0">
                <a:solidFill>
                  <a:srgbClr val="1E4783"/>
                </a:solidFill>
              </a:rPr>
              <a:t>locate</a:t>
            </a:r>
            <a:r>
              <a:rPr lang="en-US" sz="2000" dirty="0">
                <a:solidFill>
                  <a:srgbClr val="1E4783"/>
                </a:solidFill>
              </a:rPr>
              <a:t> close to good transport routes so that they can have raw materials delivered and their finished products shipped as cheaply and efficiently as possible.</a:t>
            </a:r>
          </a:p>
          <a:p>
            <a:pPr>
              <a:spcAft>
                <a:spcPts val="600"/>
              </a:spcAft>
              <a:defRPr/>
            </a:pPr>
            <a:r>
              <a:rPr lang="en-US" sz="2400" b="1" dirty="0">
                <a:solidFill>
                  <a:srgbClr val="1E4783"/>
                </a:solidFill>
              </a:rPr>
              <a:t>Markets</a:t>
            </a:r>
            <a:r>
              <a:rPr lang="en-US" sz="2400" b="1" dirty="0"/>
              <a:t> </a:t>
            </a:r>
            <a:endParaRPr lang="en-US" sz="2400" dirty="0"/>
          </a:p>
          <a:p>
            <a:pPr marL="342900" lvl="1" indent="-342900" fontAlgn="base">
              <a:lnSpc>
                <a:spcPts val="2463"/>
              </a:lnSpc>
              <a:spcAft>
                <a:spcPts val="600"/>
              </a:spcAft>
              <a:buClr>
                <a:srgbClr val="E84141"/>
              </a:buClr>
              <a:buSzPct val="100000"/>
              <a:buFont typeface="Arial" panose="020B0604020202020204" pitchFamily="34" charset="0"/>
              <a:buChar char="•"/>
              <a:defRPr/>
            </a:pPr>
            <a:r>
              <a:rPr lang="en-US" sz="2000" dirty="0">
                <a:solidFill>
                  <a:srgbClr val="1E4783"/>
                </a:solidFill>
              </a:rPr>
              <a:t>Factories must consider </a:t>
            </a:r>
            <a:r>
              <a:rPr lang="en-US" sz="2000" b="1" dirty="0">
                <a:solidFill>
                  <a:srgbClr val="1E4783"/>
                </a:solidFill>
              </a:rPr>
              <a:t>locating</a:t>
            </a:r>
            <a:r>
              <a:rPr lang="en-US" sz="2000" dirty="0">
                <a:solidFill>
                  <a:srgbClr val="1E4783"/>
                </a:solidFill>
              </a:rPr>
              <a:t> close to their market to reduce transport costs. </a:t>
            </a:r>
          </a:p>
          <a:p>
            <a:pPr>
              <a:spcAft>
                <a:spcPts val="600"/>
              </a:spcAft>
              <a:defRPr/>
            </a:pPr>
            <a:r>
              <a:rPr lang="en-US" sz="2400" b="1" dirty="0">
                <a:solidFill>
                  <a:srgbClr val="1E4783"/>
                </a:solidFill>
              </a:rPr>
              <a:t>Government policy </a:t>
            </a:r>
          </a:p>
          <a:p>
            <a:pPr marL="342900" lvl="1" indent="-342900" fontAlgn="base">
              <a:lnSpc>
                <a:spcPts val="2463"/>
              </a:lnSpc>
              <a:spcAft>
                <a:spcPts val="600"/>
              </a:spcAft>
              <a:buClr>
                <a:srgbClr val="E84141"/>
              </a:buClr>
              <a:buSzPct val="100000"/>
              <a:buFont typeface="Arial" panose="020B0604020202020204" pitchFamily="34" charset="0"/>
              <a:buChar char="•"/>
              <a:defRPr/>
            </a:pPr>
            <a:r>
              <a:rPr lang="en-US" sz="2000" dirty="0">
                <a:solidFill>
                  <a:srgbClr val="1E4783"/>
                </a:solidFill>
              </a:rPr>
              <a:t>The Irish government tries to encourage factories to </a:t>
            </a:r>
            <a:r>
              <a:rPr lang="en-US" sz="2000" b="1" dirty="0">
                <a:solidFill>
                  <a:srgbClr val="1E4783"/>
                </a:solidFill>
              </a:rPr>
              <a:t>locate</a:t>
            </a:r>
            <a:r>
              <a:rPr lang="en-US" sz="2000" dirty="0">
                <a:solidFill>
                  <a:srgbClr val="1E4783"/>
                </a:solidFill>
              </a:rPr>
              <a:t> in Ireland because this creates jobs.</a:t>
            </a:r>
          </a:p>
          <a:p>
            <a:pPr marL="719138" lvl="1" indent="-719138" fontAlgn="base">
              <a:lnSpc>
                <a:spcPts val="2463"/>
              </a:lnSpc>
              <a:buClr>
                <a:srgbClr val="E84141"/>
              </a:buClr>
              <a:buSzPct val="100000"/>
              <a:buFont typeface="Arial" panose="020B0604020202020204" pitchFamily="34" charset="0"/>
              <a:buChar char="•"/>
              <a:defRPr/>
            </a:pPr>
            <a:endParaRPr lang="en-US" sz="2000" dirty="0">
              <a:solidFill>
                <a:srgbClr val="1E4783"/>
              </a:solidFill>
            </a:endParaRPr>
          </a:p>
        </p:txBody>
      </p:sp>
      <p:pic>
        <p:nvPicPr>
          <p:cNvPr id="4" name="Picture 3">
            <a:extLst>
              <a:ext uri="{FF2B5EF4-FFF2-40B4-BE49-F238E27FC236}">
                <a16:creationId xmlns:a16="http://schemas.microsoft.com/office/drawing/2014/main" id="{B378CEAB-4F25-E347-9C04-98041DB0B74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14400" y="1326423"/>
            <a:ext cx="1310409" cy="993850"/>
          </a:xfrm>
          <a:prstGeom prst="rect">
            <a:avLst/>
          </a:prstGeom>
        </p:spPr>
      </p:pic>
      <p:sp>
        <p:nvSpPr>
          <p:cNvPr id="6" name="Title 6">
            <a:extLst>
              <a:ext uri="{FF2B5EF4-FFF2-40B4-BE49-F238E27FC236}">
                <a16:creationId xmlns:a16="http://schemas.microsoft.com/office/drawing/2014/main" id="{5E41A9C7-F9B1-374E-A9F8-569780C863C4}"/>
              </a:ext>
            </a:extLst>
          </p:cNvPr>
          <p:cNvSpPr txBox="1">
            <a:spLocks/>
          </p:cNvSpPr>
          <p:nvPr/>
        </p:nvSpPr>
        <p:spPr>
          <a:xfrm>
            <a:off x="838200" y="305346"/>
            <a:ext cx="10515600" cy="618101"/>
          </a:xfrm>
          <a:prstGeom prst="rect">
            <a:avLst/>
          </a:prstGeom>
        </p:spPr>
        <p:txBody>
          <a:bodyPr/>
          <a:lstStyle>
            <a:lvl1pPr algn="l" defTabSz="914400" rtl="0" eaLnBrk="1" latinLnBrk="0" hangingPunct="1">
              <a:lnSpc>
                <a:spcPct val="90000"/>
              </a:lnSpc>
              <a:spcBef>
                <a:spcPct val="0"/>
              </a:spcBef>
              <a:buNone/>
              <a:defRPr sz="4000" b="1" i="0" kern="1200">
                <a:solidFill>
                  <a:srgbClr val="39304C"/>
                </a:solidFill>
                <a:latin typeface="Glory" pitchFamily="2" charset="77"/>
                <a:ea typeface="+mj-ea"/>
                <a:cs typeface="+mj-cs"/>
              </a:defRPr>
            </a:lvl1pPr>
          </a:lstStyle>
          <a:p>
            <a:r>
              <a:rPr lang="en-US" sz="3200" dirty="0">
                <a:solidFill>
                  <a:srgbClr val="FF0000"/>
                </a:solidFill>
              </a:rPr>
              <a:t>18.2</a:t>
            </a:r>
            <a:r>
              <a:rPr lang="en-US" sz="3200" dirty="0">
                <a:solidFill>
                  <a:srgbClr val="1E4783"/>
                </a:solidFill>
              </a:rPr>
              <a:t> Describe the factors affecting the location of industry. </a:t>
            </a:r>
            <a:endParaRPr lang="en-IE" sz="3200" dirty="0">
              <a:solidFill>
                <a:srgbClr val="1E4783"/>
              </a:solidFill>
            </a:endParaRPr>
          </a:p>
          <a:p>
            <a:endParaRPr lang="en-US" sz="3200" dirty="0">
              <a:solidFill>
                <a:srgbClr val="1E4783"/>
              </a:solidFill>
              <a:latin typeface="+mn-lt"/>
            </a:endParaRPr>
          </a:p>
        </p:txBody>
      </p:sp>
      <p:pic>
        <p:nvPicPr>
          <p:cNvPr id="7" name="Picture 6">
            <a:extLst>
              <a:ext uri="{FF2B5EF4-FFF2-40B4-BE49-F238E27FC236}">
                <a16:creationId xmlns:a16="http://schemas.microsoft.com/office/drawing/2014/main" id="{47B30E77-270C-4D40-BA9D-C4565B905F30}"/>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14400" y="2528091"/>
            <a:ext cx="1312297" cy="1108727"/>
          </a:xfrm>
          <a:prstGeom prst="rect">
            <a:avLst/>
          </a:prstGeom>
        </p:spPr>
      </p:pic>
      <p:pic>
        <p:nvPicPr>
          <p:cNvPr id="9" name="Picture 8">
            <a:extLst>
              <a:ext uri="{FF2B5EF4-FFF2-40B4-BE49-F238E27FC236}">
                <a16:creationId xmlns:a16="http://schemas.microsoft.com/office/drawing/2014/main" id="{B6C59DB8-31AE-084F-B6EA-6E69D9D6C679}"/>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987445" y="3916656"/>
            <a:ext cx="1237364" cy="1108727"/>
          </a:xfrm>
          <a:prstGeom prst="rect">
            <a:avLst/>
          </a:prstGeom>
        </p:spPr>
      </p:pic>
    </p:spTree>
    <p:extLst>
      <p:ext uri="{BB962C8B-B14F-4D97-AF65-F5344CB8AC3E}">
        <p14:creationId xmlns:p14="http://schemas.microsoft.com/office/powerpoint/2010/main" val="30708033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D82698-9F97-4A99-BEBB-8CDFFC016B4B}"/>
              </a:ext>
            </a:extLst>
          </p:cNvPr>
          <p:cNvSpPr txBox="1"/>
          <p:nvPr/>
        </p:nvSpPr>
        <p:spPr>
          <a:xfrm>
            <a:off x="2464665" y="1506533"/>
            <a:ext cx="8742218" cy="3029419"/>
          </a:xfrm>
          <a:prstGeom prst="rect">
            <a:avLst/>
          </a:prstGeom>
          <a:noFill/>
        </p:spPr>
        <p:txBody>
          <a:bodyPr wrap="square">
            <a:spAutoFit/>
          </a:bodyPr>
          <a:lstStyle/>
          <a:p>
            <a:pPr marL="0" lvl="1" indent="0">
              <a:lnSpc>
                <a:spcPts val="2460"/>
              </a:lnSpc>
              <a:spcAft>
                <a:spcPts val="600"/>
              </a:spcAft>
              <a:buClr>
                <a:srgbClr val="0070C0"/>
              </a:buClr>
              <a:buFont typeface="Arial" panose="020B0604020202020204" pitchFamily="34" charset="0"/>
              <a:buNone/>
              <a:defRPr/>
            </a:pPr>
            <a:r>
              <a:rPr lang="en-US" sz="2400" b="1" dirty="0">
                <a:solidFill>
                  <a:srgbClr val="1E4783"/>
                </a:solidFill>
              </a:rPr>
              <a:t>European Union (EU) policy </a:t>
            </a:r>
          </a:p>
          <a:p>
            <a:pPr marL="342900" lvl="1" indent="-342900" fontAlgn="base">
              <a:lnSpc>
                <a:spcPts val="2463"/>
              </a:lnSpc>
              <a:spcAft>
                <a:spcPts val="600"/>
              </a:spcAft>
              <a:buClr>
                <a:srgbClr val="E84141"/>
              </a:buClr>
              <a:buSzPct val="100000"/>
              <a:buFont typeface="Arial" panose="020B0604020202020204" pitchFamily="34" charset="0"/>
              <a:buChar char="•"/>
              <a:defRPr/>
            </a:pPr>
            <a:r>
              <a:rPr lang="en-US" sz="2000" dirty="0">
                <a:solidFill>
                  <a:srgbClr val="1E4783"/>
                </a:solidFill>
              </a:rPr>
              <a:t>Foreign companies like to </a:t>
            </a:r>
            <a:r>
              <a:rPr lang="en-US" sz="2000" b="1" dirty="0">
                <a:solidFill>
                  <a:srgbClr val="1E4783"/>
                </a:solidFill>
              </a:rPr>
              <a:t>locate</a:t>
            </a:r>
            <a:r>
              <a:rPr lang="en-US" sz="2000" dirty="0">
                <a:solidFill>
                  <a:srgbClr val="1E4783"/>
                </a:solidFill>
              </a:rPr>
              <a:t> in Ireland so that they can take advantage of the free trade within the EU.</a:t>
            </a:r>
          </a:p>
          <a:p>
            <a:pPr marL="342900" lvl="1" indent="-342900" fontAlgn="base">
              <a:lnSpc>
                <a:spcPts val="2463"/>
              </a:lnSpc>
              <a:spcAft>
                <a:spcPts val="600"/>
              </a:spcAft>
              <a:buClr>
                <a:srgbClr val="E84141"/>
              </a:buClr>
              <a:buSzPct val="100000"/>
              <a:buFont typeface="Arial" panose="020B0604020202020204" pitchFamily="34" charset="0"/>
              <a:buChar char="•"/>
              <a:defRPr/>
            </a:pPr>
            <a:endParaRPr lang="en-US" sz="2000" dirty="0">
              <a:solidFill>
                <a:srgbClr val="1E4783"/>
              </a:solidFill>
            </a:endParaRPr>
          </a:p>
          <a:p>
            <a:pPr marL="0" lvl="1">
              <a:lnSpc>
                <a:spcPts val="2460"/>
              </a:lnSpc>
              <a:spcAft>
                <a:spcPts val="600"/>
              </a:spcAft>
              <a:buClr>
                <a:srgbClr val="0070C0"/>
              </a:buClr>
              <a:defRPr/>
            </a:pPr>
            <a:r>
              <a:rPr lang="en-US" sz="2400" b="1" dirty="0">
                <a:solidFill>
                  <a:srgbClr val="1E4783"/>
                </a:solidFill>
              </a:rPr>
              <a:t>Preferences of investors and the local community </a:t>
            </a:r>
          </a:p>
          <a:p>
            <a:pPr marL="342900" lvl="1" indent="-342900" fontAlgn="base">
              <a:lnSpc>
                <a:spcPts val="2463"/>
              </a:lnSpc>
              <a:spcAft>
                <a:spcPts val="600"/>
              </a:spcAft>
              <a:buClr>
                <a:srgbClr val="E84141"/>
              </a:buClr>
              <a:buSzPct val="100000"/>
              <a:buFont typeface="Arial" panose="020B0604020202020204" pitchFamily="34" charset="0"/>
              <a:buChar char="•"/>
              <a:defRPr/>
            </a:pPr>
            <a:r>
              <a:rPr lang="en-US" sz="2000" dirty="0">
                <a:solidFill>
                  <a:srgbClr val="1E4783"/>
                </a:solidFill>
              </a:rPr>
              <a:t>Entrepreneurs may prefer some </a:t>
            </a:r>
            <a:r>
              <a:rPr lang="en-US" sz="2000" b="1" dirty="0">
                <a:solidFill>
                  <a:srgbClr val="1E4783"/>
                </a:solidFill>
              </a:rPr>
              <a:t>locations</a:t>
            </a:r>
            <a:r>
              <a:rPr lang="en-US" sz="2000" dirty="0">
                <a:solidFill>
                  <a:srgbClr val="1E4783"/>
                </a:solidFill>
              </a:rPr>
              <a:t> over others. Local communities may object or support a factory locating in their area.</a:t>
            </a:r>
          </a:p>
          <a:p>
            <a:pPr marL="719138" lvl="1" indent="-719138" fontAlgn="base">
              <a:lnSpc>
                <a:spcPts val="2463"/>
              </a:lnSpc>
              <a:buClr>
                <a:srgbClr val="E84141"/>
              </a:buClr>
              <a:buSzPct val="100000"/>
              <a:buFont typeface="Arial" panose="020B0604020202020204" pitchFamily="34" charset="0"/>
              <a:buChar char="•"/>
              <a:defRPr/>
            </a:pPr>
            <a:endParaRPr lang="en-US" sz="2000" dirty="0">
              <a:solidFill>
                <a:srgbClr val="1E4783"/>
              </a:solidFill>
            </a:endParaRPr>
          </a:p>
        </p:txBody>
      </p:sp>
      <p:sp>
        <p:nvSpPr>
          <p:cNvPr id="6" name="Title 6">
            <a:extLst>
              <a:ext uri="{FF2B5EF4-FFF2-40B4-BE49-F238E27FC236}">
                <a16:creationId xmlns:a16="http://schemas.microsoft.com/office/drawing/2014/main" id="{EF047FFC-4B08-8B46-A76B-2F271D05C4AA}"/>
              </a:ext>
            </a:extLst>
          </p:cNvPr>
          <p:cNvSpPr txBox="1">
            <a:spLocks/>
          </p:cNvSpPr>
          <p:nvPr/>
        </p:nvSpPr>
        <p:spPr>
          <a:xfrm>
            <a:off x="838200" y="305346"/>
            <a:ext cx="10515600" cy="618101"/>
          </a:xfrm>
          <a:prstGeom prst="rect">
            <a:avLst/>
          </a:prstGeom>
        </p:spPr>
        <p:txBody>
          <a:bodyPr/>
          <a:lstStyle>
            <a:lvl1pPr algn="l" defTabSz="914400" rtl="0" eaLnBrk="1" latinLnBrk="0" hangingPunct="1">
              <a:lnSpc>
                <a:spcPct val="90000"/>
              </a:lnSpc>
              <a:spcBef>
                <a:spcPct val="0"/>
              </a:spcBef>
              <a:buNone/>
              <a:defRPr sz="4000" b="1" i="0" kern="1200">
                <a:solidFill>
                  <a:srgbClr val="39304C"/>
                </a:solidFill>
                <a:latin typeface="Glory" pitchFamily="2" charset="77"/>
                <a:ea typeface="+mj-ea"/>
                <a:cs typeface="+mj-cs"/>
              </a:defRPr>
            </a:lvl1pPr>
          </a:lstStyle>
          <a:p>
            <a:r>
              <a:rPr lang="en-US" sz="3200" dirty="0">
                <a:solidFill>
                  <a:srgbClr val="FF0000"/>
                </a:solidFill>
              </a:rPr>
              <a:t>18.2</a:t>
            </a:r>
            <a:r>
              <a:rPr lang="en-US" sz="3200" dirty="0">
                <a:solidFill>
                  <a:srgbClr val="1E4783"/>
                </a:solidFill>
              </a:rPr>
              <a:t> Describe the factors affecting the location of industry. </a:t>
            </a:r>
            <a:endParaRPr lang="en-IE" sz="3200" dirty="0">
              <a:solidFill>
                <a:srgbClr val="1E4783"/>
              </a:solidFill>
            </a:endParaRPr>
          </a:p>
          <a:p>
            <a:endParaRPr lang="en-US" sz="3200" dirty="0">
              <a:solidFill>
                <a:srgbClr val="1E4783"/>
              </a:solidFill>
              <a:latin typeface="+mn-lt"/>
            </a:endParaRPr>
          </a:p>
        </p:txBody>
      </p:sp>
      <p:pic>
        <p:nvPicPr>
          <p:cNvPr id="8" name="Picture 7">
            <a:extLst>
              <a:ext uri="{FF2B5EF4-FFF2-40B4-BE49-F238E27FC236}">
                <a16:creationId xmlns:a16="http://schemas.microsoft.com/office/drawing/2014/main" id="{A44F622A-72C6-1D41-8B74-A2AFED0BF859}"/>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48967" y="3021242"/>
            <a:ext cx="1329170" cy="1306642"/>
          </a:xfrm>
          <a:prstGeom prst="rect">
            <a:avLst/>
          </a:prstGeom>
        </p:spPr>
      </p:pic>
      <p:pic>
        <p:nvPicPr>
          <p:cNvPr id="9" name="Picture 8">
            <a:extLst>
              <a:ext uri="{FF2B5EF4-FFF2-40B4-BE49-F238E27FC236}">
                <a16:creationId xmlns:a16="http://schemas.microsoft.com/office/drawing/2014/main" id="{A0A5588B-57ED-A94C-A4BA-55780A90B5A0}"/>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11086" y="1277089"/>
            <a:ext cx="1404932" cy="1252674"/>
          </a:xfrm>
          <a:prstGeom prst="rect">
            <a:avLst/>
          </a:prstGeom>
        </p:spPr>
      </p:pic>
    </p:spTree>
    <p:extLst>
      <p:ext uri="{BB962C8B-B14F-4D97-AF65-F5344CB8AC3E}">
        <p14:creationId xmlns:p14="http://schemas.microsoft.com/office/powerpoint/2010/main" val="1260545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6">
            <a:extLst>
              <a:ext uri="{FF2B5EF4-FFF2-40B4-BE49-F238E27FC236}">
                <a16:creationId xmlns:a16="http://schemas.microsoft.com/office/drawing/2014/main" id="{861E8270-A0AF-7C49-949E-852CA1F26292}"/>
              </a:ext>
            </a:extLst>
          </p:cNvPr>
          <p:cNvSpPr txBox="1">
            <a:spLocks/>
          </p:cNvSpPr>
          <p:nvPr/>
        </p:nvSpPr>
        <p:spPr>
          <a:xfrm>
            <a:off x="838200" y="305346"/>
            <a:ext cx="10515600" cy="618101"/>
          </a:xfrm>
          <a:prstGeom prst="rect">
            <a:avLst/>
          </a:prstGeom>
        </p:spPr>
        <p:txBody>
          <a:bodyPr/>
          <a:lstStyle>
            <a:lvl1pPr algn="l" defTabSz="914400" rtl="0" eaLnBrk="1" latinLnBrk="0" hangingPunct="1">
              <a:lnSpc>
                <a:spcPct val="90000"/>
              </a:lnSpc>
              <a:spcBef>
                <a:spcPct val="0"/>
              </a:spcBef>
              <a:buNone/>
              <a:defRPr sz="4000" b="1" i="0" kern="1200">
                <a:solidFill>
                  <a:srgbClr val="39304C"/>
                </a:solidFill>
                <a:latin typeface="Glory" pitchFamily="2" charset="77"/>
                <a:ea typeface="+mj-ea"/>
                <a:cs typeface="+mj-cs"/>
              </a:defRPr>
            </a:lvl1pPr>
          </a:lstStyle>
          <a:p>
            <a:r>
              <a:rPr lang="en-US" sz="3200" dirty="0">
                <a:solidFill>
                  <a:srgbClr val="FF0000"/>
                </a:solidFill>
              </a:rPr>
              <a:t>18.2</a:t>
            </a:r>
            <a:r>
              <a:rPr lang="en-US" sz="3200" dirty="0">
                <a:solidFill>
                  <a:srgbClr val="1E4783"/>
                </a:solidFill>
              </a:rPr>
              <a:t> Describe the factors affecting the location of industry. </a:t>
            </a:r>
            <a:endParaRPr lang="en-IE" sz="3200" dirty="0">
              <a:solidFill>
                <a:srgbClr val="1E4783"/>
              </a:solidFill>
            </a:endParaRPr>
          </a:p>
          <a:p>
            <a:endParaRPr lang="en-US" sz="3200" dirty="0">
              <a:solidFill>
                <a:srgbClr val="1E4783"/>
              </a:solidFill>
              <a:latin typeface="+mn-lt"/>
            </a:endParaRPr>
          </a:p>
        </p:txBody>
      </p:sp>
      <p:sp>
        <p:nvSpPr>
          <p:cNvPr id="4" name="TextBox 3">
            <a:extLst>
              <a:ext uri="{FF2B5EF4-FFF2-40B4-BE49-F238E27FC236}">
                <a16:creationId xmlns:a16="http://schemas.microsoft.com/office/drawing/2014/main" id="{8B8A7F42-42DA-DE47-8575-CAE63748465F}"/>
              </a:ext>
            </a:extLst>
          </p:cNvPr>
          <p:cNvSpPr txBox="1"/>
          <p:nvPr/>
        </p:nvSpPr>
        <p:spPr>
          <a:xfrm>
            <a:off x="1070264" y="1205345"/>
            <a:ext cx="3685309" cy="3216265"/>
          </a:xfrm>
          <a:prstGeom prst="rect">
            <a:avLst/>
          </a:prstGeom>
        </p:spPr>
        <p:txBody>
          <a:bodyPr wrap="square" rtlCol="0">
            <a:spAutoFit/>
          </a:bodyPr>
          <a:lstStyle/>
          <a:p>
            <a:r>
              <a:rPr lang="en-US" sz="2400" b="1" dirty="0">
                <a:solidFill>
                  <a:srgbClr val="1E4783"/>
                </a:solidFill>
              </a:rPr>
              <a:t>Activity</a:t>
            </a:r>
          </a:p>
          <a:p>
            <a:endParaRPr lang="en-US" sz="2400" b="1" dirty="0">
              <a:solidFill>
                <a:srgbClr val="1E4783"/>
              </a:solidFill>
            </a:endParaRPr>
          </a:p>
          <a:p>
            <a:pPr marL="342900" indent="-342900">
              <a:spcAft>
                <a:spcPts val="600"/>
              </a:spcAft>
              <a:buClr>
                <a:srgbClr val="FF0000"/>
              </a:buClr>
              <a:buFont typeface="Arial" panose="020B0604020202020204" pitchFamily="34" charset="0"/>
              <a:buChar char="•"/>
            </a:pPr>
            <a:r>
              <a:rPr lang="en-US" sz="2000" dirty="0">
                <a:solidFill>
                  <a:srgbClr val="1E4783"/>
                </a:solidFill>
              </a:rPr>
              <a:t>Examine the map opposite.</a:t>
            </a:r>
          </a:p>
          <a:p>
            <a:pPr marL="342900" indent="-342900">
              <a:spcAft>
                <a:spcPts val="600"/>
              </a:spcAft>
              <a:buClr>
                <a:srgbClr val="FF0000"/>
              </a:buClr>
              <a:buFont typeface="Arial" panose="020B0604020202020204" pitchFamily="34" charset="0"/>
              <a:buChar char="•"/>
            </a:pPr>
            <a:r>
              <a:rPr lang="en-US" sz="2000" dirty="0">
                <a:solidFill>
                  <a:srgbClr val="1E4783"/>
                </a:solidFill>
              </a:rPr>
              <a:t>You are trying to decide where to locate your factory. </a:t>
            </a:r>
          </a:p>
          <a:p>
            <a:pPr marL="342900" indent="-342900">
              <a:spcAft>
                <a:spcPts val="600"/>
              </a:spcAft>
              <a:buClr>
                <a:srgbClr val="FF0000"/>
              </a:buClr>
              <a:buFont typeface="Arial" panose="020B0604020202020204" pitchFamily="34" charset="0"/>
              <a:buChar char="•"/>
            </a:pPr>
            <a:r>
              <a:rPr lang="en-US" sz="2000" dirty="0">
                <a:solidFill>
                  <a:srgbClr val="1E4783"/>
                </a:solidFill>
              </a:rPr>
              <a:t>Choose a suitable location (use a grid reference). </a:t>
            </a:r>
          </a:p>
          <a:p>
            <a:pPr marL="342900" indent="-342900">
              <a:spcAft>
                <a:spcPts val="600"/>
              </a:spcAft>
              <a:buClr>
                <a:srgbClr val="FF0000"/>
              </a:buClr>
              <a:buFont typeface="Arial" panose="020B0604020202020204" pitchFamily="34" charset="0"/>
              <a:buChar char="•"/>
            </a:pPr>
            <a:r>
              <a:rPr lang="en-US" sz="2000" dirty="0">
                <a:solidFill>
                  <a:srgbClr val="1E4783"/>
                </a:solidFill>
              </a:rPr>
              <a:t>Explain </a:t>
            </a:r>
            <a:r>
              <a:rPr lang="en-US" sz="2000" b="1" dirty="0">
                <a:solidFill>
                  <a:srgbClr val="1E4783"/>
                </a:solidFill>
              </a:rPr>
              <a:t>three</a:t>
            </a:r>
            <a:r>
              <a:rPr lang="en-US" sz="2000" dirty="0">
                <a:solidFill>
                  <a:srgbClr val="1E4783"/>
                </a:solidFill>
              </a:rPr>
              <a:t> reasons for your choice of location.</a:t>
            </a:r>
            <a:endParaRPr lang="en-US" sz="2000" dirty="0">
              <a:solidFill>
                <a:srgbClr val="1E4783"/>
              </a:solidFill>
              <a:latin typeface="+mn-lt"/>
            </a:endParaRPr>
          </a:p>
        </p:txBody>
      </p:sp>
      <p:pic>
        <p:nvPicPr>
          <p:cNvPr id="5" name="Picture 4" descr="Map&#10;&#10;Description automatically generated">
            <a:extLst>
              <a:ext uri="{FF2B5EF4-FFF2-40B4-BE49-F238E27FC236}">
                <a16:creationId xmlns:a16="http://schemas.microsoft.com/office/drawing/2014/main" id="{D3D3EECF-AC1E-7259-65DE-8AD822F3C57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822830" y="1047216"/>
            <a:ext cx="4359220" cy="4359220"/>
          </a:xfrm>
          <a:prstGeom prst="rect">
            <a:avLst/>
          </a:prstGeom>
        </p:spPr>
      </p:pic>
    </p:spTree>
    <p:extLst>
      <p:ext uri="{BB962C8B-B14F-4D97-AF65-F5344CB8AC3E}">
        <p14:creationId xmlns:p14="http://schemas.microsoft.com/office/powerpoint/2010/main" val="19815750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6">
            <a:extLst>
              <a:ext uri="{FF2B5EF4-FFF2-40B4-BE49-F238E27FC236}">
                <a16:creationId xmlns:a16="http://schemas.microsoft.com/office/drawing/2014/main" id="{5F3A3C56-337E-C149-B200-1DE8C8B62E3C}"/>
              </a:ext>
            </a:extLst>
          </p:cNvPr>
          <p:cNvSpPr txBox="1">
            <a:spLocks/>
          </p:cNvSpPr>
          <p:nvPr/>
        </p:nvSpPr>
        <p:spPr>
          <a:xfrm>
            <a:off x="463296" y="365125"/>
            <a:ext cx="10515600" cy="618101"/>
          </a:xfrm>
          <a:prstGeom prst="rect">
            <a:avLst/>
          </a:prstGeom>
        </p:spPr>
        <p:txBody>
          <a:bodyPr/>
          <a:lstStyle>
            <a:lvl1pPr algn="l" defTabSz="914400" rtl="0" eaLnBrk="1" latinLnBrk="0" hangingPunct="1">
              <a:lnSpc>
                <a:spcPct val="90000"/>
              </a:lnSpc>
              <a:spcBef>
                <a:spcPct val="0"/>
              </a:spcBef>
              <a:buNone/>
              <a:defRPr sz="4000" b="1" i="0" kern="1200">
                <a:solidFill>
                  <a:srgbClr val="39304C"/>
                </a:solidFill>
                <a:latin typeface="Glory" pitchFamily="2" charset="77"/>
                <a:ea typeface="+mj-ea"/>
                <a:cs typeface="+mj-cs"/>
              </a:defRPr>
            </a:lvl1pPr>
          </a:lstStyle>
          <a:p>
            <a:pPr lvl="0">
              <a:defRPr/>
            </a:pPr>
            <a:endParaRPr kumimoji="0" lang="en-US" sz="4000" b="1" i="0" u="none" strike="noStrike" kern="1200" cap="none" spc="0" normalizeH="0" baseline="0" noProof="0" dirty="0">
              <a:ln>
                <a:noFill/>
              </a:ln>
              <a:solidFill>
                <a:srgbClr val="1E4783"/>
              </a:solidFill>
              <a:effectLst/>
              <a:uLnTx/>
              <a:uFillTx/>
              <a:latin typeface="Calibri" panose="020F0502020204030204"/>
              <a:ea typeface="+mj-ea"/>
              <a:cs typeface="+mj-cs"/>
            </a:endParaRPr>
          </a:p>
        </p:txBody>
      </p:sp>
      <p:sp>
        <p:nvSpPr>
          <p:cNvPr id="5" name="Title 6">
            <a:extLst>
              <a:ext uri="{FF2B5EF4-FFF2-40B4-BE49-F238E27FC236}">
                <a16:creationId xmlns:a16="http://schemas.microsoft.com/office/drawing/2014/main" id="{9A0F93D7-8C69-4525-93FB-05DDF6FC0CCC}"/>
              </a:ext>
            </a:extLst>
          </p:cNvPr>
          <p:cNvSpPr txBox="1">
            <a:spLocks/>
          </p:cNvSpPr>
          <p:nvPr/>
        </p:nvSpPr>
        <p:spPr>
          <a:xfrm>
            <a:off x="432000" y="360000"/>
            <a:ext cx="10515600" cy="618101"/>
          </a:xfrm>
          <a:prstGeom prst="rect">
            <a:avLst/>
          </a:prstGeom>
        </p:spPr>
        <p:txBody>
          <a:bodyPr/>
          <a:lstStyle>
            <a:lvl1pPr algn="l" defTabSz="914400" rtl="0" eaLnBrk="1" latinLnBrk="0" hangingPunct="1">
              <a:lnSpc>
                <a:spcPct val="90000"/>
              </a:lnSpc>
              <a:spcBef>
                <a:spcPct val="0"/>
              </a:spcBef>
              <a:buNone/>
              <a:defRPr sz="4000" b="1" i="0" kern="1200">
                <a:solidFill>
                  <a:srgbClr val="39304C"/>
                </a:solidFill>
                <a:latin typeface="Glory" pitchFamily="2" charset="77"/>
                <a:ea typeface="+mj-ea"/>
                <a:cs typeface="+mj-cs"/>
              </a:defRPr>
            </a:lvl1pPr>
          </a:lstStyle>
          <a:p>
            <a:r>
              <a:rPr lang="en-US" sz="3200" dirty="0">
                <a:solidFill>
                  <a:srgbClr val="FF0000"/>
                </a:solidFill>
              </a:rPr>
              <a:t>18.2</a:t>
            </a:r>
            <a:r>
              <a:rPr lang="en-US" sz="3200" dirty="0">
                <a:solidFill>
                  <a:srgbClr val="1E4783"/>
                </a:solidFill>
              </a:rPr>
              <a:t> Describe the factors affecting the location of industry. </a:t>
            </a:r>
            <a:endParaRPr lang="en-IE" sz="3200" dirty="0">
              <a:solidFill>
                <a:srgbClr val="1E4783"/>
              </a:solidFill>
            </a:endParaRPr>
          </a:p>
        </p:txBody>
      </p:sp>
      <p:graphicFrame>
        <p:nvGraphicFramePr>
          <p:cNvPr id="9" name="Table 8">
            <a:extLst>
              <a:ext uri="{FF2B5EF4-FFF2-40B4-BE49-F238E27FC236}">
                <a16:creationId xmlns:a16="http://schemas.microsoft.com/office/drawing/2014/main" id="{252C7798-FF87-7449-8D6A-626CDB77FD29}"/>
              </a:ext>
            </a:extLst>
          </p:cNvPr>
          <p:cNvGraphicFramePr>
            <a:graphicFrameLocks noGrp="1"/>
          </p:cNvGraphicFramePr>
          <p:nvPr>
            <p:extLst>
              <p:ext uri="{D42A27DB-BD31-4B8C-83A1-F6EECF244321}">
                <p14:modId xmlns:p14="http://schemas.microsoft.com/office/powerpoint/2010/main" val="2694287259"/>
              </p:ext>
            </p:extLst>
          </p:nvPr>
        </p:nvGraphicFramePr>
        <p:xfrm>
          <a:off x="2301602" y="1624074"/>
          <a:ext cx="7128988" cy="3083009"/>
        </p:xfrm>
        <a:graphic>
          <a:graphicData uri="http://schemas.openxmlformats.org/drawingml/2006/table">
            <a:tbl>
              <a:tblPr firstRow="1" bandRow="1">
                <a:tableStyleId>{21E4AEA4-8DFA-4A89-87EB-49C32662AFE0}</a:tableStyleId>
              </a:tblPr>
              <a:tblGrid>
                <a:gridCol w="7128988">
                  <a:extLst>
                    <a:ext uri="{9D8B030D-6E8A-4147-A177-3AD203B41FA5}">
                      <a16:colId xmlns:a16="http://schemas.microsoft.com/office/drawing/2014/main" val="222612161"/>
                    </a:ext>
                  </a:extLst>
                </a:gridCol>
              </a:tblGrid>
              <a:tr h="608588">
                <a:tc>
                  <a:txBody>
                    <a:bodyPr/>
                    <a:lstStyle/>
                    <a:p>
                      <a:pPr algn="l"/>
                      <a:endParaRPr lang="en-US" sz="3000" b="0" i="0" dirty="0">
                        <a:latin typeface="Special Elite" panose="02000506000000020004" pitchFamily="2" charset="0"/>
                      </a:endParaRPr>
                    </a:p>
                  </a:txBody>
                  <a:tcPr marL="75570" marR="75570" anchor="b">
                    <a:lnL w="19050" cap="flat" cmpd="sng" algn="ctr">
                      <a:solidFill>
                        <a:srgbClr val="1A8753"/>
                      </a:solidFill>
                      <a:prstDash val="solid"/>
                      <a:round/>
                      <a:headEnd type="none" w="med" len="med"/>
                      <a:tailEnd type="none" w="med" len="med"/>
                    </a:lnL>
                    <a:lnR w="19050" cap="flat" cmpd="sng" algn="ctr">
                      <a:solidFill>
                        <a:srgbClr val="1A8753"/>
                      </a:solidFill>
                      <a:prstDash val="solid"/>
                      <a:round/>
                      <a:headEnd type="none" w="med" len="med"/>
                      <a:tailEnd type="none" w="med" len="med"/>
                    </a:lnR>
                    <a:lnT w="19050" cap="flat" cmpd="sng" algn="ctr">
                      <a:solidFill>
                        <a:srgbClr val="1A8753"/>
                      </a:solidFill>
                      <a:prstDash val="solid"/>
                      <a:round/>
                      <a:headEnd type="none" w="med" len="med"/>
                      <a:tailEnd type="none" w="med" len="med"/>
                    </a:lnT>
                    <a:lnB w="19050" cap="flat" cmpd="sng" algn="ctr">
                      <a:solidFill>
                        <a:srgbClr val="1A8753"/>
                      </a:solidFill>
                      <a:prstDash val="solid"/>
                      <a:round/>
                      <a:headEnd type="none" w="med" len="med"/>
                      <a:tailEnd type="none" w="med" len="med"/>
                    </a:lnB>
                    <a:solidFill>
                      <a:srgbClr val="1A8753"/>
                    </a:solidFill>
                  </a:tcPr>
                </a:tc>
                <a:extLst>
                  <a:ext uri="{0D108BD9-81ED-4DB2-BD59-A6C34878D82A}">
                    <a16:rowId xmlns:a16="http://schemas.microsoft.com/office/drawing/2014/main" val="1451609641"/>
                  </a:ext>
                </a:extLst>
              </a:tr>
              <a:tr h="507157">
                <a:tc>
                  <a:txBody>
                    <a:bodyPr/>
                    <a:lstStyle/>
                    <a:p>
                      <a:pPr marL="447675" indent="-447675"/>
                      <a:r>
                        <a:rPr lang="en-US" sz="1800" b="1" dirty="0">
                          <a:solidFill>
                            <a:schemeClr val="tx1"/>
                          </a:solidFill>
                          <a:latin typeface="Calibri" panose="020F0502020204030204" pitchFamily="34" charset="0"/>
                          <a:cs typeface="Calibri" panose="020F0502020204030204" pitchFamily="34" charset="0"/>
                        </a:rPr>
                        <a:t>1.</a:t>
                      </a:r>
                      <a:r>
                        <a:rPr lang="en-US" sz="1800" b="0" dirty="0">
                          <a:solidFill>
                            <a:schemeClr val="tx1"/>
                          </a:solidFill>
                          <a:latin typeface="Calibri" panose="020F0502020204030204" pitchFamily="34" charset="0"/>
                          <a:cs typeface="Calibri" panose="020F0502020204030204" pitchFamily="34" charset="0"/>
                        </a:rPr>
                        <a:t>	</a:t>
                      </a:r>
                      <a:r>
                        <a:rPr lang="en-GB" sz="1800" b="0" i="0" u="none" strike="noStrike" baseline="0" dirty="0">
                          <a:solidFill>
                            <a:srgbClr val="000000"/>
                          </a:solidFill>
                          <a:latin typeface="Calibri" panose="020F0502020204030204" pitchFamily="34" charset="0"/>
                          <a:cs typeface="Calibri" panose="020F0502020204030204" pitchFamily="34" charset="0"/>
                        </a:rPr>
                        <a:t>What is a greenfield site?</a:t>
                      </a:r>
                      <a:endParaRPr lang="en-US" sz="1800" b="0" i="0" dirty="0">
                        <a:solidFill>
                          <a:schemeClr val="tx1"/>
                        </a:solidFill>
                        <a:latin typeface="Calibri" panose="020F0502020204030204" pitchFamily="34" charset="0"/>
                        <a:cs typeface="Calibri" panose="020F0502020204030204" pitchFamily="34" charset="0"/>
                      </a:endParaRPr>
                    </a:p>
                  </a:txBody>
                  <a:tcPr marL="75570" marR="75570">
                    <a:lnL w="19050" cap="flat" cmpd="sng" algn="ctr">
                      <a:solidFill>
                        <a:srgbClr val="1A8753"/>
                      </a:solidFill>
                      <a:prstDash val="solid"/>
                      <a:round/>
                      <a:headEnd type="none" w="med" len="med"/>
                      <a:tailEnd type="none" w="med" len="med"/>
                    </a:lnL>
                    <a:lnR w="19050" cap="flat" cmpd="sng" algn="ctr">
                      <a:solidFill>
                        <a:srgbClr val="1A8753"/>
                      </a:solidFill>
                      <a:prstDash val="solid"/>
                      <a:round/>
                      <a:headEnd type="none" w="med" len="med"/>
                      <a:tailEnd type="none" w="med" len="med"/>
                    </a:lnR>
                    <a:lnT w="19050" cap="flat" cmpd="sng" algn="ctr">
                      <a:solidFill>
                        <a:srgbClr val="1A8753"/>
                      </a:solidFill>
                      <a:prstDash val="solid"/>
                      <a:round/>
                      <a:headEnd type="none" w="med" len="med"/>
                      <a:tailEnd type="none" w="med" len="med"/>
                    </a:lnT>
                    <a:lnB w="28575" cap="flat" cmpd="sng" algn="ctr">
                      <a:solidFill>
                        <a:srgbClr val="F8D7CD"/>
                      </a:solidFill>
                      <a:prstDash val="solid"/>
                      <a:round/>
                      <a:headEnd type="none" w="med" len="med"/>
                      <a:tailEnd type="none" w="med" len="med"/>
                    </a:lnB>
                    <a:solidFill>
                      <a:schemeClr val="bg1"/>
                    </a:solidFill>
                  </a:tcPr>
                </a:tc>
                <a:extLst>
                  <a:ext uri="{0D108BD9-81ED-4DB2-BD59-A6C34878D82A}">
                    <a16:rowId xmlns:a16="http://schemas.microsoft.com/office/drawing/2014/main" val="4017682352"/>
                  </a:ext>
                </a:extLst>
              </a:tr>
              <a:tr h="507157">
                <a:tc>
                  <a:txBody>
                    <a:bodyPr/>
                    <a:lstStyle/>
                    <a:p>
                      <a:pPr marL="447675" marR="0" lvl="0" indent="-447675"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tx1"/>
                          </a:solidFill>
                          <a:latin typeface="Calibri" panose="020F0502020204030204" pitchFamily="34" charset="0"/>
                          <a:cs typeface="Calibri" panose="020F0502020204030204" pitchFamily="34" charset="0"/>
                        </a:rPr>
                        <a:t>2.</a:t>
                      </a:r>
                      <a:r>
                        <a:rPr lang="en-US" sz="1800" b="0" kern="1200" dirty="0">
                          <a:solidFill>
                            <a:schemeClr val="tx1"/>
                          </a:solidFill>
                          <a:latin typeface="Calibri" panose="020F0502020204030204" pitchFamily="34" charset="0"/>
                          <a:ea typeface="+mn-ea"/>
                          <a:cs typeface="Calibri" panose="020F0502020204030204" pitchFamily="34" charset="0"/>
                        </a:rPr>
                        <a:t>	</a:t>
                      </a:r>
                      <a:r>
                        <a:rPr lang="en-GB" sz="1800" b="0" i="0" u="none" strike="noStrike" baseline="0" dirty="0">
                          <a:solidFill>
                            <a:srgbClr val="000000"/>
                          </a:solidFill>
                          <a:latin typeface="Calibri" panose="020F0502020204030204" pitchFamily="34" charset="0"/>
                          <a:cs typeface="Calibri" panose="020F0502020204030204" pitchFamily="34" charset="0"/>
                        </a:rPr>
                        <a:t>What is meant by the term ‘market’?</a:t>
                      </a:r>
                      <a:endParaRPr lang="en-US" sz="1800" b="0" kern="1200" dirty="0">
                        <a:solidFill>
                          <a:schemeClr val="tx1"/>
                        </a:solidFill>
                        <a:latin typeface="Calibri" panose="020F0502020204030204" pitchFamily="34" charset="0"/>
                        <a:ea typeface="+mn-ea"/>
                        <a:cs typeface="Calibri" panose="020F0502020204030204" pitchFamily="34" charset="0"/>
                      </a:endParaRPr>
                    </a:p>
                  </a:txBody>
                  <a:tcPr marL="75570" marR="75570">
                    <a:lnL w="19050" cap="flat" cmpd="sng" algn="ctr">
                      <a:solidFill>
                        <a:srgbClr val="1A8753"/>
                      </a:solidFill>
                      <a:prstDash val="solid"/>
                      <a:round/>
                      <a:headEnd type="none" w="med" len="med"/>
                      <a:tailEnd type="none" w="med" len="med"/>
                    </a:lnL>
                    <a:lnR w="19050" cap="flat" cmpd="sng" algn="ctr">
                      <a:solidFill>
                        <a:srgbClr val="1A8753"/>
                      </a:solidFill>
                      <a:prstDash val="solid"/>
                      <a:round/>
                      <a:headEnd type="none" w="med" len="med"/>
                      <a:tailEnd type="none" w="med" len="med"/>
                    </a:lnR>
                    <a:lnT w="28575" cap="flat" cmpd="sng" algn="ctr">
                      <a:solidFill>
                        <a:srgbClr val="F8D7CD"/>
                      </a:solidFill>
                      <a:prstDash val="solid"/>
                      <a:round/>
                      <a:headEnd type="none" w="med" len="med"/>
                      <a:tailEnd type="none" w="med" len="med"/>
                    </a:lnT>
                    <a:lnB w="28575" cap="flat" cmpd="sng" algn="ctr">
                      <a:solidFill>
                        <a:srgbClr val="F8D7CD"/>
                      </a:solidFill>
                      <a:prstDash val="solid"/>
                      <a:round/>
                      <a:headEnd type="none" w="med" len="med"/>
                      <a:tailEnd type="none" w="med" len="med"/>
                    </a:lnB>
                    <a:solidFill>
                      <a:schemeClr val="bg1"/>
                    </a:solidFill>
                  </a:tcPr>
                </a:tc>
                <a:extLst>
                  <a:ext uri="{0D108BD9-81ED-4DB2-BD59-A6C34878D82A}">
                    <a16:rowId xmlns:a16="http://schemas.microsoft.com/office/drawing/2014/main" val="3326383217"/>
                  </a:ext>
                </a:extLst>
              </a:tr>
              <a:tr h="445793">
                <a:tc>
                  <a:txBody>
                    <a:bodyPr/>
                    <a:lstStyle/>
                    <a:p>
                      <a:pPr marL="447675" indent="-447675"/>
                      <a:r>
                        <a:rPr lang="en-US" sz="1800" b="1" dirty="0">
                          <a:solidFill>
                            <a:schemeClr val="tx1"/>
                          </a:solidFill>
                          <a:latin typeface="Calibri" panose="020F0502020204030204" pitchFamily="34" charset="0"/>
                          <a:cs typeface="Calibri" panose="020F0502020204030204" pitchFamily="34" charset="0"/>
                        </a:rPr>
                        <a:t>3.</a:t>
                      </a:r>
                      <a:r>
                        <a:rPr lang="en-US" sz="1800" dirty="0">
                          <a:solidFill>
                            <a:schemeClr val="tx1"/>
                          </a:solidFill>
                          <a:latin typeface="Calibri" panose="020F0502020204030204" pitchFamily="34" charset="0"/>
                          <a:cs typeface="Calibri" panose="020F0502020204030204" pitchFamily="34" charset="0"/>
                        </a:rPr>
                        <a:t>	</a:t>
                      </a:r>
                      <a:r>
                        <a:rPr lang="en-GB" sz="1800" b="0" i="0" u="none" strike="noStrike" baseline="0" dirty="0">
                          <a:solidFill>
                            <a:srgbClr val="000000"/>
                          </a:solidFill>
                          <a:latin typeface="Calibri" panose="020F0502020204030204" pitchFamily="34" charset="0"/>
                          <a:cs typeface="Calibri" panose="020F0502020204030204" pitchFamily="34" charset="0"/>
                        </a:rPr>
                        <a:t>What is an industrial estate?</a:t>
                      </a:r>
                      <a:endParaRPr lang="en-US" sz="1800" b="0" i="0" dirty="0">
                        <a:solidFill>
                          <a:schemeClr val="tx1"/>
                        </a:solidFill>
                        <a:latin typeface="Calibri" panose="020F0502020204030204" pitchFamily="34" charset="0"/>
                        <a:cs typeface="Calibri" panose="020F0502020204030204" pitchFamily="34" charset="0"/>
                      </a:endParaRPr>
                    </a:p>
                  </a:txBody>
                  <a:tcPr marL="75570" marR="75570">
                    <a:lnL w="19050" cap="flat" cmpd="sng" algn="ctr">
                      <a:solidFill>
                        <a:srgbClr val="1A8753"/>
                      </a:solidFill>
                      <a:prstDash val="solid"/>
                      <a:round/>
                      <a:headEnd type="none" w="med" len="med"/>
                      <a:tailEnd type="none" w="med" len="med"/>
                    </a:lnL>
                    <a:lnR w="19050" cap="flat" cmpd="sng" algn="ctr">
                      <a:solidFill>
                        <a:srgbClr val="1A8753"/>
                      </a:solidFill>
                      <a:prstDash val="solid"/>
                      <a:round/>
                      <a:headEnd type="none" w="med" len="med"/>
                      <a:tailEnd type="none" w="med" len="med"/>
                    </a:lnR>
                    <a:lnT w="28575" cap="flat" cmpd="sng" algn="ctr">
                      <a:solidFill>
                        <a:srgbClr val="F8D7CD"/>
                      </a:solidFill>
                      <a:prstDash val="solid"/>
                      <a:round/>
                      <a:headEnd type="none" w="med" len="med"/>
                      <a:tailEnd type="none" w="med" len="med"/>
                    </a:lnT>
                    <a:lnB w="28575" cap="flat" cmpd="sng" algn="ctr">
                      <a:solidFill>
                        <a:srgbClr val="F8D7CD"/>
                      </a:solidFill>
                      <a:prstDash val="solid"/>
                      <a:round/>
                      <a:headEnd type="none" w="med" len="med"/>
                      <a:tailEnd type="none" w="med" len="med"/>
                    </a:lnB>
                    <a:solidFill>
                      <a:schemeClr val="bg1"/>
                    </a:solidFill>
                  </a:tcPr>
                </a:tc>
                <a:extLst>
                  <a:ext uri="{0D108BD9-81ED-4DB2-BD59-A6C34878D82A}">
                    <a16:rowId xmlns:a16="http://schemas.microsoft.com/office/drawing/2014/main" val="173032511"/>
                  </a:ext>
                </a:extLst>
              </a:tr>
              <a:tr h="507157">
                <a:tc>
                  <a:txBody>
                    <a:bodyPr/>
                    <a:lstStyle/>
                    <a:p>
                      <a:pPr marL="447675" indent="-447675"/>
                      <a:r>
                        <a:rPr lang="en-US" sz="1800" b="1" kern="1200" dirty="0">
                          <a:solidFill>
                            <a:schemeClr val="tx1"/>
                          </a:solidFill>
                          <a:latin typeface="Calibri" panose="020F0502020204030204" pitchFamily="34" charset="0"/>
                          <a:ea typeface="+mn-ea"/>
                          <a:cs typeface="Calibri" panose="020F0502020204030204" pitchFamily="34" charset="0"/>
                        </a:rPr>
                        <a:t>4.</a:t>
                      </a:r>
                      <a:r>
                        <a:rPr lang="en-US" sz="1800" b="0" i="0" dirty="0">
                          <a:solidFill>
                            <a:schemeClr val="tx1"/>
                          </a:solidFill>
                          <a:latin typeface="Calibri" panose="020F0502020204030204" pitchFamily="34" charset="0"/>
                          <a:cs typeface="Calibri" panose="020F0502020204030204" pitchFamily="34" charset="0"/>
                        </a:rPr>
                        <a:t>	</a:t>
                      </a:r>
                      <a:r>
                        <a:rPr lang="en-GB" sz="1800" b="0" i="0" u="none" strike="noStrike" baseline="0" dirty="0">
                          <a:solidFill>
                            <a:srgbClr val="000000"/>
                          </a:solidFill>
                          <a:latin typeface="Calibri" panose="020F0502020204030204" pitchFamily="34" charset="0"/>
                          <a:cs typeface="Calibri" panose="020F0502020204030204" pitchFamily="34" charset="0"/>
                        </a:rPr>
                        <a:t>Why is transport an important factor for industries?</a:t>
                      </a:r>
                      <a:endParaRPr lang="en-US" sz="1800" b="0" i="0" dirty="0">
                        <a:solidFill>
                          <a:schemeClr val="tx1"/>
                        </a:solidFill>
                        <a:latin typeface="Calibri" panose="020F0502020204030204" pitchFamily="34" charset="0"/>
                        <a:cs typeface="Calibri" panose="020F0502020204030204" pitchFamily="34" charset="0"/>
                      </a:endParaRPr>
                    </a:p>
                  </a:txBody>
                  <a:tcPr marL="75570" marR="75570">
                    <a:lnL w="19050" cap="flat" cmpd="sng" algn="ctr">
                      <a:solidFill>
                        <a:srgbClr val="1A8753"/>
                      </a:solidFill>
                      <a:prstDash val="solid"/>
                      <a:round/>
                      <a:headEnd type="none" w="med" len="med"/>
                      <a:tailEnd type="none" w="med" len="med"/>
                    </a:lnL>
                    <a:lnR w="19050" cap="flat" cmpd="sng" algn="ctr">
                      <a:solidFill>
                        <a:srgbClr val="1A8753"/>
                      </a:solidFill>
                      <a:prstDash val="solid"/>
                      <a:round/>
                      <a:headEnd type="none" w="med" len="med"/>
                      <a:tailEnd type="none" w="med" len="med"/>
                    </a:lnR>
                    <a:lnT w="28575" cap="flat" cmpd="sng" algn="ctr">
                      <a:solidFill>
                        <a:srgbClr val="F8D7CD"/>
                      </a:solidFill>
                      <a:prstDash val="solid"/>
                      <a:round/>
                      <a:headEnd type="none" w="med" len="med"/>
                      <a:tailEnd type="none" w="med" len="med"/>
                    </a:lnT>
                    <a:lnB w="28575" cap="flat" cmpd="sng" algn="ctr">
                      <a:solidFill>
                        <a:srgbClr val="F8D7CD"/>
                      </a:solidFill>
                      <a:prstDash val="solid"/>
                      <a:round/>
                      <a:headEnd type="none" w="med" len="med"/>
                      <a:tailEnd type="none" w="med" len="med"/>
                    </a:lnB>
                    <a:solidFill>
                      <a:schemeClr val="bg1"/>
                    </a:solidFill>
                  </a:tcPr>
                </a:tc>
                <a:extLst>
                  <a:ext uri="{0D108BD9-81ED-4DB2-BD59-A6C34878D82A}">
                    <a16:rowId xmlns:a16="http://schemas.microsoft.com/office/drawing/2014/main" val="2237658269"/>
                  </a:ext>
                </a:extLst>
              </a:tr>
              <a:tr h="507157">
                <a:tc>
                  <a:txBody>
                    <a:bodyPr/>
                    <a:lstStyle/>
                    <a:p>
                      <a:pPr marL="447675" indent="-447675"/>
                      <a:r>
                        <a:rPr lang="en-US" sz="1800" b="1" kern="1200" dirty="0">
                          <a:solidFill>
                            <a:schemeClr val="tx1"/>
                          </a:solidFill>
                          <a:latin typeface="Calibri" panose="020F0502020204030204" pitchFamily="34" charset="0"/>
                          <a:ea typeface="+mn-ea"/>
                          <a:cs typeface="Calibri" panose="020F0502020204030204" pitchFamily="34" charset="0"/>
                        </a:rPr>
                        <a:t>5.</a:t>
                      </a:r>
                      <a:r>
                        <a:rPr lang="en-US" sz="1800" b="0" i="0" kern="1200" dirty="0">
                          <a:solidFill>
                            <a:schemeClr val="tx1"/>
                          </a:solidFill>
                          <a:latin typeface="Calibri" panose="020F0502020204030204" pitchFamily="34" charset="0"/>
                          <a:ea typeface="+mn-ea"/>
                          <a:cs typeface="Calibri" panose="020F0502020204030204" pitchFamily="34" charset="0"/>
                        </a:rPr>
                        <a:t>	</a:t>
                      </a:r>
                      <a:r>
                        <a:rPr lang="en-GB" sz="1800" b="0" i="0" u="none" strike="noStrike" baseline="0" dirty="0">
                          <a:solidFill>
                            <a:srgbClr val="000000"/>
                          </a:solidFill>
                          <a:latin typeface="Calibri" panose="020F0502020204030204" pitchFamily="34" charset="0"/>
                          <a:cs typeface="Calibri" panose="020F0502020204030204" pitchFamily="34" charset="0"/>
                        </a:rPr>
                        <a:t>Why is the European Union important for industry in Ireland?</a:t>
                      </a:r>
                      <a:endParaRPr lang="en-US" sz="1800" b="0" i="0" dirty="0">
                        <a:solidFill>
                          <a:schemeClr val="tx1"/>
                        </a:solidFill>
                        <a:latin typeface="Calibri" panose="020F0502020204030204" pitchFamily="34" charset="0"/>
                        <a:cs typeface="Calibri" panose="020F0502020204030204" pitchFamily="34" charset="0"/>
                      </a:endParaRPr>
                    </a:p>
                  </a:txBody>
                  <a:tcPr marL="75570" marR="75570">
                    <a:lnL w="19050" cap="flat" cmpd="sng" algn="ctr">
                      <a:solidFill>
                        <a:srgbClr val="1A8753"/>
                      </a:solidFill>
                      <a:prstDash val="solid"/>
                      <a:round/>
                      <a:headEnd type="none" w="med" len="med"/>
                      <a:tailEnd type="none" w="med" len="med"/>
                    </a:lnL>
                    <a:lnR w="19050" cap="flat" cmpd="sng" algn="ctr">
                      <a:solidFill>
                        <a:srgbClr val="1A8753"/>
                      </a:solidFill>
                      <a:prstDash val="solid"/>
                      <a:round/>
                      <a:headEnd type="none" w="med" len="med"/>
                      <a:tailEnd type="none" w="med" len="med"/>
                    </a:lnR>
                    <a:lnT w="28575" cap="flat" cmpd="sng" algn="ctr">
                      <a:solidFill>
                        <a:srgbClr val="F8D7CD"/>
                      </a:solidFill>
                      <a:prstDash val="solid"/>
                      <a:round/>
                      <a:headEnd type="none" w="med" len="med"/>
                      <a:tailEnd type="none" w="med" len="med"/>
                    </a:lnT>
                    <a:lnB w="19050" cap="flat" cmpd="sng" algn="ctr">
                      <a:solidFill>
                        <a:srgbClr val="1A8753"/>
                      </a:solidFill>
                      <a:prstDash val="solid"/>
                      <a:round/>
                      <a:headEnd type="none" w="med" len="med"/>
                      <a:tailEnd type="none" w="med" len="med"/>
                    </a:lnB>
                    <a:solidFill>
                      <a:schemeClr val="bg1"/>
                    </a:solidFill>
                  </a:tcPr>
                </a:tc>
                <a:extLst>
                  <a:ext uri="{0D108BD9-81ED-4DB2-BD59-A6C34878D82A}">
                    <a16:rowId xmlns:a16="http://schemas.microsoft.com/office/drawing/2014/main" val="1417066347"/>
                  </a:ext>
                </a:extLst>
              </a:tr>
            </a:tbl>
          </a:graphicData>
        </a:graphic>
      </p:graphicFrame>
      <p:pic>
        <p:nvPicPr>
          <p:cNvPr id="10" name="Picture 9" descr="Text&#10;&#10;Description automatically generated with medium confidence">
            <a:extLst>
              <a:ext uri="{FF2B5EF4-FFF2-40B4-BE49-F238E27FC236}">
                <a16:creationId xmlns:a16="http://schemas.microsoft.com/office/drawing/2014/main" id="{9C087D8D-03B1-394B-946E-23D1006B980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229756" y="1581170"/>
            <a:ext cx="4346600" cy="827640"/>
          </a:xfrm>
          <a:prstGeom prst="rect">
            <a:avLst/>
          </a:prstGeom>
        </p:spPr>
      </p:pic>
    </p:spTree>
    <p:extLst>
      <p:ext uri="{BB962C8B-B14F-4D97-AF65-F5344CB8AC3E}">
        <p14:creationId xmlns:p14="http://schemas.microsoft.com/office/powerpoint/2010/main" val="26144121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a:extLst>
              <a:ext uri="{FF2B5EF4-FFF2-40B4-BE49-F238E27FC236}">
                <a16:creationId xmlns:a16="http://schemas.microsoft.com/office/drawing/2014/main" id="{B37A9936-36AD-4234-882D-A4F43209531B}"/>
              </a:ext>
            </a:extLst>
          </p:cNvPr>
          <p:cNvSpPr txBox="1">
            <a:spLocks/>
          </p:cNvSpPr>
          <p:nvPr/>
        </p:nvSpPr>
        <p:spPr>
          <a:xfrm>
            <a:off x="432000" y="360000"/>
            <a:ext cx="10515600" cy="618101"/>
          </a:xfrm>
          <a:prstGeom prst="rect">
            <a:avLst/>
          </a:prstGeom>
        </p:spPr>
        <p:txBody>
          <a:bodyPr/>
          <a:lstStyle>
            <a:lvl1pPr algn="l" defTabSz="914400" rtl="0" eaLnBrk="1" latinLnBrk="0" hangingPunct="1">
              <a:lnSpc>
                <a:spcPct val="90000"/>
              </a:lnSpc>
              <a:spcBef>
                <a:spcPct val="0"/>
              </a:spcBef>
              <a:buNone/>
              <a:defRPr sz="4000" b="1" i="0" kern="1200">
                <a:solidFill>
                  <a:srgbClr val="39304C"/>
                </a:solidFill>
                <a:latin typeface="Glory" pitchFamily="2" charset="77"/>
                <a:ea typeface="+mj-ea"/>
                <a:cs typeface="+mj-cs"/>
              </a:defRPr>
            </a:lvl1pPr>
          </a:lstStyle>
          <a:p>
            <a:r>
              <a:rPr lang="en-US" sz="3200" dirty="0">
                <a:solidFill>
                  <a:srgbClr val="FF0000"/>
                </a:solidFill>
              </a:rPr>
              <a:t>18.2</a:t>
            </a:r>
            <a:r>
              <a:rPr lang="en-US" sz="3200" dirty="0">
                <a:solidFill>
                  <a:srgbClr val="1E4783"/>
                </a:solidFill>
              </a:rPr>
              <a:t> Describe the factors affecting the location of industry. </a:t>
            </a:r>
            <a:endParaRPr lang="en-IE" sz="3200" dirty="0">
              <a:solidFill>
                <a:srgbClr val="1E4783"/>
              </a:solidFill>
            </a:endParaRPr>
          </a:p>
        </p:txBody>
      </p:sp>
      <p:graphicFrame>
        <p:nvGraphicFramePr>
          <p:cNvPr id="5" name="Table 4">
            <a:extLst>
              <a:ext uri="{FF2B5EF4-FFF2-40B4-BE49-F238E27FC236}">
                <a16:creationId xmlns:a16="http://schemas.microsoft.com/office/drawing/2014/main" id="{E8D750C8-EA60-9449-81EE-29E24C2D3F21}"/>
              </a:ext>
            </a:extLst>
          </p:cNvPr>
          <p:cNvGraphicFramePr>
            <a:graphicFrameLocks noGrp="1"/>
          </p:cNvGraphicFramePr>
          <p:nvPr>
            <p:extLst>
              <p:ext uri="{D42A27DB-BD31-4B8C-83A1-F6EECF244321}">
                <p14:modId xmlns:p14="http://schemas.microsoft.com/office/powerpoint/2010/main" val="1249538291"/>
              </p:ext>
            </p:extLst>
          </p:nvPr>
        </p:nvGraphicFramePr>
        <p:xfrm>
          <a:off x="1707584" y="1703602"/>
          <a:ext cx="7964431" cy="2060232"/>
        </p:xfrm>
        <a:graphic>
          <a:graphicData uri="http://schemas.openxmlformats.org/drawingml/2006/table">
            <a:tbl>
              <a:tblPr firstRow="1" bandRow="1">
                <a:tableStyleId>{21E4AEA4-8DFA-4A89-87EB-49C32662AFE0}</a:tableStyleId>
              </a:tblPr>
              <a:tblGrid>
                <a:gridCol w="7964431">
                  <a:extLst>
                    <a:ext uri="{9D8B030D-6E8A-4147-A177-3AD203B41FA5}">
                      <a16:colId xmlns:a16="http://schemas.microsoft.com/office/drawing/2014/main" val="222612161"/>
                    </a:ext>
                  </a:extLst>
                </a:gridCol>
              </a:tblGrid>
              <a:tr h="0">
                <a:tc>
                  <a:txBody>
                    <a:bodyPr/>
                    <a:lstStyle/>
                    <a:p>
                      <a:pPr algn="l"/>
                      <a:r>
                        <a:rPr lang="en-US" sz="2000" b="1" dirty="0">
                          <a:latin typeface="Calibri" panose="020F0502020204030204" pitchFamily="34" charset="0"/>
                          <a:cs typeface="Calibri" panose="020F0502020204030204" pitchFamily="34" charset="0"/>
                        </a:rPr>
                        <a:t>Higher-order questions 2</a:t>
                      </a:r>
                      <a:endParaRPr lang="en-US" sz="2000" b="1" i="0" dirty="0">
                        <a:latin typeface="Calibri" panose="020F0502020204030204" pitchFamily="34" charset="0"/>
                        <a:cs typeface="Calibri" panose="020F0502020204030204" pitchFamily="34" charset="0"/>
                      </a:endParaRPr>
                    </a:p>
                  </a:txBody>
                  <a:tcPr marL="75570" marR="75570"/>
                </a:tc>
                <a:extLst>
                  <a:ext uri="{0D108BD9-81ED-4DB2-BD59-A6C34878D82A}">
                    <a16:rowId xmlns:a16="http://schemas.microsoft.com/office/drawing/2014/main" val="1451609641"/>
                  </a:ext>
                </a:extLst>
              </a:tr>
              <a:tr h="383832">
                <a:tc>
                  <a:txBody>
                    <a:bodyPr/>
                    <a:lstStyle/>
                    <a:p>
                      <a:pPr marL="447675" indent="-447675"/>
                      <a:r>
                        <a:rPr lang="en-US" sz="1800" b="0" dirty="0">
                          <a:solidFill>
                            <a:schemeClr val="tx1"/>
                          </a:solidFill>
                          <a:latin typeface="Calibri" panose="020F0502020204030204" pitchFamily="34" charset="0"/>
                          <a:cs typeface="Calibri" panose="020F0502020204030204" pitchFamily="34" charset="0"/>
                        </a:rPr>
                        <a:t>1.	Are some of the factors that affect location more important than others? Which ones and why?</a:t>
                      </a:r>
                      <a:endParaRPr lang="en-US" sz="1800" b="0" i="0" dirty="0">
                        <a:solidFill>
                          <a:schemeClr val="tx1"/>
                        </a:solidFill>
                        <a:latin typeface="Calibri" panose="020F0502020204030204" pitchFamily="34" charset="0"/>
                        <a:cs typeface="Calibri" panose="020F0502020204030204" pitchFamily="34" charset="0"/>
                      </a:endParaRPr>
                    </a:p>
                  </a:txBody>
                  <a:tcPr marL="75570" marR="75570"/>
                </a:tc>
                <a:extLst>
                  <a:ext uri="{0D108BD9-81ED-4DB2-BD59-A6C34878D82A}">
                    <a16:rowId xmlns:a16="http://schemas.microsoft.com/office/drawing/2014/main" val="4017682352"/>
                  </a:ext>
                </a:extLst>
              </a:tr>
              <a:tr h="383832">
                <a:tc>
                  <a:txBody>
                    <a:bodyPr/>
                    <a:lstStyle/>
                    <a:p>
                      <a:pPr marL="447675" marR="0" lvl="0" indent="-447675"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tx1"/>
                          </a:solidFill>
                          <a:latin typeface="Calibri" panose="020F0502020204030204" pitchFamily="34" charset="0"/>
                          <a:cs typeface="Calibri" panose="020F0502020204030204" pitchFamily="34" charset="0"/>
                        </a:rPr>
                        <a:t>2.</a:t>
                      </a:r>
                      <a:r>
                        <a:rPr lang="en-US" sz="1800" b="0" kern="1200" dirty="0">
                          <a:solidFill>
                            <a:schemeClr val="tx1"/>
                          </a:solidFill>
                          <a:latin typeface="Calibri" panose="020F0502020204030204" pitchFamily="34" charset="0"/>
                          <a:ea typeface="+mn-ea"/>
                          <a:cs typeface="Calibri" panose="020F0502020204030204" pitchFamily="34" charset="0"/>
                        </a:rPr>
                        <a:t>	</a:t>
                      </a:r>
                      <a:r>
                        <a:rPr lang="en-US" sz="1800" b="0" dirty="0">
                          <a:solidFill>
                            <a:schemeClr val="tx1"/>
                          </a:solidFill>
                          <a:latin typeface="Calibri" panose="020F0502020204030204" pitchFamily="34" charset="0"/>
                          <a:cs typeface="Calibri" panose="020F0502020204030204" pitchFamily="34" charset="0"/>
                        </a:rPr>
                        <a:t>Factories should avoid locating near which locations?</a:t>
                      </a:r>
                      <a:endParaRPr lang="en-US" sz="1800" b="0" kern="1200" dirty="0">
                        <a:solidFill>
                          <a:schemeClr val="tx1"/>
                        </a:solidFill>
                        <a:latin typeface="Calibri" panose="020F0502020204030204" pitchFamily="34" charset="0"/>
                        <a:ea typeface="+mn-ea"/>
                        <a:cs typeface="Calibri" panose="020F0502020204030204" pitchFamily="34" charset="0"/>
                      </a:endParaRPr>
                    </a:p>
                  </a:txBody>
                  <a:tcPr marL="75570" marR="75570"/>
                </a:tc>
                <a:extLst>
                  <a:ext uri="{0D108BD9-81ED-4DB2-BD59-A6C34878D82A}">
                    <a16:rowId xmlns:a16="http://schemas.microsoft.com/office/drawing/2014/main" val="3326383217"/>
                  </a:ext>
                </a:extLst>
              </a:tr>
              <a:tr h="383832">
                <a:tc>
                  <a:txBody>
                    <a:bodyPr/>
                    <a:lstStyle/>
                    <a:p>
                      <a:pPr marL="447675" indent="-447675"/>
                      <a:r>
                        <a:rPr lang="en-US" sz="1800" b="0" dirty="0">
                          <a:solidFill>
                            <a:schemeClr val="tx1"/>
                          </a:solidFill>
                          <a:latin typeface="Calibri" panose="020F0502020204030204" pitchFamily="34" charset="0"/>
                          <a:cs typeface="Calibri" panose="020F0502020204030204" pitchFamily="34" charset="0"/>
                        </a:rPr>
                        <a:t>3.	Ireland has not enough coal, oil or iron ore for major industry to develop. How do you think Ireland adapted to this?</a:t>
                      </a:r>
                      <a:endParaRPr lang="en-US" sz="1800" b="0" i="0" dirty="0">
                        <a:solidFill>
                          <a:schemeClr val="tx1"/>
                        </a:solidFill>
                        <a:latin typeface="Calibri" panose="020F0502020204030204" pitchFamily="34" charset="0"/>
                        <a:cs typeface="Calibri" panose="020F0502020204030204" pitchFamily="34" charset="0"/>
                      </a:endParaRPr>
                    </a:p>
                  </a:txBody>
                  <a:tcPr marL="75570" marR="75570"/>
                </a:tc>
                <a:extLst>
                  <a:ext uri="{0D108BD9-81ED-4DB2-BD59-A6C34878D82A}">
                    <a16:rowId xmlns:a16="http://schemas.microsoft.com/office/drawing/2014/main" val="173032511"/>
                  </a:ext>
                </a:extLst>
              </a:tr>
            </a:tbl>
          </a:graphicData>
        </a:graphic>
      </p:graphicFrame>
    </p:spTree>
    <p:extLst>
      <p:ext uri="{BB962C8B-B14F-4D97-AF65-F5344CB8AC3E}">
        <p14:creationId xmlns:p14="http://schemas.microsoft.com/office/powerpoint/2010/main" val="2497357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2"/>
          <p:cNvSpPr/>
          <p:nvPr/>
        </p:nvSpPr>
        <p:spPr>
          <a:xfrm>
            <a:off x="0" y="1"/>
            <a:ext cx="12192000" cy="5881510"/>
          </a:xfrm>
          <a:prstGeom prst="rect">
            <a:avLst/>
          </a:prstGeom>
          <a:solidFill>
            <a:srgbClr val="FFDE3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9" name="Google Shape;159;p12"/>
          <p:cNvSpPr txBox="1"/>
          <p:nvPr/>
        </p:nvSpPr>
        <p:spPr>
          <a:xfrm>
            <a:off x="463296" y="2322655"/>
            <a:ext cx="10515600" cy="618101"/>
          </a:xfrm>
          <a:prstGeom prst="rect">
            <a:avLst/>
          </a:prstGeom>
          <a:noFill/>
          <a:ln>
            <a:noFill/>
          </a:ln>
        </p:spPr>
        <p:txBody>
          <a:bodyPr spcFirstLastPara="1" wrap="square" lIns="91425" tIns="45700" rIns="91425" bIns="45700" anchor="t" anchorCtr="0">
            <a:noAutofit/>
          </a:bodyPr>
          <a:lstStyle/>
          <a:p>
            <a:r>
              <a:rPr lang="en-US" sz="2000" b="1" dirty="0">
                <a:solidFill>
                  <a:srgbClr val="1E4783"/>
                </a:solidFill>
                <a:latin typeface="Calibri" panose="020F0502020204030204" pitchFamily="34" charset="0"/>
                <a:cs typeface="Calibri" panose="020F0502020204030204" pitchFamily="34" charset="0"/>
              </a:rPr>
              <a:t>Go to Section 18.2 on page 97 of your Skills Book.</a:t>
            </a:r>
          </a:p>
        </p:txBody>
      </p:sp>
      <p:sp>
        <p:nvSpPr>
          <p:cNvPr id="5" name="Title 6">
            <a:extLst>
              <a:ext uri="{FF2B5EF4-FFF2-40B4-BE49-F238E27FC236}">
                <a16:creationId xmlns:a16="http://schemas.microsoft.com/office/drawing/2014/main" id="{C2DAEFD1-3E6A-EB43-90FF-558155A53300}"/>
              </a:ext>
            </a:extLst>
          </p:cNvPr>
          <p:cNvSpPr txBox="1">
            <a:spLocks/>
          </p:cNvSpPr>
          <p:nvPr/>
        </p:nvSpPr>
        <p:spPr>
          <a:xfrm>
            <a:off x="432000" y="360000"/>
            <a:ext cx="10515600" cy="618101"/>
          </a:xfrm>
          <a:prstGeom prst="rect">
            <a:avLst/>
          </a:prstGeom>
        </p:spPr>
        <p:txBody>
          <a:bodyPr/>
          <a:lstStyle>
            <a:lvl1pPr algn="l" defTabSz="914400" rtl="0" eaLnBrk="1" latinLnBrk="0" hangingPunct="1">
              <a:lnSpc>
                <a:spcPct val="90000"/>
              </a:lnSpc>
              <a:spcBef>
                <a:spcPct val="0"/>
              </a:spcBef>
              <a:buNone/>
              <a:defRPr sz="4000" b="1" i="0" kern="1200">
                <a:solidFill>
                  <a:srgbClr val="39304C"/>
                </a:solidFill>
                <a:latin typeface="Glory" pitchFamily="2" charset="77"/>
                <a:ea typeface="+mj-ea"/>
                <a:cs typeface="+mj-cs"/>
              </a:defRPr>
            </a:lvl1pPr>
          </a:lstStyle>
          <a:p>
            <a:r>
              <a:rPr lang="en-US" sz="3200" dirty="0">
                <a:solidFill>
                  <a:srgbClr val="FF0000"/>
                </a:solidFill>
              </a:rPr>
              <a:t>18.2</a:t>
            </a:r>
            <a:r>
              <a:rPr lang="en-US" sz="3200" dirty="0">
                <a:solidFill>
                  <a:srgbClr val="1E4783"/>
                </a:solidFill>
              </a:rPr>
              <a:t> Describe the factors affecting the location of industry. </a:t>
            </a:r>
            <a:endParaRPr lang="en-IE" sz="3200" dirty="0">
              <a:solidFill>
                <a:srgbClr val="1E4783"/>
              </a:solidFill>
            </a:endParaRPr>
          </a:p>
        </p:txBody>
      </p:sp>
    </p:spTree>
    <p:extLst>
      <p:ext uri="{BB962C8B-B14F-4D97-AF65-F5344CB8AC3E}">
        <p14:creationId xmlns:p14="http://schemas.microsoft.com/office/powerpoint/2010/main" val="14310176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6">
            <a:extLst>
              <a:ext uri="{FF2B5EF4-FFF2-40B4-BE49-F238E27FC236}">
                <a16:creationId xmlns:a16="http://schemas.microsoft.com/office/drawing/2014/main" id="{EC0A58A4-69DE-C54D-978F-291A379DE7C9}"/>
              </a:ext>
            </a:extLst>
          </p:cNvPr>
          <p:cNvSpPr txBox="1">
            <a:spLocks/>
          </p:cNvSpPr>
          <p:nvPr/>
        </p:nvSpPr>
        <p:spPr>
          <a:xfrm>
            <a:off x="305045" y="388072"/>
            <a:ext cx="10712726" cy="961043"/>
          </a:xfrm>
          <a:prstGeom prst="rect">
            <a:avLst/>
          </a:prstGeom>
        </p:spPr>
        <p:txBody>
          <a:bodyPr/>
          <a:lstStyle>
            <a:lvl1pPr algn="l" defTabSz="914400" rtl="0" eaLnBrk="1" latinLnBrk="0" hangingPunct="1">
              <a:lnSpc>
                <a:spcPct val="90000"/>
              </a:lnSpc>
              <a:spcBef>
                <a:spcPct val="0"/>
              </a:spcBef>
              <a:buNone/>
              <a:defRPr sz="4000" b="1" i="0" kern="1200">
                <a:solidFill>
                  <a:srgbClr val="39304C"/>
                </a:solidFill>
                <a:latin typeface="Glory" pitchFamily="2" charset="77"/>
                <a:ea typeface="+mj-ea"/>
                <a:cs typeface="+mj-cs"/>
              </a:defRPr>
            </a:lvl1pPr>
          </a:lstStyle>
          <a:p>
            <a:r>
              <a:rPr lang="en-US" sz="3200" dirty="0">
                <a:solidFill>
                  <a:srgbClr val="FF0000"/>
                </a:solidFill>
                <a:latin typeface="+mn-lt"/>
              </a:rPr>
              <a:t>18.3</a:t>
            </a:r>
            <a:r>
              <a:rPr lang="en-US" sz="3200" dirty="0">
                <a:solidFill>
                  <a:srgbClr val="1E4783"/>
                </a:solidFill>
                <a:latin typeface="+mn-lt"/>
              </a:rPr>
              <a:t> How Apple Functions as a System</a:t>
            </a:r>
          </a:p>
        </p:txBody>
      </p:sp>
      <p:sp>
        <p:nvSpPr>
          <p:cNvPr id="2" name="TextBox 1">
            <a:extLst>
              <a:ext uri="{FF2B5EF4-FFF2-40B4-BE49-F238E27FC236}">
                <a16:creationId xmlns:a16="http://schemas.microsoft.com/office/drawing/2014/main" id="{D0F2260A-97F3-2149-8CD7-D6AC1623FB08}"/>
              </a:ext>
            </a:extLst>
          </p:cNvPr>
          <p:cNvSpPr txBox="1"/>
          <p:nvPr/>
        </p:nvSpPr>
        <p:spPr>
          <a:xfrm>
            <a:off x="914401" y="1349115"/>
            <a:ext cx="8897814" cy="3477875"/>
          </a:xfrm>
          <a:prstGeom prst="rect">
            <a:avLst/>
          </a:prstGeom>
        </p:spPr>
        <p:txBody>
          <a:bodyPr wrap="square" rtlCol="0">
            <a:spAutoFit/>
          </a:bodyPr>
          <a:lstStyle/>
          <a:p>
            <a:r>
              <a:rPr lang="en-US" sz="2000" dirty="0">
                <a:solidFill>
                  <a:srgbClr val="1E4783"/>
                </a:solidFill>
              </a:rPr>
              <a:t>Apple is an electronic devices and services company. </a:t>
            </a:r>
          </a:p>
          <a:p>
            <a:pPr marL="742950" lvl="1" indent="-285750">
              <a:buClr>
                <a:srgbClr val="FF0000"/>
              </a:buClr>
              <a:buFont typeface="Arial" panose="020B0604020202020204" pitchFamily="34" charset="0"/>
              <a:buChar char="•"/>
            </a:pPr>
            <a:r>
              <a:rPr lang="en-US" sz="2000" dirty="0">
                <a:solidFill>
                  <a:srgbClr val="1E4783"/>
                </a:solidFill>
              </a:rPr>
              <a:t>Manufactures iPhone, iMac, MacBook and iPod devices</a:t>
            </a:r>
          </a:p>
          <a:p>
            <a:pPr marL="742950" lvl="1" indent="-285750">
              <a:buClr>
                <a:srgbClr val="FF0000"/>
              </a:buClr>
              <a:buFont typeface="Arial" panose="020B0604020202020204" pitchFamily="34" charset="0"/>
              <a:buChar char="•"/>
            </a:pPr>
            <a:r>
              <a:rPr lang="en-US" sz="2000" dirty="0">
                <a:solidFill>
                  <a:srgbClr val="1E4783"/>
                </a:solidFill>
              </a:rPr>
              <a:t>Creates software such as iTunes and OS X to run on its devices. </a:t>
            </a:r>
          </a:p>
          <a:p>
            <a:pPr marL="285750" indent="-285750">
              <a:buClr>
                <a:srgbClr val="FF0000"/>
              </a:buClr>
              <a:buFont typeface="Arial" panose="020B0604020202020204" pitchFamily="34" charset="0"/>
              <a:buChar char="•"/>
            </a:pPr>
            <a:endParaRPr lang="en-US" sz="2000" dirty="0">
              <a:solidFill>
                <a:srgbClr val="1E4783"/>
              </a:solidFill>
            </a:endParaRPr>
          </a:p>
          <a:p>
            <a:pPr marL="742950" lvl="1" indent="-285750">
              <a:buClr>
                <a:srgbClr val="FF0000"/>
              </a:buClr>
              <a:buFont typeface="Arial" panose="020B0604020202020204" pitchFamily="34" charset="0"/>
              <a:buChar char="•"/>
            </a:pPr>
            <a:r>
              <a:rPr lang="en-US" sz="2000" dirty="0">
                <a:solidFill>
                  <a:srgbClr val="1E4783"/>
                </a:solidFill>
              </a:rPr>
              <a:t>Opened a factory in </a:t>
            </a:r>
            <a:r>
              <a:rPr lang="en-US" sz="2000" dirty="0" err="1">
                <a:solidFill>
                  <a:srgbClr val="1E4783"/>
                </a:solidFill>
              </a:rPr>
              <a:t>Hollyhill</a:t>
            </a:r>
            <a:r>
              <a:rPr lang="en-US" sz="2000" dirty="0">
                <a:solidFill>
                  <a:srgbClr val="1E4783"/>
                </a:solidFill>
              </a:rPr>
              <a:t> in Cork in 1980 </a:t>
            </a:r>
          </a:p>
          <a:p>
            <a:pPr marL="1200150" lvl="2" indent="-285750">
              <a:buClr>
                <a:srgbClr val="FF0000"/>
              </a:buClr>
              <a:buFont typeface="Arial" panose="020B0604020202020204" pitchFamily="34" charset="0"/>
              <a:buChar char="•"/>
            </a:pPr>
            <a:r>
              <a:rPr lang="en-US" sz="2000" dirty="0">
                <a:solidFill>
                  <a:srgbClr val="1E4783"/>
                </a:solidFill>
              </a:rPr>
              <a:t>employs over 6,000 people in Cork</a:t>
            </a:r>
          </a:p>
          <a:p>
            <a:pPr marL="1200150" lvl="2" indent="-285750">
              <a:buClr>
                <a:srgbClr val="FF0000"/>
              </a:buClr>
              <a:buFont typeface="Arial" panose="020B0604020202020204" pitchFamily="34" charset="0"/>
              <a:buChar char="•"/>
            </a:pPr>
            <a:r>
              <a:rPr lang="en-US" sz="2000" dirty="0">
                <a:solidFill>
                  <a:srgbClr val="1E4783"/>
                </a:solidFill>
              </a:rPr>
              <a:t>Many thousands more jobs are supported directly as suppliers to Apple </a:t>
            </a:r>
          </a:p>
          <a:p>
            <a:pPr marL="1200150" lvl="2" indent="-285750">
              <a:buClr>
                <a:srgbClr val="FF0000"/>
              </a:buClr>
              <a:buFont typeface="Arial" panose="020B0604020202020204" pitchFamily="34" charset="0"/>
              <a:buChar char="•"/>
            </a:pPr>
            <a:r>
              <a:rPr lang="en-US" sz="2000" dirty="0">
                <a:solidFill>
                  <a:srgbClr val="1E4783"/>
                </a:solidFill>
              </a:rPr>
              <a:t>Thousands more are supported indirectly, e.g. in shops and local businesses that benefit from the income earned by Apple workers.</a:t>
            </a:r>
          </a:p>
          <a:p>
            <a:pPr marL="742950" lvl="1" indent="-285750">
              <a:buClr>
                <a:srgbClr val="FF0000"/>
              </a:buClr>
              <a:buFont typeface="Arial" panose="020B0604020202020204" pitchFamily="34" charset="0"/>
              <a:buChar char="•"/>
            </a:pPr>
            <a:r>
              <a:rPr lang="en-US" sz="2000" dirty="0">
                <a:solidFill>
                  <a:srgbClr val="1E4783"/>
                </a:solidFill>
              </a:rPr>
              <a:t>The </a:t>
            </a:r>
            <a:r>
              <a:rPr lang="en-US" sz="2000" dirty="0" err="1">
                <a:solidFill>
                  <a:srgbClr val="1E4783"/>
                </a:solidFill>
              </a:rPr>
              <a:t>Hollyhill</a:t>
            </a:r>
            <a:r>
              <a:rPr lang="en-US" sz="2000" dirty="0">
                <a:solidFill>
                  <a:srgbClr val="1E4783"/>
                </a:solidFill>
              </a:rPr>
              <a:t> plant manufactures </a:t>
            </a:r>
            <a:r>
              <a:rPr lang="en-US" sz="2000" b="1" dirty="0">
                <a:solidFill>
                  <a:srgbClr val="1E4783"/>
                </a:solidFill>
              </a:rPr>
              <a:t>iMacs</a:t>
            </a:r>
            <a:r>
              <a:rPr lang="en-US" sz="2000" dirty="0">
                <a:solidFill>
                  <a:srgbClr val="1E4783"/>
                </a:solidFill>
              </a:rPr>
              <a:t> – Apple’s range of desktop computers.</a:t>
            </a:r>
            <a:endParaRPr lang="en-US" sz="2000" dirty="0">
              <a:solidFill>
                <a:srgbClr val="1E4783"/>
              </a:solidFill>
              <a:latin typeface="+mn-lt"/>
            </a:endParaRPr>
          </a:p>
        </p:txBody>
      </p:sp>
      <p:pic>
        <p:nvPicPr>
          <p:cNvPr id="10" name="Picture 9">
            <a:extLst>
              <a:ext uri="{FF2B5EF4-FFF2-40B4-BE49-F238E27FC236}">
                <a16:creationId xmlns:a16="http://schemas.microsoft.com/office/drawing/2014/main" id="{C42751A2-C98A-3941-9003-7C4AB369E32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26582" y="1124910"/>
            <a:ext cx="3865418" cy="5431075"/>
          </a:xfrm>
          <a:prstGeom prst="rect">
            <a:avLst/>
          </a:prstGeom>
        </p:spPr>
      </p:pic>
    </p:spTree>
    <p:extLst>
      <p:ext uri="{BB962C8B-B14F-4D97-AF65-F5344CB8AC3E}">
        <p14:creationId xmlns:p14="http://schemas.microsoft.com/office/powerpoint/2010/main" val="3151988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6">
            <a:extLst>
              <a:ext uri="{FF2B5EF4-FFF2-40B4-BE49-F238E27FC236}">
                <a16:creationId xmlns:a16="http://schemas.microsoft.com/office/drawing/2014/main" id="{EC0A58A4-69DE-C54D-978F-291A379DE7C9}"/>
              </a:ext>
            </a:extLst>
          </p:cNvPr>
          <p:cNvSpPr txBox="1">
            <a:spLocks/>
          </p:cNvSpPr>
          <p:nvPr/>
        </p:nvSpPr>
        <p:spPr>
          <a:xfrm>
            <a:off x="432000" y="360000"/>
            <a:ext cx="10515600" cy="618101"/>
          </a:xfrm>
          <a:prstGeom prst="rect">
            <a:avLst/>
          </a:prstGeom>
        </p:spPr>
        <p:txBody>
          <a:bodyPr/>
          <a:lstStyle>
            <a:lvl1pPr algn="l" defTabSz="914400" rtl="0" eaLnBrk="1" latinLnBrk="0" hangingPunct="1">
              <a:lnSpc>
                <a:spcPct val="90000"/>
              </a:lnSpc>
              <a:spcBef>
                <a:spcPct val="0"/>
              </a:spcBef>
              <a:buNone/>
              <a:defRPr sz="4000" b="1" i="0" kern="1200">
                <a:solidFill>
                  <a:srgbClr val="39304C"/>
                </a:solidFill>
                <a:latin typeface="Glory" pitchFamily="2" charset="77"/>
                <a:ea typeface="+mj-ea"/>
                <a:cs typeface="+mj-cs"/>
              </a:defRPr>
            </a:lvl1pPr>
          </a:lstStyle>
          <a:p>
            <a:r>
              <a:rPr lang="en-US" sz="3200" dirty="0">
                <a:solidFill>
                  <a:srgbClr val="1E4783"/>
                </a:solidFill>
                <a:latin typeface="Calibri" panose="020F0502020204030204" pitchFamily="34" charset="0"/>
                <a:cs typeface="Calibri" panose="020F0502020204030204" pitchFamily="34" charset="0"/>
              </a:rPr>
              <a:t>At the end of this chapter, you will be able to:</a:t>
            </a:r>
          </a:p>
        </p:txBody>
      </p:sp>
      <p:sp>
        <p:nvSpPr>
          <p:cNvPr id="4" name="TextBox 3">
            <a:extLst>
              <a:ext uri="{FF2B5EF4-FFF2-40B4-BE49-F238E27FC236}">
                <a16:creationId xmlns:a16="http://schemas.microsoft.com/office/drawing/2014/main" id="{E00D9794-5E55-4D70-9B34-D2713751BA4D}"/>
              </a:ext>
            </a:extLst>
          </p:cNvPr>
          <p:cNvSpPr txBox="1"/>
          <p:nvPr/>
        </p:nvSpPr>
        <p:spPr>
          <a:xfrm>
            <a:off x="432001" y="1080000"/>
            <a:ext cx="9440546" cy="3020945"/>
          </a:xfrm>
          <a:prstGeom prst="rect">
            <a:avLst/>
          </a:prstGeom>
        </p:spPr>
        <p:txBody>
          <a:bodyPr vert="horz" wrap="square" lIns="91440" tIns="45720" rIns="91440" bIns="45720" rtlCol="0">
            <a:noAutofit/>
          </a:bodyPr>
          <a:lstStyle/>
          <a:p>
            <a:pPr marL="719138" indent="-719138">
              <a:spcAft>
                <a:spcPts val="1800"/>
              </a:spcAft>
              <a:buClr>
                <a:srgbClr val="3F3153"/>
              </a:buClr>
              <a:buSzPct val="80000"/>
            </a:pPr>
            <a:r>
              <a:rPr lang="en-US" sz="2400" b="1" dirty="0">
                <a:solidFill>
                  <a:srgbClr val="FF0000"/>
                </a:solidFill>
                <a:latin typeface="Calibri" panose="020F0502020204030204" pitchFamily="34" charset="0"/>
                <a:cs typeface="Calibri" panose="020F0502020204030204" pitchFamily="34" charset="0"/>
              </a:rPr>
              <a:t>18.1</a:t>
            </a:r>
            <a:r>
              <a:rPr lang="en-US" sz="2400" b="1" dirty="0">
                <a:solidFill>
                  <a:srgbClr val="1E4783"/>
                </a:solidFill>
                <a:latin typeface="Calibri" panose="020F0502020204030204" pitchFamily="34" charset="0"/>
                <a:cs typeface="Calibri" panose="020F0502020204030204" pitchFamily="34" charset="0"/>
              </a:rPr>
              <a:t> Describe what is meant by ‘secondary activities’. </a:t>
            </a:r>
          </a:p>
          <a:p>
            <a:pPr marL="719138" indent="-719138">
              <a:spcAft>
                <a:spcPts val="1800"/>
              </a:spcAft>
              <a:buClr>
                <a:srgbClr val="3F3153"/>
              </a:buClr>
              <a:buSzPct val="80000"/>
            </a:pPr>
            <a:r>
              <a:rPr lang="en-US" sz="2400" b="1" dirty="0">
                <a:solidFill>
                  <a:srgbClr val="FF0000"/>
                </a:solidFill>
                <a:latin typeface="Calibri" panose="020F0502020204030204" pitchFamily="34" charset="0"/>
                <a:cs typeface="Calibri" panose="020F0502020204030204" pitchFamily="34" charset="0"/>
              </a:rPr>
              <a:t>18.2</a:t>
            </a:r>
            <a:r>
              <a:rPr lang="en-US" sz="2400" b="1" dirty="0">
                <a:solidFill>
                  <a:srgbClr val="1E4783"/>
                </a:solidFill>
                <a:latin typeface="Calibri" panose="020F0502020204030204" pitchFamily="34" charset="0"/>
                <a:cs typeface="Calibri" panose="020F0502020204030204" pitchFamily="34" charset="0"/>
              </a:rPr>
              <a:t> Describe the factors affecting the location of industry. </a:t>
            </a:r>
          </a:p>
          <a:p>
            <a:pPr marL="719138" indent="-719138">
              <a:spcAft>
                <a:spcPts val="1800"/>
              </a:spcAft>
              <a:buClr>
                <a:srgbClr val="3F3153"/>
              </a:buClr>
              <a:buSzPct val="80000"/>
            </a:pPr>
            <a:r>
              <a:rPr lang="en-US" sz="2400" b="1" dirty="0">
                <a:solidFill>
                  <a:srgbClr val="FF0000"/>
                </a:solidFill>
                <a:latin typeface="Calibri" panose="020F0502020204030204" pitchFamily="34" charset="0"/>
                <a:cs typeface="Calibri" panose="020F0502020204030204" pitchFamily="34" charset="0"/>
              </a:rPr>
              <a:t>18.3</a:t>
            </a:r>
            <a:r>
              <a:rPr lang="en-US" sz="2400" b="1" dirty="0">
                <a:solidFill>
                  <a:srgbClr val="1E4783"/>
                </a:solidFill>
                <a:latin typeface="Calibri" panose="020F0502020204030204" pitchFamily="34" charset="0"/>
                <a:cs typeface="Calibri" panose="020F0502020204030204" pitchFamily="34" charset="0"/>
              </a:rPr>
              <a:t> Describe how Apple functions as a system.</a:t>
            </a:r>
          </a:p>
          <a:p>
            <a:pPr marL="719138" indent="-719138">
              <a:spcAft>
                <a:spcPts val="1800"/>
              </a:spcAft>
              <a:buClr>
                <a:srgbClr val="3F3153"/>
              </a:buClr>
              <a:buSzPct val="80000"/>
            </a:pPr>
            <a:r>
              <a:rPr lang="en-US" sz="2400" b="1" dirty="0">
                <a:solidFill>
                  <a:srgbClr val="FF0000"/>
                </a:solidFill>
                <a:latin typeface="Calibri" panose="020F0502020204030204" pitchFamily="34" charset="0"/>
                <a:cs typeface="Calibri" panose="020F0502020204030204" pitchFamily="34" charset="0"/>
              </a:rPr>
              <a:t>18.4</a:t>
            </a:r>
            <a:r>
              <a:rPr lang="en-US" sz="2400" b="1" dirty="0">
                <a:solidFill>
                  <a:srgbClr val="1E4783"/>
                </a:solidFill>
                <a:latin typeface="Calibri" panose="020F0502020204030204" pitchFamily="34" charset="0"/>
                <a:cs typeface="Calibri" panose="020F0502020204030204" pitchFamily="34" charset="0"/>
              </a:rPr>
              <a:t> Explain why Apple located in Ireland.</a:t>
            </a:r>
          </a:p>
          <a:p>
            <a:pPr marL="719138" indent="-719138">
              <a:spcAft>
                <a:spcPts val="1800"/>
              </a:spcAft>
              <a:buClr>
                <a:srgbClr val="3F3153"/>
              </a:buClr>
              <a:buSzPct val="80000"/>
            </a:pPr>
            <a:r>
              <a:rPr lang="en-US" sz="2400" b="1" dirty="0">
                <a:solidFill>
                  <a:srgbClr val="FF0000"/>
                </a:solidFill>
                <a:latin typeface="Calibri" panose="020F0502020204030204" pitchFamily="34" charset="0"/>
                <a:cs typeface="Calibri" panose="020F0502020204030204" pitchFamily="34" charset="0"/>
              </a:rPr>
              <a:t>18.5</a:t>
            </a:r>
            <a:r>
              <a:rPr lang="en-US" sz="2400" b="1" dirty="0">
                <a:solidFill>
                  <a:srgbClr val="1E4783"/>
                </a:solidFill>
                <a:latin typeface="Calibri" panose="020F0502020204030204" pitchFamily="34" charset="0"/>
                <a:cs typeface="Calibri" panose="020F0502020204030204" pitchFamily="34" charset="0"/>
              </a:rPr>
              <a:t> Describe how Apple operates sustainably.</a:t>
            </a:r>
            <a:r>
              <a:rPr lang="en-GB" sz="2400" b="1" dirty="0">
                <a:solidFill>
                  <a:srgbClr val="1E4783"/>
                </a:solidFill>
                <a:latin typeface="Calibri" panose="020F0502020204030204" pitchFamily="34" charset="0"/>
                <a:cs typeface="Calibri" panose="020F0502020204030204" pitchFamily="34" charset="0"/>
              </a:rPr>
              <a:t>	</a:t>
            </a:r>
            <a:endParaRPr lang="en-US" sz="2400" dirty="0">
              <a:solidFill>
                <a:srgbClr val="1E4783"/>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831964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6">
            <a:extLst>
              <a:ext uri="{FF2B5EF4-FFF2-40B4-BE49-F238E27FC236}">
                <a16:creationId xmlns:a16="http://schemas.microsoft.com/office/drawing/2014/main" id="{EC0A58A4-69DE-C54D-978F-291A379DE7C9}"/>
              </a:ext>
            </a:extLst>
          </p:cNvPr>
          <p:cNvSpPr txBox="1">
            <a:spLocks/>
          </p:cNvSpPr>
          <p:nvPr/>
        </p:nvSpPr>
        <p:spPr>
          <a:xfrm>
            <a:off x="305045" y="388072"/>
            <a:ext cx="10712726" cy="961043"/>
          </a:xfrm>
          <a:prstGeom prst="rect">
            <a:avLst/>
          </a:prstGeom>
        </p:spPr>
        <p:txBody>
          <a:bodyPr/>
          <a:lstStyle>
            <a:lvl1pPr algn="l" defTabSz="914400" rtl="0" eaLnBrk="1" latinLnBrk="0" hangingPunct="1">
              <a:lnSpc>
                <a:spcPct val="90000"/>
              </a:lnSpc>
              <a:spcBef>
                <a:spcPct val="0"/>
              </a:spcBef>
              <a:buNone/>
              <a:defRPr sz="4000" b="1" i="0" kern="1200">
                <a:solidFill>
                  <a:srgbClr val="39304C"/>
                </a:solidFill>
                <a:latin typeface="Glory" pitchFamily="2" charset="77"/>
                <a:ea typeface="+mj-ea"/>
                <a:cs typeface="+mj-cs"/>
              </a:defRPr>
            </a:lvl1pPr>
          </a:lstStyle>
          <a:p>
            <a:r>
              <a:rPr lang="en-US" sz="3200" dirty="0">
                <a:solidFill>
                  <a:srgbClr val="FF0000"/>
                </a:solidFill>
                <a:latin typeface="+mn-lt"/>
              </a:rPr>
              <a:t>18.3</a:t>
            </a:r>
            <a:r>
              <a:rPr lang="en-US" sz="3200" dirty="0">
                <a:solidFill>
                  <a:srgbClr val="1E4783"/>
                </a:solidFill>
                <a:latin typeface="+mn-lt"/>
              </a:rPr>
              <a:t> How Apple Functions as a System</a:t>
            </a:r>
          </a:p>
        </p:txBody>
      </p:sp>
      <p:sp>
        <p:nvSpPr>
          <p:cNvPr id="5" name="Flowchart: Off-page Connector 4">
            <a:extLst>
              <a:ext uri="{FF2B5EF4-FFF2-40B4-BE49-F238E27FC236}">
                <a16:creationId xmlns:a16="http://schemas.microsoft.com/office/drawing/2014/main" id="{AC31439E-C8D8-4E2F-A873-118B341F5A9F}"/>
              </a:ext>
            </a:extLst>
          </p:cNvPr>
          <p:cNvSpPr>
            <a:spLocks noChangeArrowheads="1"/>
          </p:cNvSpPr>
          <p:nvPr/>
        </p:nvSpPr>
        <p:spPr bwMode="auto">
          <a:xfrm rot="-5400000">
            <a:off x="191908" y="1849936"/>
            <a:ext cx="4097914" cy="3096274"/>
          </a:xfrm>
          <a:prstGeom prst="flowChartOffpageConnector">
            <a:avLst/>
          </a:prstGeom>
          <a:solidFill>
            <a:srgbClr val="FBE08C"/>
          </a:solidFill>
          <a:ln w="9525">
            <a:solidFill>
              <a:schemeClr val="tx1"/>
            </a:solidFill>
            <a:miter lim="800000"/>
            <a:headEnd/>
            <a:tailEnd/>
          </a:ln>
          <a:effectLst>
            <a:outerShdw blurRad="40000" dist="23000" dir="5400000" rotWithShape="0">
              <a:srgbClr val="808080">
                <a:alpha val="34998"/>
              </a:srgbClr>
            </a:outerShdw>
          </a:effectLst>
        </p:spPr>
        <p:txBody>
          <a:bodyPr vert="eaVert" anchor="ctr"/>
          <a:lstStyle/>
          <a:p>
            <a:pPr lvl="1">
              <a:spcAft>
                <a:spcPts val="1800"/>
              </a:spcAft>
              <a:buClr>
                <a:srgbClr val="E84141"/>
              </a:buClr>
              <a:buSzPct val="100000"/>
              <a:defRPr/>
            </a:pPr>
            <a:r>
              <a:rPr lang="en-GB" sz="2400" b="1" dirty="0">
                <a:solidFill>
                  <a:srgbClr val="1E4783"/>
                </a:solidFill>
              </a:rPr>
              <a:t>Inputs</a:t>
            </a:r>
          </a:p>
          <a:p>
            <a:pPr marL="404813" lvl="1" indent="-404813" fontAlgn="base">
              <a:spcBef>
                <a:spcPct val="0"/>
              </a:spcBef>
              <a:spcAft>
                <a:spcPts val="600"/>
              </a:spcAft>
              <a:buClr>
                <a:srgbClr val="E84141"/>
              </a:buClr>
              <a:buSzPct val="100000"/>
              <a:buFont typeface="Helvetica" pitchFamily="2" charset="0"/>
              <a:buChar char="●"/>
              <a:defRPr/>
            </a:pPr>
            <a:r>
              <a:rPr lang="en-GB" dirty="0">
                <a:solidFill>
                  <a:srgbClr val="1E4783"/>
                </a:solidFill>
              </a:rPr>
              <a:t>High-tech factory</a:t>
            </a:r>
          </a:p>
          <a:p>
            <a:pPr marL="404813" lvl="1" indent="-404813" fontAlgn="base">
              <a:spcBef>
                <a:spcPct val="0"/>
              </a:spcBef>
              <a:spcAft>
                <a:spcPts val="600"/>
              </a:spcAft>
              <a:buClr>
                <a:srgbClr val="E84141"/>
              </a:buClr>
              <a:buSzPct val="100000"/>
              <a:buFont typeface="Helvetica" pitchFamily="2" charset="0"/>
              <a:buChar char="●"/>
              <a:defRPr/>
            </a:pPr>
            <a:r>
              <a:rPr lang="en-GB" dirty="0">
                <a:solidFill>
                  <a:srgbClr val="1E4783"/>
                </a:solidFill>
              </a:rPr>
              <a:t>Qualified and skilled workers</a:t>
            </a:r>
          </a:p>
          <a:p>
            <a:pPr marL="404813" lvl="1" indent="-404813" fontAlgn="base">
              <a:spcBef>
                <a:spcPct val="0"/>
              </a:spcBef>
              <a:spcAft>
                <a:spcPts val="600"/>
              </a:spcAft>
              <a:buClr>
                <a:srgbClr val="E84141"/>
              </a:buClr>
              <a:buSzPct val="100000"/>
              <a:buFont typeface="Helvetica" pitchFamily="2" charset="0"/>
              <a:buChar char="●"/>
              <a:defRPr/>
            </a:pPr>
            <a:r>
              <a:rPr lang="en-GB" dirty="0">
                <a:solidFill>
                  <a:srgbClr val="1E4783"/>
                </a:solidFill>
              </a:rPr>
              <a:t>Services</a:t>
            </a:r>
          </a:p>
          <a:p>
            <a:pPr marL="404813" lvl="1" indent="-404813" fontAlgn="base">
              <a:spcBef>
                <a:spcPct val="0"/>
              </a:spcBef>
              <a:spcAft>
                <a:spcPts val="600"/>
              </a:spcAft>
              <a:buClr>
                <a:srgbClr val="E84141"/>
              </a:buClr>
              <a:buSzPct val="100000"/>
              <a:buFont typeface="Helvetica" pitchFamily="2" charset="0"/>
              <a:buChar char="●"/>
              <a:defRPr/>
            </a:pPr>
            <a:r>
              <a:rPr lang="en-GB" dirty="0">
                <a:solidFill>
                  <a:srgbClr val="1E4783"/>
                </a:solidFill>
              </a:rPr>
              <a:t>Computer components</a:t>
            </a:r>
          </a:p>
          <a:p>
            <a:pPr marL="862013" lvl="2" indent="-404813" fontAlgn="base">
              <a:spcBef>
                <a:spcPct val="0"/>
              </a:spcBef>
              <a:spcAft>
                <a:spcPts val="600"/>
              </a:spcAft>
              <a:buClr>
                <a:srgbClr val="E84141"/>
              </a:buClr>
              <a:buSzPct val="100000"/>
              <a:buFont typeface="Helvetica" pitchFamily="2" charset="0"/>
              <a:buChar char="●"/>
              <a:defRPr/>
            </a:pPr>
            <a:r>
              <a:rPr lang="en-GB" dirty="0">
                <a:solidFill>
                  <a:srgbClr val="1E4783"/>
                </a:solidFill>
              </a:rPr>
              <a:t>M1 System on a Chip, hard drive/SSD, screen, case</a:t>
            </a:r>
          </a:p>
        </p:txBody>
      </p:sp>
      <p:sp>
        <p:nvSpPr>
          <p:cNvPr id="6" name="Rectangle: Rounded Corners 3">
            <a:extLst>
              <a:ext uri="{FF2B5EF4-FFF2-40B4-BE49-F238E27FC236}">
                <a16:creationId xmlns:a16="http://schemas.microsoft.com/office/drawing/2014/main" id="{4B66D049-8798-4C64-BB27-1A52234CD9C0}"/>
              </a:ext>
            </a:extLst>
          </p:cNvPr>
          <p:cNvSpPr>
            <a:spLocks/>
          </p:cNvSpPr>
          <p:nvPr/>
        </p:nvSpPr>
        <p:spPr bwMode="auto">
          <a:xfrm>
            <a:off x="3900085" y="1349115"/>
            <a:ext cx="3707853" cy="4097914"/>
          </a:xfrm>
          <a:custGeom>
            <a:avLst/>
            <a:gdLst>
              <a:gd name="T0" fmla="*/ 0 w 2411605"/>
              <a:gd name="T1" fmla="*/ 477545 h 2361366"/>
              <a:gd name="T2" fmla="*/ 540453 w 2411605"/>
              <a:gd name="T3" fmla="*/ 0 h 2361366"/>
              <a:gd name="T4" fmla="*/ 2771188 w 2411605"/>
              <a:gd name="T5" fmla="*/ 0 h 2361366"/>
              <a:gd name="T6" fmla="*/ 3311641 w 2411605"/>
              <a:gd name="T7" fmla="*/ 477545 h 2361366"/>
              <a:gd name="T8" fmla="*/ 3311641 w 2411605"/>
              <a:gd name="T9" fmla="*/ 2387670 h 2361366"/>
              <a:gd name="T10" fmla="*/ 2771188 w 2411605"/>
              <a:gd name="T11" fmla="*/ 2865215 h 2361366"/>
              <a:gd name="T12" fmla="*/ 540453 w 2411605"/>
              <a:gd name="T13" fmla="*/ 2865215 h 2361366"/>
              <a:gd name="T14" fmla="*/ 0 w 2411605"/>
              <a:gd name="T15" fmla="*/ 2387670 h 2361366"/>
              <a:gd name="T16" fmla="*/ 0 w 2411605"/>
              <a:gd name="T17" fmla="*/ 477545 h 236136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411605"/>
              <a:gd name="T28" fmla="*/ 0 h 2361366"/>
              <a:gd name="T29" fmla="*/ 2411605 w 2411605"/>
              <a:gd name="T30" fmla="*/ 2361366 h 236136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411605" h="2361366">
                <a:moveTo>
                  <a:pt x="0" y="393569"/>
                </a:moveTo>
                <a:cubicBezTo>
                  <a:pt x="0" y="176207"/>
                  <a:pt x="176207" y="0"/>
                  <a:pt x="393569" y="0"/>
                </a:cubicBezTo>
                <a:lnTo>
                  <a:pt x="2018036" y="0"/>
                </a:lnTo>
                <a:cubicBezTo>
                  <a:pt x="2235398" y="0"/>
                  <a:pt x="2411605" y="176207"/>
                  <a:pt x="2411605" y="393569"/>
                </a:cubicBezTo>
                <a:lnTo>
                  <a:pt x="2411605" y="1967797"/>
                </a:lnTo>
                <a:cubicBezTo>
                  <a:pt x="2411605" y="2185159"/>
                  <a:pt x="2235398" y="2361366"/>
                  <a:pt x="2018036" y="2361366"/>
                </a:cubicBezTo>
                <a:lnTo>
                  <a:pt x="393569" y="2361366"/>
                </a:lnTo>
                <a:cubicBezTo>
                  <a:pt x="176207" y="2361366"/>
                  <a:pt x="0" y="2185159"/>
                  <a:pt x="0" y="1967797"/>
                </a:cubicBezTo>
                <a:lnTo>
                  <a:pt x="0" y="393569"/>
                </a:lnTo>
                <a:close/>
              </a:path>
            </a:pathLst>
          </a:custGeom>
          <a:solidFill>
            <a:srgbClr val="97D7EC"/>
          </a:solidFill>
          <a:ln w="9525">
            <a:solidFill>
              <a:schemeClr val="tx1"/>
            </a:solidFill>
            <a:miter lim="800000"/>
            <a:headEnd/>
            <a:tailEnd/>
          </a:ln>
          <a:effectLst>
            <a:outerShdw blurRad="40000" dist="23000" dir="5400000" rotWithShape="0">
              <a:srgbClr val="808080">
                <a:alpha val="34998"/>
              </a:srgbClr>
            </a:outerShdw>
          </a:effectLst>
        </p:spPr>
        <p:txBody>
          <a:bodyPr anchor="ctr"/>
          <a:lstStyle/>
          <a:p>
            <a:pPr marL="457200" lvl="2" fontAlgn="base">
              <a:spcBef>
                <a:spcPct val="0"/>
              </a:spcBef>
              <a:spcAft>
                <a:spcPts val="1800"/>
              </a:spcAft>
              <a:buClr>
                <a:srgbClr val="E84141"/>
              </a:buClr>
              <a:buSzPct val="100000"/>
              <a:defRPr/>
            </a:pPr>
            <a:r>
              <a:rPr lang="en-GB" sz="2400" b="1" dirty="0">
                <a:solidFill>
                  <a:srgbClr val="1E4783"/>
                </a:solidFill>
              </a:rPr>
              <a:t>Processes</a:t>
            </a:r>
          </a:p>
          <a:p>
            <a:pPr marL="404813" lvl="1" indent="-404813" fontAlgn="base">
              <a:spcBef>
                <a:spcPct val="0"/>
              </a:spcBef>
              <a:spcAft>
                <a:spcPts val="600"/>
              </a:spcAft>
              <a:buClr>
                <a:srgbClr val="E84141"/>
              </a:buClr>
              <a:buSzPct val="100000"/>
              <a:buFont typeface="Helvetica" pitchFamily="2" charset="0"/>
              <a:buChar char="●"/>
              <a:defRPr/>
            </a:pPr>
            <a:r>
              <a:rPr lang="en-GB" dirty="0">
                <a:solidFill>
                  <a:srgbClr val="1E4783"/>
                </a:solidFill>
              </a:rPr>
              <a:t>Components are picked out and placed on the assembly line.</a:t>
            </a:r>
          </a:p>
          <a:p>
            <a:pPr marL="404813" lvl="1" indent="-404813" fontAlgn="base">
              <a:spcBef>
                <a:spcPct val="0"/>
              </a:spcBef>
              <a:spcAft>
                <a:spcPts val="600"/>
              </a:spcAft>
              <a:buClr>
                <a:srgbClr val="E84141"/>
              </a:buClr>
              <a:buSzPct val="100000"/>
              <a:buFont typeface="Helvetica" pitchFamily="2" charset="0"/>
              <a:buChar char="●"/>
              <a:defRPr/>
            </a:pPr>
            <a:r>
              <a:rPr lang="en-GB" dirty="0">
                <a:solidFill>
                  <a:srgbClr val="1E4783"/>
                </a:solidFill>
              </a:rPr>
              <a:t>Workers assemble components into the computer enclosure (case).</a:t>
            </a:r>
          </a:p>
          <a:p>
            <a:pPr marL="404813" lvl="1" indent="-404813" fontAlgn="base">
              <a:spcBef>
                <a:spcPct val="0"/>
              </a:spcBef>
              <a:spcAft>
                <a:spcPts val="600"/>
              </a:spcAft>
              <a:buClr>
                <a:srgbClr val="E84141"/>
              </a:buClr>
              <a:buSzPct val="100000"/>
              <a:buFont typeface="Helvetica" pitchFamily="2" charset="0"/>
              <a:buChar char="●"/>
              <a:defRPr/>
            </a:pPr>
            <a:r>
              <a:rPr lang="en-GB" dirty="0">
                <a:solidFill>
                  <a:srgbClr val="1E4783"/>
                </a:solidFill>
              </a:rPr>
              <a:t>The operating system is installed and the computer is tested to make sure it works correctly.</a:t>
            </a:r>
          </a:p>
          <a:p>
            <a:pPr marL="404813" lvl="1" indent="-404813" fontAlgn="base">
              <a:spcBef>
                <a:spcPct val="0"/>
              </a:spcBef>
              <a:spcAft>
                <a:spcPts val="600"/>
              </a:spcAft>
              <a:buClr>
                <a:srgbClr val="E84141"/>
              </a:buClr>
              <a:buSzPct val="100000"/>
              <a:buFont typeface="Helvetica" pitchFamily="2" charset="0"/>
              <a:buChar char="●"/>
              <a:defRPr/>
            </a:pPr>
            <a:r>
              <a:rPr lang="en-GB" dirty="0">
                <a:solidFill>
                  <a:srgbClr val="1E4783"/>
                </a:solidFill>
              </a:rPr>
              <a:t>The computer is packaged and shipped.</a:t>
            </a:r>
            <a:endParaRPr lang="en-GB" dirty="0">
              <a:latin typeface="+mn-lt"/>
              <a:ea typeface="+mn-ea"/>
            </a:endParaRPr>
          </a:p>
        </p:txBody>
      </p:sp>
      <p:sp>
        <p:nvSpPr>
          <p:cNvPr id="7" name="TextBox 6">
            <a:extLst>
              <a:ext uri="{FF2B5EF4-FFF2-40B4-BE49-F238E27FC236}">
                <a16:creationId xmlns:a16="http://schemas.microsoft.com/office/drawing/2014/main" id="{0447A62F-9291-9343-6B2F-1270EBDFB9CA}"/>
              </a:ext>
            </a:extLst>
          </p:cNvPr>
          <p:cNvSpPr txBox="1"/>
          <p:nvPr/>
        </p:nvSpPr>
        <p:spPr>
          <a:xfrm>
            <a:off x="8297802" y="5148650"/>
            <a:ext cx="3125182" cy="276999"/>
          </a:xfrm>
          <a:prstGeom prst="rect">
            <a:avLst/>
          </a:prstGeom>
          <a:noFill/>
        </p:spPr>
        <p:txBody>
          <a:bodyPr wrap="square">
            <a:spAutoFit/>
          </a:bodyPr>
          <a:lstStyle/>
          <a:p>
            <a:r>
              <a:rPr lang="en-IE" sz="1200" b="0" i="0" dirty="0">
                <a:effectLst/>
                <a:latin typeface="Roboto" panose="02000000000000000000" pitchFamily="2" charset="0"/>
              </a:rPr>
              <a:t>Image: Claudio Caridi/Shutterstock.com</a:t>
            </a:r>
            <a:endParaRPr lang="en-IE" sz="1200" dirty="0"/>
          </a:p>
        </p:txBody>
      </p:sp>
      <p:pic>
        <p:nvPicPr>
          <p:cNvPr id="4" name="Picture 3" descr="A picture containing text, electronics, display&#10;&#10;Description automatically generated">
            <a:extLst>
              <a:ext uri="{FF2B5EF4-FFF2-40B4-BE49-F238E27FC236}">
                <a16:creationId xmlns:a16="http://schemas.microsoft.com/office/drawing/2014/main" id="{BA7E737D-FCF6-9F63-737A-BF0CFB84004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912663" y="1407693"/>
            <a:ext cx="4094270" cy="3633537"/>
          </a:xfrm>
          <a:prstGeom prst="rect">
            <a:avLst/>
          </a:prstGeom>
        </p:spPr>
      </p:pic>
    </p:spTree>
    <p:extLst>
      <p:ext uri="{BB962C8B-B14F-4D97-AF65-F5344CB8AC3E}">
        <p14:creationId xmlns:p14="http://schemas.microsoft.com/office/powerpoint/2010/main" val="33808021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6">
            <a:extLst>
              <a:ext uri="{FF2B5EF4-FFF2-40B4-BE49-F238E27FC236}">
                <a16:creationId xmlns:a16="http://schemas.microsoft.com/office/drawing/2014/main" id="{5F3A3C56-337E-C149-B200-1DE8C8B62E3C}"/>
              </a:ext>
            </a:extLst>
          </p:cNvPr>
          <p:cNvSpPr txBox="1">
            <a:spLocks/>
          </p:cNvSpPr>
          <p:nvPr/>
        </p:nvSpPr>
        <p:spPr>
          <a:xfrm>
            <a:off x="463296" y="365125"/>
            <a:ext cx="10515600" cy="618101"/>
          </a:xfrm>
          <a:prstGeom prst="rect">
            <a:avLst/>
          </a:prstGeom>
        </p:spPr>
        <p:txBody>
          <a:bodyPr/>
          <a:lstStyle>
            <a:lvl1pPr algn="l" defTabSz="914400" rtl="0" eaLnBrk="1" latinLnBrk="0" hangingPunct="1">
              <a:lnSpc>
                <a:spcPct val="90000"/>
              </a:lnSpc>
              <a:spcBef>
                <a:spcPct val="0"/>
              </a:spcBef>
              <a:buNone/>
              <a:defRPr sz="4000" b="1" i="0" kern="1200">
                <a:solidFill>
                  <a:srgbClr val="39304C"/>
                </a:solidFill>
                <a:latin typeface="Glory" pitchFamily="2" charset="77"/>
                <a:ea typeface="+mj-ea"/>
                <a:cs typeface="+mj-cs"/>
              </a:defRPr>
            </a:lvl1pPr>
          </a:lstStyle>
          <a:p>
            <a:pPr lvl="0">
              <a:defRPr/>
            </a:pPr>
            <a:endParaRPr kumimoji="0" lang="en-US" sz="4000" b="1" i="0" u="none" strike="noStrike" kern="1200" cap="none" spc="0" normalizeH="0" baseline="0" noProof="0" dirty="0">
              <a:ln>
                <a:noFill/>
              </a:ln>
              <a:solidFill>
                <a:srgbClr val="1E4783"/>
              </a:solidFill>
              <a:effectLst/>
              <a:uLnTx/>
              <a:uFillTx/>
              <a:latin typeface="Calibri" panose="020F0502020204030204"/>
              <a:ea typeface="+mj-ea"/>
              <a:cs typeface="+mj-cs"/>
            </a:endParaRPr>
          </a:p>
        </p:txBody>
      </p:sp>
      <p:sp>
        <p:nvSpPr>
          <p:cNvPr id="5" name="Title 6">
            <a:extLst>
              <a:ext uri="{FF2B5EF4-FFF2-40B4-BE49-F238E27FC236}">
                <a16:creationId xmlns:a16="http://schemas.microsoft.com/office/drawing/2014/main" id="{F27012B3-8FBB-4AF8-9A13-E289775406A1}"/>
              </a:ext>
            </a:extLst>
          </p:cNvPr>
          <p:cNvSpPr txBox="1">
            <a:spLocks/>
          </p:cNvSpPr>
          <p:nvPr/>
        </p:nvSpPr>
        <p:spPr>
          <a:xfrm>
            <a:off x="432000" y="360001"/>
            <a:ext cx="11034585" cy="607312"/>
          </a:xfrm>
          <a:prstGeom prst="rect">
            <a:avLst/>
          </a:prstGeom>
        </p:spPr>
        <p:txBody>
          <a:bodyPr/>
          <a:lstStyle>
            <a:lvl1pPr algn="l" defTabSz="914400" rtl="0" eaLnBrk="1" latinLnBrk="0" hangingPunct="1">
              <a:lnSpc>
                <a:spcPct val="90000"/>
              </a:lnSpc>
              <a:spcBef>
                <a:spcPct val="0"/>
              </a:spcBef>
              <a:buNone/>
              <a:defRPr sz="4000" b="1" i="0" kern="1200">
                <a:solidFill>
                  <a:srgbClr val="39304C"/>
                </a:solidFill>
                <a:latin typeface="Glory" pitchFamily="2" charset="77"/>
                <a:ea typeface="+mj-ea"/>
                <a:cs typeface="+mj-cs"/>
              </a:defRPr>
            </a:lvl1pPr>
          </a:lstStyle>
          <a:p>
            <a:r>
              <a:rPr lang="en-US" sz="3200" dirty="0">
                <a:solidFill>
                  <a:srgbClr val="FF0000"/>
                </a:solidFill>
              </a:rPr>
              <a:t>18.3</a:t>
            </a:r>
            <a:r>
              <a:rPr lang="en-US" sz="3200" dirty="0">
                <a:solidFill>
                  <a:srgbClr val="1E4783"/>
                </a:solidFill>
              </a:rPr>
              <a:t> How Apple Functions as a System</a:t>
            </a:r>
          </a:p>
          <a:p>
            <a:pPr lvl="0">
              <a:defRPr/>
            </a:pPr>
            <a:endParaRPr lang="en-US" sz="3200" dirty="0">
              <a:solidFill>
                <a:srgbClr val="1E4783"/>
              </a:solidFill>
              <a:latin typeface="Calibri" panose="020F0502020204030204"/>
            </a:endParaRPr>
          </a:p>
        </p:txBody>
      </p:sp>
      <p:pic>
        <p:nvPicPr>
          <p:cNvPr id="9" name="Picture 8" descr="Text&#10;&#10;Description automatically generated with low confidence">
            <a:extLst>
              <a:ext uri="{FF2B5EF4-FFF2-40B4-BE49-F238E27FC236}">
                <a16:creationId xmlns:a16="http://schemas.microsoft.com/office/drawing/2014/main" id="{7DD71D2F-141C-40EF-AB2F-26AABC42B787}"/>
              </a:ext>
            </a:extLst>
          </p:cNvPr>
          <p:cNvPicPr>
            <a:picLocks noChangeAspect="1"/>
          </p:cNvPicPr>
          <p:nvPr/>
        </p:nvPicPr>
        <p:blipFill>
          <a:blip r:embed="rId2"/>
          <a:stretch>
            <a:fillRect/>
          </a:stretch>
        </p:blipFill>
        <p:spPr>
          <a:xfrm>
            <a:off x="2174279" y="1654636"/>
            <a:ext cx="4469372" cy="878021"/>
          </a:xfrm>
          <a:prstGeom prst="rect">
            <a:avLst/>
          </a:prstGeom>
        </p:spPr>
      </p:pic>
      <p:graphicFrame>
        <p:nvGraphicFramePr>
          <p:cNvPr id="2" name="Table 1">
            <a:extLst>
              <a:ext uri="{FF2B5EF4-FFF2-40B4-BE49-F238E27FC236}">
                <a16:creationId xmlns:a16="http://schemas.microsoft.com/office/drawing/2014/main" id="{DB787EBF-B649-4F4B-A027-65B15EBF540D}"/>
              </a:ext>
            </a:extLst>
          </p:cNvPr>
          <p:cNvGraphicFramePr>
            <a:graphicFrameLocks noGrp="1"/>
          </p:cNvGraphicFramePr>
          <p:nvPr>
            <p:extLst>
              <p:ext uri="{D42A27DB-BD31-4B8C-83A1-F6EECF244321}">
                <p14:modId xmlns:p14="http://schemas.microsoft.com/office/powerpoint/2010/main" val="1665286567"/>
              </p:ext>
            </p:extLst>
          </p:nvPr>
        </p:nvGraphicFramePr>
        <p:xfrm>
          <a:off x="2156602" y="1696201"/>
          <a:ext cx="7128988" cy="3103869"/>
        </p:xfrm>
        <a:graphic>
          <a:graphicData uri="http://schemas.openxmlformats.org/drawingml/2006/table">
            <a:tbl>
              <a:tblPr firstRow="1" bandRow="1">
                <a:tableStyleId>{21E4AEA4-8DFA-4A89-87EB-49C32662AFE0}</a:tableStyleId>
              </a:tblPr>
              <a:tblGrid>
                <a:gridCol w="7128988">
                  <a:extLst>
                    <a:ext uri="{9D8B030D-6E8A-4147-A177-3AD203B41FA5}">
                      <a16:colId xmlns:a16="http://schemas.microsoft.com/office/drawing/2014/main" val="1456819533"/>
                    </a:ext>
                  </a:extLst>
                </a:gridCol>
              </a:tblGrid>
              <a:tr h="608588">
                <a:tc>
                  <a:txBody>
                    <a:bodyPr/>
                    <a:lstStyle/>
                    <a:p>
                      <a:pPr algn="l"/>
                      <a:endParaRPr lang="en-US" sz="3000" b="0" i="0" dirty="0">
                        <a:latin typeface="Calibri" panose="020F0502020204030204" pitchFamily="34" charset="0"/>
                        <a:cs typeface="Calibri" panose="020F0502020204030204" pitchFamily="34" charset="0"/>
                      </a:endParaRPr>
                    </a:p>
                  </a:txBody>
                  <a:tcPr marL="75570" marR="75570" anchor="b">
                    <a:lnL w="19050" cap="flat" cmpd="sng" algn="ctr">
                      <a:solidFill>
                        <a:srgbClr val="1A8753"/>
                      </a:solidFill>
                      <a:prstDash val="solid"/>
                      <a:round/>
                      <a:headEnd type="none" w="med" len="med"/>
                      <a:tailEnd type="none" w="med" len="med"/>
                    </a:lnL>
                    <a:lnR w="19050" cap="flat" cmpd="sng" algn="ctr">
                      <a:solidFill>
                        <a:srgbClr val="1A8753"/>
                      </a:solidFill>
                      <a:prstDash val="solid"/>
                      <a:round/>
                      <a:headEnd type="none" w="med" len="med"/>
                      <a:tailEnd type="none" w="med" len="med"/>
                    </a:lnR>
                    <a:lnT w="19050" cap="flat" cmpd="sng" algn="ctr">
                      <a:solidFill>
                        <a:srgbClr val="1A8753"/>
                      </a:solidFill>
                      <a:prstDash val="solid"/>
                      <a:round/>
                      <a:headEnd type="none" w="med" len="med"/>
                      <a:tailEnd type="none" w="med" len="med"/>
                    </a:lnT>
                    <a:lnB w="19050" cap="flat" cmpd="sng" algn="ctr">
                      <a:solidFill>
                        <a:srgbClr val="1A8753"/>
                      </a:solidFill>
                      <a:prstDash val="solid"/>
                      <a:round/>
                      <a:headEnd type="none" w="med" len="med"/>
                      <a:tailEnd type="none" w="med" len="med"/>
                    </a:lnB>
                    <a:solidFill>
                      <a:srgbClr val="1A8753"/>
                    </a:solidFill>
                  </a:tcPr>
                </a:tc>
                <a:extLst>
                  <a:ext uri="{0D108BD9-81ED-4DB2-BD59-A6C34878D82A}">
                    <a16:rowId xmlns:a16="http://schemas.microsoft.com/office/drawing/2014/main" val="465386720"/>
                  </a:ext>
                </a:extLst>
              </a:tr>
              <a:tr h="507157">
                <a:tc>
                  <a:txBody>
                    <a:bodyPr/>
                    <a:lstStyle/>
                    <a:p>
                      <a:pPr marL="447675" indent="-447675"/>
                      <a:r>
                        <a:rPr lang="en-US" sz="1800" b="1" dirty="0">
                          <a:solidFill>
                            <a:schemeClr val="tx1"/>
                          </a:solidFill>
                          <a:latin typeface="Calibri" panose="020F0502020204030204" pitchFamily="34" charset="0"/>
                          <a:cs typeface="Calibri" panose="020F0502020204030204" pitchFamily="34" charset="0"/>
                        </a:rPr>
                        <a:t>1.</a:t>
                      </a:r>
                      <a:r>
                        <a:rPr lang="en-US" sz="1800" b="0" dirty="0">
                          <a:solidFill>
                            <a:schemeClr val="tx1"/>
                          </a:solidFill>
                          <a:latin typeface="Calibri" panose="020F0502020204030204" pitchFamily="34" charset="0"/>
                          <a:cs typeface="Calibri" panose="020F0502020204030204" pitchFamily="34" charset="0"/>
                        </a:rPr>
                        <a:t>	</a:t>
                      </a:r>
                      <a:r>
                        <a:rPr lang="en-GB" sz="1800" b="0" i="0" u="none" strike="noStrike" baseline="0" dirty="0">
                          <a:latin typeface="Calibri" panose="020F0502020204030204" pitchFamily="34" charset="0"/>
                          <a:cs typeface="Calibri" panose="020F0502020204030204" pitchFamily="34" charset="0"/>
                        </a:rPr>
                        <a:t>Why do some factories locate in industrial estates?</a:t>
                      </a:r>
                      <a:endParaRPr lang="en-US" sz="1800" b="0" i="0" dirty="0">
                        <a:solidFill>
                          <a:schemeClr val="tx1"/>
                        </a:solidFill>
                        <a:latin typeface="Calibri" panose="020F0502020204030204" pitchFamily="34" charset="0"/>
                        <a:cs typeface="Calibri" panose="020F0502020204030204" pitchFamily="34" charset="0"/>
                      </a:endParaRPr>
                    </a:p>
                  </a:txBody>
                  <a:tcPr marL="75570" marR="75570">
                    <a:lnL w="19050" cap="flat" cmpd="sng" algn="ctr">
                      <a:solidFill>
                        <a:srgbClr val="1A8753"/>
                      </a:solidFill>
                      <a:prstDash val="solid"/>
                      <a:round/>
                      <a:headEnd type="none" w="med" len="med"/>
                      <a:tailEnd type="none" w="med" len="med"/>
                    </a:lnL>
                    <a:lnR w="19050" cap="flat" cmpd="sng" algn="ctr">
                      <a:solidFill>
                        <a:srgbClr val="1A8753"/>
                      </a:solidFill>
                      <a:prstDash val="solid"/>
                      <a:round/>
                      <a:headEnd type="none" w="med" len="med"/>
                      <a:tailEnd type="none" w="med" len="med"/>
                    </a:lnR>
                    <a:lnT w="19050" cap="flat" cmpd="sng" algn="ctr">
                      <a:solidFill>
                        <a:srgbClr val="1A8753"/>
                      </a:solidFill>
                      <a:prstDash val="solid"/>
                      <a:round/>
                      <a:headEnd type="none" w="med" len="med"/>
                      <a:tailEnd type="none" w="med" len="med"/>
                    </a:lnT>
                    <a:lnB w="28575" cap="flat" cmpd="sng" algn="ctr">
                      <a:solidFill>
                        <a:srgbClr val="F8D7CD"/>
                      </a:solidFill>
                      <a:prstDash val="solid"/>
                      <a:round/>
                      <a:headEnd type="none" w="med" len="med"/>
                      <a:tailEnd type="none" w="med" len="med"/>
                    </a:lnB>
                    <a:solidFill>
                      <a:schemeClr val="bg1"/>
                    </a:solidFill>
                  </a:tcPr>
                </a:tc>
                <a:extLst>
                  <a:ext uri="{0D108BD9-81ED-4DB2-BD59-A6C34878D82A}">
                    <a16:rowId xmlns:a16="http://schemas.microsoft.com/office/drawing/2014/main" val="3106513648"/>
                  </a:ext>
                </a:extLst>
              </a:tr>
              <a:tr h="507157">
                <a:tc>
                  <a:txBody>
                    <a:bodyPr/>
                    <a:lstStyle/>
                    <a:p>
                      <a:pPr marL="447675" marR="0" lvl="0" indent="-447675"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tx1"/>
                          </a:solidFill>
                          <a:latin typeface="Calibri" panose="020F0502020204030204" pitchFamily="34" charset="0"/>
                          <a:cs typeface="Calibri" panose="020F0502020204030204" pitchFamily="34" charset="0"/>
                        </a:rPr>
                        <a:t>2.</a:t>
                      </a:r>
                      <a:r>
                        <a:rPr lang="en-US" sz="1800" b="0" kern="1200" dirty="0">
                          <a:solidFill>
                            <a:schemeClr val="tx1"/>
                          </a:solidFill>
                          <a:latin typeface="Calibri" panose="020F0502020204030204" pitchFamily="34" charset="0"/>
                          <a:ea typeface="+mn-ea"/>
                          <a:cs typeface="Calibri" panose="020F0502020204030204" pitchFamily="34" charset="0"/>
                        </a:rPr>
                        <a:t>	</a:t>
                      </a:r>
                      <a:r>
                        <a:rPr lang="en-GB" sz="1800" b="0" i="0" u="none" strike="noStrike" baseline="0" dirty="0">
                          <a:latin typeface="Calibri" panose="020F0502020204030204" pitchFamily="34" charset="0"/>
                          <a:cs typeface="Calibri" panose="020F0502020204030204" pitchFamily="34" charset="0"/>
                        </a:rPr>
                        <a:t>What is meant by the ‘functions’ of an industry?</a:t>
                      </a:r>
                      <a:endParaRPr lang="en-US" sz="1800" b="0" kern="1200" dirty="0">
                        <a:solidFill>
                          <a:schemeClr val="tx1"/>
                        </a:solidFill>
                        <a:latin typeface="Calibri" panose="020F0502020204030204" pitchFamily="34" charset="0"/>
                        <a:ea typeface="+mn-ea"/>
                        <a:cs typeface="Calibri" panose="020F0502020204030204" pitchFamily="34" charset="0"/>
                      </a:endParaRPr>
                    </a:p>
                  </a:txBody>
                  <a:tcPr marL="75570" marR="75570">
                    <a:lnL w="19050" cap="flat" cmpd="sng" algn="ctr">
                      <a:solidFill>
                        <a:srgbClr val="1A8753"/>
                      </a:solidFill>
                      <a:prstDash val="solid"/>
                      <a:round/>
                      <a:headEnd type="none" w="med" len="med"/>
                      <a:tailEnd type="none" w="med" len="med"/>
                    </a:lnL>
                    <a:lnR w="19050" cap="flat" cmpd="sng" algn="ctr">
                      <a:solidFill>
                        <a:srgbClr val="1A8753"/>
                      </a:solidFill>
                      <a:prstDash val="solid"/>
                      <a:round/>
                      <a:headEnd type="none" w="med" len="med"/>
                      <a:tailEnd type="none" w="med" len="med"/>
                    </a:lnR>
                    <a:lnT w="28575" cap="flat" cmpd="sng" algn="ctr">
                      <a:solidFill>
                        <a:srgbClr val="F8D7CD"/>
                      </a:solidFill>
                      <a:prstDash val="solid"/>
                      <a:round/>
                      <a:headEnd type="none" w="med" len="med"/>
                      <a:tailEnd type="none" w="med" len="med"/>
                    </a:lnT>
                    <a:lnB w="28575" cap="flat" cmpd="sng" algn="ctr">
                      <a:solidFill>
                        <a:srgbClr val="F8D7CD"/>
                      </a:solidFill>
                      <a:prstDash val="solid"/>
                      <a:round/>
                      <a:headEnd type="none" w="med" len="med"/>
                      <a:tailEnd type="none" w="med" len="med"/>
                    </a:lnB>
                    <a:solidFill>
                      <a:schemeClr val="bg1"/>
                    </a:solidFill>
                  </a:tcPr>
                </a:tc>
                <a:extLst>
                  <a:ext uri="{0D108BD9-81ED-4DB2-BD59-A6C34878D82A}">
                    <a16:rowId xmlns:a16="http://schemas.microsoft.com/office/drawing/2014/main" val="1957221476"/>
                  </a:ext>
                </a:extLst>
              </a:tr>
              <a:tr h="466653">
                <a:tc>
                  <a:txBody>
                    <a:bodyPr/>
                    <a:lstStyle/>
                    <a:p>
                      <a:pPr marL="447675" indent="-447675"/>
                      <a:r>
                        <a:rPr lang="en-US" sz="1800" b="1" dirty="0">
                          <a:solidFill>
                            <a:schemeClr val="tx1"/>
                          </a:solidFill>
                          <a:latin typeface="Calibri" panose="020F0502020204030204" pitchFamily="34" charset="0"/>
                          <a:cs typeface="Calibri" panose="020F0502020204030204" pitchFamily="34" charset="0"/>
                        </a:rPr>
                        <a:t>3.</a:t>
                      </a:r>
                      <a:r>
                        <a:rPr lang="en-US" sz="1800" dirty="0">
                          <a:solidFill>
                            <a:schemeClr val="tx1"/>
                          </a:solidFill>
                          <a:latin typeface="Calibri" panose="020F0502020204030204" pitchFamily="34" charset="0"/>
                          <a:cs typeface="Calibri" panose="020F0502020204030204" pitchFamily="34" charset="0"/>
                        </a:rPr>
                        <a:t>	</a:t>
                      </a:r>
                      <a:r>
                        <a:rPr lang="en-GB" sz="1800" b="0" i="0" u="none" strike="noStrike" baseline="0" dirty="0">
                          <a:latin typeface="Calibri" panose="020F0502020204030204" pitchFamily="34" charset="0"/>
                          <a:cs typeface="Calibri" panose="020F0502020204030204" pitchFamily="34" charset="0"/>
                        </a:rPr>
                        <a:t>List </a:t>
                      </a:r>
                      <a:r>
                        <a:rPr lang="en-GB" sz="1800" b="1" i="0" u="none" strike="noStrike" baseline="0" dirty="0">
                          <a:latin typeface="Calibri" panose="020F0502020204030204" pitchFamily="34" charset="0"/>
                          <a:cs typeface="Calibri" panose="020F0502020204030204" pitchFamily="34" charset="0"/>
                        </a:rPr>
                        <a:t>three</a:t>
                      </a:r>
                      <a:r>
                        <a:rPr lang="en-GB" sz="1800" b="0" i="0" u="none" strike="noStrike" baseline="0" dirty="0">
                          <a:latin typeface="Calibri" panose="020F0502020204030204" pitchFamily="34" charset="0"/>
                          <a:cs typeface="Calibri" panose="020F0502020204030204" pitchFamily="34" charset="0"/>
                        </a:rPr>
                        <a:t> inputs and </a:t>
                      </a:r>
                      <a:r>
                        <a:rPr lang="en-GB" sz="1800" b="1" i="0" u="none" strike="noStrike" baseline="0" dirty="0">
                          <a:latin typeface="Calibri" panose="020F0502020204030204" pitchFamily="34" charset="0"/>
                          <a:cs typeface="Calibri" panose="020F0502020204030204" pitchFamily="34" charset="0"/>
                        </a:rPr>
                        <a:t>three</a:t>
                      </a:r>
                      <a:r>
                        <a:rPr lang="en-GB" sz="1800" b="0" i="0" u="none" strike="noStrike" baseline="0" dirty="0">
                          <a:latin typeface="Calibri" panose="020F0502020204030204" pitchFamily="34" charset="0"/>
                          <a:cs typeface="Calibri" panose="020F0502020204030204" pitchFamily="34" charset="0"/>
                        </a:rPr>
                        <a:t> processes used by Apple in making iMacs.</a:t>
                      </a:r>
                      <a:endParaRPr lang="en-US" sz="1800" b="0" i="0" dirty="0">
                        <a:solidFill>
                          <a:schemeClr val="tx1"/>
                        </a:solidFill>
                        <a:latin typeface="Calibri" panose="020F0502020204030204" pitchFamily="34" charset="0"/>
                        <a:cs typeface="Calibri" panose="020F0502020204030204" pitchFamily="34" charset="0"/>
                      </a:endParaRPr>
                    </a:p>
                  </a:txBody>
                  <a:tcPr marL="75570" marR="75570">
                    <a:lnL w="19050" cap="flat" cmpd="sng" algn="ctr">
                      <a:solidFill>
                        <a:srgbClr val="1A8753"/>
                      </a:solidFill>
                      <a:prstDash val="solid"/>
                      <a:round/>
                      <a:headEnd type="none" w="med" len="med"/>
                      <a:tailEnd type="none" w="med" len="med"/>
                    </a:lnL>
                    <a:lnR w="19050" cap="flat" cmpd="sng" algn="ctr">
                      <a:solidFill>
                        <a:srgbClr val="1A8753"/>
                      </a:solidFill>
                      <a:prstDash val="solid"/>
                      <a:round/>
                      <a:headEnd type="none" w="med" len="med"/>
                      <a:tailEnd type="none" w="med" len="med"/>
                    </a:lnR>
                    <a:lnT w="28575" cap="flat" cmpd="sng" algn="ctr">
                      <a:solidFill>
                        <a:srgbClr val="F8D7CD"/>
                      </a:solidFill>
                      <a:prstDash val="solid"/>
                      <a:round/>
                      <a:headEnd type="none" w="med" len="med"/>
                      <a:tailEnd type="none" w="med" len="med"/>
                    </a:lnT>
                    <a:lnB w="28575" cap="flat" cmpd="sng" algn="ctr">
                      <a:solidFill>
                        <a:srgbClr val="F8D7CD"/>
                      </a:solidFill>
                      <a:prstDash val="solid"/>
                      <a:round/>
                      <a:headEnd type="none" w="med" len="med"/>
                      <a:tailEnd type="none" w="med" len="med"/>
                    </a:lnB>
                    <a:solidFill>
                      <a:schemeClr val="bg1"/>
                    </a:solidFill>
                  </a:tcPr>
                </a:tc>
                <a:extLst>
                  <a:ext uri="{0D108BD9-81ED-4DB2-BD59-A6C34878D82A}">
                    <a16:rowId xmlns:a16="http://schemas.microsoft.com/office/drawing/2014/main" val="2285659112"/>
                  </a:ext>
                </a:extLst>
              </a:tr>
              <a:tr h="507157">
                <a:tc>
                  <a:txBody>
                    <a:bodyPr/>
                    <a:lstStyle/>
                    <a:p>
                      <a:pPr marL="447675" indent="-447675"/>
                      <a:r>
                        <a:rPr lang="en-US" sz="1800" b="1" kern="1200" dirty="0">
                          <a:solidFill>
                            <a:schemeClr val="tx1"/>
                          </a:solidFill>
                          <a:latin typeface="Calibri" panose="020F0502020204030204" pitchFamily="34" charset="0"/>
                          <a:ea typeface="+mn-ea"/>
                          <a:cs typeface="Calibri" panose="020F0502020204030204" pitchFamily="34" charset="0"/>
                        </a:rPr>
                        <a:t>4.</a:t>
                      </a:r>
                      <a:r>
                        <a:rPr lang="en-US" sz="1800" b="0" i="0" dirty="0">
                          <a:solidFill>
                            <a:schemeClr val="tx1"/>
                          </a:solidFill>
                          <a:latin typeface="Calibri" panose="020F0502020204030204" pitchFamily="34" charset="0"/>
                          <a:cs typeface="Calibri" panose="020F0502020204030204" pitchFamily="34" charset="0"/>
                        </a:rPr>
                        <a:t>	</a:t>
                      </a:r>
                      <a:r>
                        <a:rPr lang="en-GB" sz="1800" b="0" i="0" u="none" strike="noStrike" baseline="0" dirty="0">
                          <a:latin typeface="Calibri" panose="020F0502020204030204" pitchFamily="34" charset="0"/>
                          <a:cs typeface="Calibri" panose="020F0502020204030204" pitchFamily="34" charset="0"/>
                        </a:rPr>
                        <a:t>What finished product does Apple manufacture in Cork?</a:t>
                      </a:r>
                      <a:endParaRPr lang="en-US" sz="1800" b="0" i="0" dirty="0">
                        <a:solidFill>
                          <a:schemeClr val="tx1"/>
                        </a:solidFill>
                        <a:latin typeface="Calibri" panose="020F0502020204030204" pitchFamily="34" charset="0"/>
                        <a:cs typeface="Calibri" panose="020F0502020204030204" pitchFamily="34" charset="0"/>
                      </a:endParaRPr>
                    </a:p>
                  </a:txBody>
                  <a:tcPr marL="75570" marR="75570">
                    <a:lnL w="19050" cap="flat" cmpd="sng" algn="ctr">
                      <a:solidFill>
                        <a:srgbClr val="1A8753"/>
                      </a:solidFill>
                      <a:prstDash val="solid"/>
                      <a:round/>
                      <a:headEnd type="none" w="med" len="med"/>
                      <a:tailEnd type="none" w="med" len="med"/>
                    </a:lnL>
                    <a:lnR w="19050" cap="flat" cmpd="sng" algn="ctr">
                      <a:solidFill>
                        <a:srgbClr val="1A8753"/>
                      </a:solidFill>
                      <a:prstDash val="solid"/>
                      <a:round/>
                      <a:headEnd type="none" w="med" len="med"/>
                      <a:tailEnd type="none" w="med" len="med"/>
                    </a:lnR>
                    <a:lnT w="28575" cap="flat" cmpd="sng" algn="ctr">
                      <a:solidFill>
                        <a:srgbClr val="F8D7CD"/>
                      </a:solidFill>
                      <a:prstDash val="solid"/>
                      <a:round/>
                      <a:headEnd type="none" w="med" len="med"/>
                      <a:tailEnd type="none" w="med" len="med"/>
                    </a:lnT>
                    <a:lnB w="28575" cap="flat" cmpd="sng" algn="ctr">
                      <a:solidFill>
                        <a:srgbClr val="F8D7CD"/>
                      </a:solidFill>
                      <a:prstDash val="solid"/>
                      <a:round/>
                      <a:headEnd type="none" w="med" len="med"/>
                      <a:tailEnd type="none" w="med" len="med"/>
                    </a:lnB>
                    <a:solidFill>
                      <a:schemeClr val="bg1"/>
                    </a:solidFill>
                  </a:tcPr>
                </a:tc>
                <a:extLst>
                  <a:ext uri="{0D108BD9-81ED-4DB2-BD59-A6C34878D82A}">
                    <a16:rowId xmlns:a16="http://schemas.microsoft.com/office/drawing/2014/main" val="1511043787"/>
                  </a:ext>
                </a:extLst>
              </a:tr>
              <a:tr h="507157">
                <a:tc>
                  <a:txBody>
                    <a:bodyPr/>
                    <a:lstStyle/>
                    <a:p>
                      <a:pPr marL="447675" indent="-447675"/>
                      <a:r>
                        <a:rPr lang="en-US" sz="1800" b="1" kern="1200" dirty="0">
                          <a:solidFill>
                            <a:schemeClr val="tx1"/>
                          </a:solidFill>
                          <a:latin typeface="Calibri" panose="020F0502020204030204" pitchFamily="34" charset="0"/>
                          <a:ea typeface="+mn-ea"/>
                          <a:cs typeface="Calibri" panose="020F0502020204030204" pitchFamily="34" charset="0"/>
                        </a:rPr>
                        <a:t>5.</a:t>
                      </a:r>
                      <a:r>
                        <a:rPr lang="en-US" sz="1800" b="0" i="0" kern="1200" dirty="0">
                          <a:solidFill>
                            <a:schemeClr val="tx1"/>
                          </a:solidFill>
                          <a:latin typeface="Calibri" panose="020F0502020204030204" pitchFamily="34" charset="0"/>
                          <a:ea typeface="+mn-ea"/>
                          <a:cs typeface="Calibri" panose="020F0502020204030204" pitchFamily="34" charset="0"/>
                        </a:rPr>
                        <a:t>	</a:t>
                      </a:r>
                      <a:r>
                        <a:rPr lang="en-GB" sz="1800" b="0" i="0" u="none" strike="noStrike" baseline="0" dirty="0">
                          <a:latin typeface="Calibri" panose="020F0502020204030204" pitchFamily="34" charset="0"/>
                          <a:cs typeface="Calibri" panose="020F0502020204030204" pitchFamily="34" charset="0"/>
                        </a:rPr>
                        <a:t>Describe </a:t>
                      </a:r>
                      <a:r>
                        <a:rPr lang="en-GB" sz="1800" b="1" i="0" u="none" strike="noStrike" baseline="0" dirty="0">
                          <a:latin typeface="Calibri" panose="020F0502020204030204" pitchFamily="34" charset="0"/>
                          <a:cs typeface="Calibri" panose="020F0502020204030204" pitchFamily="34" charset="0"/>
                        </a:rPr>
                        <a:t>two</a:t>
                      </a:r>
                      <a:r>
                        <a:rPr lang="en-GB" sz="1800" b="0" i="0" u="none" strike="noStrike" baseline="0" dirty="0">
                          <a:latin typeface="Calibri" panose="020F0502020204030204" pitchFamily="34" charset="0"/>
                          <a:cs typeface="Calibri" panose="020F0502020204030204" pitchFamily="34" charset="0"/>
                        </a:rPr>
                        <a:t> ways in which Apple is important to Cork.</a:t>
                      </a:r>
                      <a:endParaRPr lang="en-US" sz="1800" b="0" i="0" dirty="0">
                        <a:solidFill>
                          <a:schemeClr val="tx1"/>
                        </a:solidFill>
                        <a:latin typeface="Calibri" panose="020F0502020204030204" pitchFamily="34" charset="0"/>
                        <a:cs typeface="Calibri" panose="020F0502020204030204" pitchFamily="34" charset="0"/>
                      </a:endParaRPr>
                    </a:p>
                  </a:txBody>
                  <a:tcPr marL="75570" marR="75570">
                    <a:lnL w="19050" cap="flat" cmpd="sng" algn="ctr">
                      <a:solidFill>
                        <a:srgbClr val="1A8753"/>
                      </a:solidFill>
                      <a:prstDash val="solid"/>
                      <a:round/>
                      <a:headEnd type="none" w="med" len="med"/>
                      <a:tailEnd type="none" w="med" len="med"/>
                    </a:lnL>
                    <a:lnR w="19050" cap="flat" cmpd="sng" algn="ctr">
                      <a:solidFill>
                        <a:srgbClr val="1A8753"/>
                      </a:solidFill>
                      <a:prstDash val="solid"/>
                      <a:round/>
                      <a:headEnd type="none" w="med" len="med"/>
                      <a:tailEnd type="none" w="med" len="med"/>
                    </a:lnR>
                    <a:lnT w="28575" cap="flat" cmpd="sng" algn="ctr">
                      <a:solidFill>
                        <a:srgbClr val="F8D7CD"/>
                      </a:solidFill>
                      <a:prstDash val="solid"/>
                      <a:round/>
                      <a:headEnd type="none" w="med" len="med"/>
                      <a:tailEnd type="none" w="med" len="med"/>
                    </a:lnT>
                    <a:lnB w="19050" cap="flat" cmpd="sng" algn="ctr">
                      <a:solidFill>
                        <a:srgbClr val="1A8753"/>
                      </a:solidFill>
                      <a:prstDash val="solid"/>
                      <a:round/>
                      <a:headEnd type="none" w="med" len="med"/>
                      <a:tailEnd type="none" w="med" len="med"/>
                    </a:lnB>
                    <a:solidFill>
                      <a:schemeClr val="bg1"/>
                    </a:solidFill>
                  </a:tcPr>
                </a:tc>
                <a:extLst>
                  <a:ext uri="{0D108BD9-81ED-4DB2-BD59-A6C34878D82A}">
                    <a16:rowId xmlns:a16="http://schemas.microsoft.com/office/drawing/2014/main" val="1981638491"/>
                  </a:ext>
                </a:extLst>
              </a:tr>
            </a:tbl>
          </a:graphicData>
        </a:graphic>
      </p:graphicFrame>
      <p:pic>
        <p:nvPicPr>
          <p:cNvPr id="7" name="Picture 6" descr="Text&#10;&#10;Description automatically generated with low confidence">
            <a:extLst>
              <a:ext uri="{FF2B5EF4-FFF2-40B4-BE49-F238E27FC236}">
                <a16:creationId xmlns:a16="http://schemas.microsoft.com/office/drawing/2014/main" id="{A220DB28-F8AD-3A4E-8E2E-D2CF95AF496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032154" y="1708879"/>
            <a:ext cx="3917138" cy="769533"/>
          </a:xfrm>
          <a:prstGeom prst="rect">
            <a:avLst/>
          </a:prstGeom>
        </p:spPr>
      </p:pic>
    </p:spTree>
    <p:extLst>
      <p:ext uri="{BB962C8B-B14F-4D97-AF65-F5344CB8AC3E}">
        <p14:creationId xmlns:p14="http://schemas.microsoft.com/office/powerpoint/2010/main" val="24451819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6">
            <a:extLst>
              <a:ext uri="{FF2B5EF4-FFF2-40B4-BE49-F238E27FC236}">
                <a16:creationId xmlns:a16="http://schemas.microsoft.com/office/drawing/2014/main" id="{5F3A3C56-337E-C149-B200-1DE8C8B62E3C}"/>
              </a:ext>
            </a:extLst>
          </p:cNvPr>
          <p:cNvSpPr txBox="1">
            <a:spLocks/>
          </p:cNvSpPr>
          <p:nvPr/>
        </p:nvSpPr>
        <p:spPr>
          <a:xfrm>
            <a:off x="463296" y="365125"/>
            <a:ext cx="10515600" cy="618101"/>
          </a:xfrm>
          <a:prstGeom prst="rect">
            <a:avLst/>
          </a:prstGeom>
        </p:spPr>
        <p:txBody>
          <a:bodyPr/>
          <a:lstStyle>
            <a:lvl1pPr algn="l" defTabSz="914400" rtl="0" eaLnBrk="1" latinLnBrk="0" hangingPunct="1">
              <a:lnSpc>
                <a:spcPct val="90000"/>
              </a:lnSpc>
              <a:spcBef>
                <a:spcPct val="0"/>
              </a:spcBef>
              <a:buNone/>
              <a:defRPr sz="4000" b="1" i="0" kern="1200">
                <a:solidFill>
                  <a:srgbClr val="39304C"/>
                </a:solidFill>
                <a:latin typeface="Glory" pitchFamily="2" charset="77"/>
                <a:ea typeface="+mj-ea"/>
                <a:cs typeface="+mj-cs"/>
              </a:defRPr>
            </a:lvl1pPr>
          </a:lstStyle>
          <a:p>
            <a:pPr lvl="0">
              <a:defRPr/>
            </a:pPr>
            <a:endParaRPr kumimoji="0" lang="en-US" sz="4000" b="1" i="0" u="none" strike="noStrike" kern="1200" cap="none" spc="0" normalizeH="0" baseline="0" noProof="0" dirty="0">
              <a:ln>
                <a:noFill/>
              </a:ln>
              <a:solidFill>
                <a:srgbClr val="1E4783"/>
              </a:solidFill>
              <a:effectLst/>
              <a:uLnTx/>
              <a:uFillTx/>
              <a:latin typeface="Calibri" panose="020F0502020204030204"/>
              <a:ea typeface="+mj-ea"/>
              <a:cs typeface="+mj-cs"/>
            </a:endParaRPr>
          </a:p>
        </p:txBody>
      </p:sp>
      <p:sp>
        <p:nvSpPr>
          <p:cNvPr id="7" name="Title 6">
            <a:extLst>
              <a:ext uri="{FF2B5EF4-FFF2-40B4-BE49-F238E27FC236}">
                <a16:creationId xmlns:a16="http://schemas.microsoft.com/office/drawing/2014/main" id="{A1942069-E682-4521-BD45-CE062A3FB138}"/>
              </a:ext>
            </a:extLst>
          </p:cNvPr>
          <p:cNvSpPr txBox="1">
            <a:spLocks/>
          </p:cNvSpPr>
          <p:nvPr/>
        </p:nvSpPr>
        <p:spPr>
          <a:xfrm>
            <a:off x="432000" y="360001"/>
            <a:ext cx="11034585" cy="607312"/>
          </a:xfrm>
          <a:prstGeom prst="rect">
            <a:avLst/>
          </a:prstGeom>
        </p:spPr>
        <p:txBody>
          <a:bodyPr/>
          <a:lstStyle>
            <a:lvl1pPr algn="l" defTabSz="914400" rtl="0" eaLnBrk="1" latinLnBrk="0" hangingPunct="1">
              <a:lnSpc>
                <a:spcPct val="90000"/>
              </a:lnSpc>
              <a:spcBef>
                <a:spcPct val="0"/>
              </a:spcBef>
              <a:buNone/>
              <a:defRPr sz="4000" b="1" i="0" kern="1200">
                <a:solidFill>
                  <a:srgbClr val="39304C"/>
                </a:solidFill>
                <a:latin typeface="Glory" pitchFamily="2" charset="77"/>
                <a:ea typeface="+mj-ea"/>
                <a:cs typeface="+mj-cs"/>
              </a:defRPr>
            </a:lvl1pPr>
          </a:lstStyle>
          <a:p>
            <a:r>
              <a:rPr lang="en-US" sz="3200" dirty="0">
                <a:solidFill>
                  <a:srgbClr val="FF0000"/>
                </a:solidFill>
              </a:rPr>
              <a:t>18.3</a:t>
            </a:r>
            <a:r>
              <a:rPr lang="en-US" sz="3200" dirty="0">
                <a:solidFill>
                  <a:srgbClr val="1E4783"/>
                </a:solidFill>
              </a:rPr>
              <a:t> How Apple Functions as a System</a:t>
            </a:r>
          </a:p>
          <a:p>
            <a:pPr lvl="0">
              <a:defRPr/>
            </a:pPr>
            <a:endParaRPr lang="en-US" sz="3200" dirty="0">
              <a:solidFill>
                <a:srgbClr val="1E4783"/>
              </a:solidFill>
              <a:latin typeface="Calibri" panose="020F0502020204030204"/>
            </a:endParaRPr>
          </a:p>
        </p:txBody>
      </p:sp>
      <p:graphicFrame>
        <p:nvGraphicFramePr>
          <p:cNvPr id="8" name="Table 7">
            <a:extLst>
              <a:ext uri="{FF2B5EF4-FFF2-40B4-BE49-F238E27FC236}">
                <a16:creationId xmlns:a16="http://schemas.microsoft.com/office/drawing/2014/main" id="{D5A336F4-23B1-544F-8673-B2DB851853F3}"/>
              </a:ext>
            </a:extLst>
          </p:cNvPr>
          <p:cNvGraphicFramePr>
            <a:graphicFrameLocks noGrp="1"/>
          </p:cNvGraphicFramePr>
          <p:nvPr>
            <p:extLst>
              <p:ext uri="{D42A27DB-BD31-4B8C-83A1-F6EECF244321}">
                <p14:modId xmlns:p14="http://schemas.microsoft.com/office/powerpoint/2010/main" val="721361971"/>
              </p:ext>
            </p:extLst>
          </p:nvPr>
        </p:nvGraphicFramePr>
        <p:xfrm>
          <a:off x="1967076" y="1645269"/>
          <a:ext cx="7964431" cy="2078304"/>
        </p:xfrm>
        <a:graphic>
          <a:graphicData uri="http://schemas.openxmlformats.org/drawingml/2006/table">
            <a:tbl>
              <a:tblPr firstRow="1" bandRow="1">
                <a:tableStyleId>{21E4AEA4-8DFA-4A89-87EB-49C32662AFE0}</a:tableStyleId>
              </a:tblPr>
              <a:tblGrid>
                <a:gridCol w="7964431">
                  <a:extLst>
                    <a:ext uri="{9D8B030D-6E8A-4147-A177-3AD203B41FA5}">
                      <a16:colId xmlns:a16="http://schemas.microsoft.com/office/drawing/2014/main" val="222612161"/>
                    </a:ext>
                  </a:extLst>
                </a:gridCol>
              </a:tblGrid>
              <a:tr h="0">
                <a:tc>
                  <a:txBody>
                    <a:bodyPr/>
                    <a:lstStyle/>
                    <a:p>
                      <a:pPr algn="l"/>
                      <a:r>
                        <a:rPr lang="en-US" sz="2000" b="1" dirty="0">
                          <a:latin typeface="Calibri" panose="020F0502020204030204" pitchFamily="34" charset="0"/>
                          <a:cs typeface="Calibri" panose="020F0502020204030204" pitchFamily="34" charset="0"/>
                        </a:rPr>
                        <a:t>Higher-order questions 3</a:t>
                      </a:r>
                      <a:endParaRPr lang="en-US" sz="2000" b="1" i="0" dirty="0">
                        <a:latin typeface="Calibri" panose="020F0502020204030204" pitchFamily="34" charset="0"/>
                        <a:cs typeface="Calibri" panose="020F0502020204030204" pitchFamily="34" charset="0"/>
                      </a:endParaRPr>
                    </a:p>
                  </a:txBody>
                  <a:tcPr marL="75570" marR="75570"/>
                </a:tc>
                <a:extLst>
                  <a:ext uri="{0D108BD9-81ED-4DB2-BD59-A6C34878D82A}">
                    <a16:rowId xmlns:a16="http://schemas.microsoft.com/office/drawing/2014/main" val="1451609641"/>
                  </a:ext>
                </a:extLst>
              </a:tr>
              <a:tr h="383832">
                <a:tc>
                  <a:txBody>
                    <a:bodyPr/>
                    <a:lstStyle/>
                    <a:p>
                      <a:pPr marL="447675" indent="-447675"/>
                      <a:r>
                        <a:rPr lang="en-US" sz="1800" b="0" dirty="0">
                          <a:solidFill>
                            <a:schemeClr val="tx1"/>
                          </a:solidFill>
                          <a:latin typeface="Calibri" panose="020F0502020204030204" pitchFamily="34" charset="0"/>
                          <a:cs typeface="Calibri" panose="020F0502020204030204" pitchFamily="34" charset="0"/>
                        </a:rPr>
                        <a:t>1.	Most of the time spent building a computer involves testing it after the components have been assembled. Why does testing take up most of the time to build the computer?</a:t>
                      </a:r>
                      <a:endParaRPr lang="en-US" sz="1800" b="0" i="0" dirty="0">
                        <a:solidFill>
                          <a:schemeClr val="tx1"/>
                        </a:solidFill>
                        <a:latin typeface="Calibri" panose="020F0502020204030204" pitchFamily="34" charset="0"/>
                        <a:cs typeface="Calibri" panose="020F0502020204030204" pitchFamily="34" charset="0"/>
                      </a:endParaRPr>
                    </a:p>
                  </a:txBody>
                  <a:tcPr marL="75570" marR="75570"/>
                </a:tc>
                <a:extLst>
                  <a:ext uri="{0D108BD9-81ED-4DB2-BD59-A6C34878D82A}">
                    <a16:rowId xmlns:a16="http://schemas.microsoft.com/office/drawing/2014/main" val="4017682352"/>
                  </a:ext>
                </a:extLst>
              </a:tr>
              <a:tr h="383832">
                <a:tc>
                  <a:txBody>
                    <a:bodyPr/>
                    <a:lstStyle/>
                    <a:p>
                      <a:pPr marL="447675" marR="0" lvl="0" indent="-447675"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tx1"/>
                          </a:solidFill>
                          <a:latin typeface="Calibri" panose="020F0502020204030204" pitchFamily="34" charset="0"/>
                          <a:cs typeface="Calibri" panose="020F0502020204030204" pitchFamily="34" charset="0"/>
                        </a:rPr>
                        <a:t>2.</a:t>
                      </a:r>
                      <a:r>
                        <a:rPr lang="en-US" sz="1800" b="0" kern="1200" dirty="0">
                          <a:solidFill>
                            <a:schemeClr val="tx1"/>
                          </a:solidFill>
                          <a:latin typeface="Calibri" panose="020F0502020204030204" pitchFamily="34" charset="0"/>
                          <a:ea typeface="+mn-ea"/>
                          <a:cs typeface="Calibri" panose="020F0502020204030204" pitchFamily="34" charset="0"/>
                        </a:rPr>
                        <a:t>	</a:t>
                      </a:r>
                      <a:r>
                        <a:rPr lang="en-US" sz="1800" b="0" dirty="0">
                          <a:solidFill>
                            <a:schemeClr val="tx1"/>
                          </a:solidFill>
                          <a:latin typeface="Calibri" panose="020F0502020204030204" pitchFamily="34" charset="0"/>
                          <a:cs typeface="Calibri" panose="020F0502020204030204" pitchFamily="34" charset="0"/>
                        </a:rPr>
                        <a:t>Why is it important for Apple’s manufacturing to operate as a system?</a:t>
                      </a:r>
                      <a:endParaRPr lang="en-US" sz="1800" b="0" kern="1200" dirty="0">
                        <a:solidFill>
                          <a:schemeClr val="tx1"/>
                        </a:solidFill>
                        <a:latin typeface="Calibri" panose="020F0502020204030204" pitchFamily="34" charset="0"/>
                        <a:ea typeface="+mn-ea"/>
                        <a:cs typeface="Calibri" panose="020F0502020204030204" pitchFamily="34" charset="0"/>
                      </a:endParaRPr>
                    </a:p>
                  </a:txBody>
                  <a:tcPr marL="75570" marR="75570"/>
                </a:tc>
                <a:extLst>
                  <a:ext uri="{0D108BD9-81ED-4DB2-BD59-A6C34878D82A}">
                    <a16:rowId xmlns:a16="http://schemas.microsoft.com/office/drawing/2014/main" val="3326383217"/>
                  </a:ext>
                </a:extLst>
              </a:tr>
              <a:tr h="383832">
                <a:tc>
                  <a:txBody>
                    <a:bodyPr/>
                    <a:lstStyle/>
                    <a:p>
                      <a:pPr marL="447675" indent="-447675"/>
                      <a:r>
                        <a:rPr lang="en-US" sz="1800" b="0" dirty="0">
                          <a:solidFill>
                            <a:schemeClr val="tx1"/>
                          </a:solidFill>
                          <a:latin typeface="Calibri" panose="020F0502020204030204" pitchFamily="34" charset="0"/>
                          <a:cs typeface="Calibri" panose="020F0502020204030204" pitchFamily="34" charset="0"/>
                        </a:rPr>
                        <a:t>3.	Why is skilled </a:t>
                      </a:r>
                      <a:r>
                        <a:rPr lang="en-US" sz="1800" b="0" dirty="0" err="1">
                          <a:solidFill>
                            <a:schemeClr val="tx1"/>
                          </a:solidFill>
                          <a:latin typeface="Calibri" panose="020F0502020204030204" pitchFamily="34" charset="0"/>
                          <a:cs typeface="Calibri" panose="020F0502020204030204" pitchFamily="34" charset="0"/>
                        </a:rPr>
                        <a:t>labour</a:t>
                      </a:r>
                      <a:r>
                        <a:rPr lang="en-US" sz="1800" b="0" dirty="0">
                          <a:solidFill>
                            <a:schemeClr val="tx1"/>
                          </a:solidFill>
                          <a:latin typeface="Calibri" panose="020F0502020204030204" pitchFamily="34" charset="0"/>
                          <a:cs typeface="Calibri" panose="020F0502020204030204" pitchFamily="34" charset="0"/>
                        </a:rPr>
                        <a:t> important to Apple’s manufacturing?</a:t>
                      </a:r>
                      <a:endParaRPr lang="en-US" sz="1800" b="0" i="0" dirty="0">
                        <a:solidFill>
                          <a:schemeClr val="tx1"/>
                        </a:solidFill>
                        <a:latin typeface="Calibri" panose="020F0502020204030204" pitchFamily="34" charset="0"/>
                        <a:cs typeface="Calibri" panose="020F0502020204030204" pitchFamily="34" charset="0"/>
                      </a:endParaRPr>
                    </a:p>
                  </a:txBody>
                  <a:tcPr marL="75570" marR="75570"/>
                </a:tc>
                <a:extLst>
                  <a:ext uri="{0D108BD9-81ED-4DB2-BD59-A6C34878D82A}">
                    <a16:rowId xmlns:a16="http://schemas.microsoft.com/office/drawing/2014/main" val="173032511"/>
                  </a:ext>
                </a:extLst>
              </a:tr>
            </a:tbl>
          </a:graphicData>
        </a:graphic>
      </p:graphicFrame>
    </p:spTree>
    <p:extLst>
      <p:ext uri="{BB962C8B-B14F-4D97-AF65-F5344CB8AC3E}">
        <p14:creationId xmlns:p14="http://schemas.microsoft.com/office/powerpoint/2010/main" val="16472008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2"/>
          <p:cNvSpPr/>
          <p:nvPr/>
        </p:nvSpPr>
        <p:spPr>
          <a:xfrm>
            <a:off x="0" y="1"/>
            <a:ext cx="12192000" cy="5881510"/>
          </a:xfrm>
          <a:prstGeom prst="rect">
            <a:avLst/>
          </a:prstGeom>
          <a:solidFill>
            <a:srgbClr val="FFDE3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9" name="Google Shape;159;p12"/>
          <p:cNvSpPr txBox="1"/>
          <p:nvPr/>
        </p:nvSpPr>
        <p:spPr>
          <a:xfrm>
            <a:off x="463296" y="2322655"/>
            <a:ext cx="10515600" cy="618101"/>
          </a:xfrm>
          <a:prstGeom prst="rect">
            <a:avLst/>
          </a:prstGeom>
          <a:noFill/>
          <a:ln>
            <a:noFill/>
          </a:ln>
        </p:spPr>
        <p:txBody>
          <a:bodyPr spcFirstLastPara="1" wrap="square" lIns="91425" tIns="45700" rIns="91425" bIns="45700" anchor="t" anchorCtr="0">
            <a:noAutofit/>
          </a:bodyPr>
          <a:lstStyle/>
          <a:p>
            <a:r>
              <a:rPr lang="en-US" sz="2000" b="1" dirty="0">
                <a:solidFill>
                  <a:srgbClr val="1E4783"/>
                </a:solidFill>
                <a:latin typeface="Calibri" panose="020F0502020204030204" pitchFamily="34" charset="0"/>
                <a:cs typeface="Calibri" panose="020F0502020204030204" pitchFamily="34" charset="0"/>
              </a:rPr>
              <a:t>Go to Section 18.3 on page 98 of your Skills Book.</a:t>
            </a:r>
          </a:p>
        </p:txBody>
      </p:sp>
      <p:sp>
        <p:nvSpPr>
          <p:cNvPr id="6" name="Title 6">
            <a:extLst>
              <a:ext uri="{FF2B5EF4-FFF2-40B4-BE49-F238E27FC236}">
                <a16:creationId xmlns:a16="http://schemas.microsoft.com/office/drawing/2014/main" id="{65F5C80E-86F8-7D44-9BF8-E52AFB61580E}"/>
              </a:ext>
            </a:extLst>
          </p:cNvPr>
          <p:cNvSpPr txBox="1">
            <a:spLocks/>
          </p:cNvSpPr>
          <p:nvPr/>
        </p:nvSpPr>
        <p:spPr>
          <a:xfrm>
            <a:off x="432000" y="360000"/>
            <a:ext cx="10515600" cy="618101"/>
          </a:xfrm>
          <a:prstGeom prst="rect">
            <a:avLst/>
          </a:prstGeom>
        </p:spPr>
        <p:txBody>
          <a:bodyPr/>
          <a:lstStyle>
            <a:lvl1pPr algn="l" defTabSz="914400" rtl="0" eaLnBrk="1" latinLnBrk="0" hangingPunct="1">
              <a:lnSpc>
                <a:spcPct val="90000"/>
              </a:lnSpc>
              <a:spcBef>
                <a:spcPct val="0"/>
              </a:spcBef>
              <a:buNone/>
              <a:defRPr sz="4000" b="1" i="0" kern="1200">
                <a:solidFill>
                  <a:srgbClr val="39304C"/>
                </a:solidFill>
                <a:latin typeface="Glory" pitchFamily="2" charset="77"/>
                <a:ea typeface="+mj-ea"/>
                <a:cs typeface="+mj-cs"/>
              </a:defRPr>
            </a:lvl1pPr>
          </a:lstStyle>
          <a:p>
            <a:r>
              <a:rPr lang="en-US" sz="3200" dirty="0">
                <a:solidFill>
                  <a:srgbClr val="FF0000"/>
                </a:solidFill>
              </a:rPr>
              <a:t>18.3</a:t>
            </a:r>
            <a:r>
              <a:rPr lang="en-US" sz="3200" dirty="0">
                <a:solidFill>
                  <a:srgbClr val="1E4783"/>
                </a:solidFill>
              </a:rPr>
              <a:t> How Apple Functions as a System</a:t>
            </a:r>
          </a:p>
        </p:txBody>
      </p:sp>
    </p:spTree>
    <p:extLst>
      <p:ext uri="{BB962C8B-B14F-4D97-AF65-F5344CB8AC3E}">
        <p14:creationId xmlns:p14="http://schemas.microsoft.com/office/powerpoint/2010/main" val="33880820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6">
            <a:extLst>
              <a:ext uri="{FF2B5EF4-FFF2-40B4-BE49-F238E27FC236}">
                <a16:creationId xmlns:a16="http://schemas.microsoft.com/office/drawing/2014/main" id="{EC0A58A4-69DE-C54D-978F-291A379DE7C9}"/>
              </a:ext>
            </a:extLst>
          </p:cNvPr>
          <p:cNvSpPr txBox="1">
            <a:spLocks/>
          </p:cNvSpPr>
          <p:nvPr/>
        </p:nvSpPr>
        <p:spPr>
          <a:xfrm>
            <a:off x="335587" y="273057"/>
            <a:ext cx="10515600" cy="618101"/>
          </a:xfrm>
          <a:prstGeom prst="rect">
            <a:avLst/>
          </a:prstGeom>
        </p:spPr>
        <p:txBody>
          <a:bodyPr/>
          <a:lstStyle>
            <a:lvl1pPr algn="l" defTabSz="914400" rtl="0" eaLnBrk="1" latinLnBrk="0" hangingPunct="1">
              <a:lnSpc>
                <a:spcPct val="90000"/>
              </a:lnSpc>
              <a:spcBef>
                <a:spcPct val="0"/>
              </a:spcBef>
              <a:buNone/>
              <a:defRPr sz="4000" b="1" i="0" kern="1200">
                <a:solidFill>
                  <a:srgbClr val="39304C"/>
                </a:solidFill>
                <a:latin typeface="Glory" pitchFamily="2" charset="77"/>
                <a:ea typeface="+mj-ea"/>
                <a:cs typeface="+mj-cs"/>
              </a:defRPr>
            </a:lvl1pPr>
          </a:lstStyle>
          <a:p>
            <a:r>
              <a:rPr lang="en-US" dirty="0">
                <a:solidFill>
                  <a:srgbClr val="E84141"/>
                </a:solidFill>
              </a:rPr>
              <a:t>18.4</a:t>
            </a:r>
            <a:r>
              <a:rPr lang="en-US" dirty="0">
                <a:solidFill>
                  <a:srgbClr val="1E4783"/>
                </a:solidFill>
              </a:rPr>
              <a:t> Explain why Apple located in Ireland.</a:t>
            </a:r>
            <a:endParaRPr lang="en-IE" dirty="0">
              <a:solidFill>
                <a:srgbClr val="1E4783"/>
              </a:solidFill>
            </a:endParaRPr>
          </a:p>
        </p:txBody>
      </p:sp>
      <p:sp>
        <p:nvSpPr>
          <p:cNvPr id="13" name="TextBox 12">
            <a:extLst>
              <a:ext uri="{FF2B5EF4-FFF2-40B4-BE49-F238E27FC236}">
                <a16:creationId xmlns:a16="http://schemas.microsoft.com/office/drawing/2014/main" id="{38338834-B3CB-487C-AE58-8A9C4635BCCC}"/>
              </a:ext>
            </a:extLst>
          </p:cNvPr>
          <p:cNvSpPr txBox="1"/>
          <p:nvPr/>
        </p:nvSpPr>
        <p:spPr>
          <a:xfrm>
            <a:off x="820496" y="1590630"/>
            <a:ext cx="6314595" cy="2862322"/>
          </a:xfrm>
          <a:prstGeom prst="rect">
            <a:avLst/>
          </a:prstGeom>
          <a:noFill/>
        </p:spPr>
        <p:txBody>
          <a:bodyPr wrap="square">
            <a:spAutoFit/>
          </a:bodyPr>
          <a:lstStyle/>
          <a:p>
            <a:pPr>
              <a:spcBef>
                <a:spcPct val="0"/>
              </a:spcBef>
              <a:spcAft>
                <a:spcPct val="0"/>
              </a:spcAft>
              <a:buFont typeface="Arial" panose="020B0604020202020204" pitchFamily="34" charset="0"/>
              <a:buNone/>
              <a:defRPr/>
            </a:pPr>
            <a:r>
              <a:rPr lang="en-US" altLang="en-US" sz="2000" dirty="0">
                <a:solidFill>
                  <a:srgbClr val="1E4783"/>
                </a:solidFill>
              </a:rPr>
              <a:t>Apple is an example of a </a:t>
            </a:r>
            <a:r>
              <a:rPr lang="en-US" altLang="en-US" sz="2000" b="1" dirty="0">
                <a:solidFill>
                  <a:srgbClr val="1E4783"/>
                </a:solidFill>
              </a:rPr>
              <a:t>light industry</a:t>
            </a:r>
            <a:r>
              <a:rPr lang="en-US" altLang="en-US" sz="2000" dirty="0">
                <a:solidFill>
                  <a:srgbClr val="1E4783"/>
                </a:solidFill>
              </a:rPr>
              <a:t>. </a:t>
            </a:r>
          </a:p>
          <a:p>
            <a:pPr>
              <a:spcBef>
                <a:spcPct val="0"/>
              </a:spcBef>
              <a:spcAft>
                <a:spcPct val="0"/>
              </a:spcAft>
              <a:buFont typeface="Arial" panose="020B0604020202020204" pitchFamily="34" charset="0"/>
              <a:buNone/>
              <a:defRPr/>
            </a:pPr>
            <a:endParaRPr lang="en-US" altLang="en-US" sz="2000" dirty="0">
              <a:solidFill>
                <a:srgbClr val="1E4783"/>
              </a:solidFill>
            </a:endParaRPr>
          </a:p>
          <a:p>
            <a:pPr>
              <a:spcBef>
                <a:spcPct val="0"/>
              </a:spcBef>
              <a:spcAft>
                <a:spcPct val="0"/>
              </a:spcAft>
              <a:buFont typeface="Arial" panose="020B0604020202020204" pitchFamily="34" charset="0"/>
              <a:buNone/>
              <a:defRPr/>
            </a:pPr>
            <a:r>
              <a:rPr lang="en-US" altLang="en-US" sz="2000" dirty="0">
                <a:solidFill>
                  <a:srgbClr val="1E4783"/>
                </a:solidFill>
              </a:rPr>
              <a:t>The </a:t>
            </a:r>
            <a:r>
              <a:rPr lang="en-US" altLang="en-US" sz="2000" dirty="0" err="1">
                <a:solidFill>
                  <a:srgbClr val="1E4783"/>
                </a:solidFill>
              </a:rPr>
              <a:t>Hollyhill</a:t>
            </a:r>
            <a:r>
              <a:rPr lang="en-US" altLang="en-US" sz="2000" dirty="0">
                <a:solidFill>
                  <a:srgbClr val="1E4783"/>
                </a:solidFill>
              </a:rPr>
              <a:t> factory is the only completely Apple-owned factory in the world, outside of the United States. </a:t>
            </a:r>
          </a:p>
          <a:p>
            <a:pPr>
              <a:spcBef>
                <a:spcPct val="0"/>
              </a:spcBef>
              <a:spcAft>
                <a:spcPct val="0"/>
              </a:spcAft>
              <a:buFont typeface="Arial" panose="020B0604020202020204" pitchFamily="34" charset="0"/>
              <a:buNone/>
              <a:defRPr/>
            </a:pPr>
            <a:endParaRPr lang="en-US" altLang="en-US" sz="2000" dirty="0">
              <a:solidFill>
                <a:srgbClr val="1E4783"/>
              </a:solidFill>
            </a:endParaRPr>
          </a:p>
          <a:p>
            <a:pPr>
              <a:spcBef>
                <a:spcPct val="0"/>
              </a:spcBef>
              <a:spcAft>
                <a:spcPct val="0"/>
              </a:spcAft>
              <a:buFont typeface="Arial" panose="020B0604020202020204" pitchFamily="34" charset="0"/>
              <a:buNone/>
              <a:defRPr/>
            </a:pPr>
            <a:r>
              <a:rPr lang="en-US" altLang="en-US" sz="2000" dirty="0" err="1">
                <a:solidFill>
                  <a:srgbClr val="1E4783"/>
                </a:solidFill>
              </a:rPr>
              <a:t>Hollyhill</a:t>
            </a:r>
            <a:r>
              <a:rPr lang="en-US" altLang="en-US" sz="2000" dirty="0">
                <a:solidFill>
                  <a:srgbClr val="1E4783"/>
                </a:solidFill>
              </a:rPr>
              <a:t> is Apple’s headquarters for the Europe, Middle East and Africa (</a:t>
            </a:r>
            <a:r>
              <a:rPr lang="en-US" altLang="en-US" sz="2000" b="1" dirty="0">
                <a:solidFill>
                  <a:srgbClr val="1E4783"/>
                </a:solidFill>
              </a:rPr>
              <a:t>EMEA</a:t>
            </a:r>
            <a:r>
              <a:rPr lang="en-US" altLang="en-US" sz="2000" dirty="0">
                <a:solidFill>
                  <a:srgbClr val="1E4783"/>
                </a:solidFill>
              </a:rPr>
              <a:t>) region. </a:t>
            </a:r>
          </a:p>
          <a:p>
            <a:pPr>
              <a:spcBef>
                <a:spcPct val="0"/>
              </a:spcBef>
              <a:spcAft>
                <a:spcPct val="0"/>
              </a:spcAft>
              <a:buFont typeface="Arial" panose="020B0604020202020204" pitchFamily="34" charset="0"/>
              <a:buNone/>
              <a:defRPr/>
            </a:pPr>
            <a:endParaRPr lang="en-US" altLang="en-US" sz="2000" dirty="0">
              <a:solidFill>
                <a:srgbClr val="1E4783"/>
              </a:solidFill>
            </a:endParaRPr>
          </a:p>
          <a:p>
            <a:pPr>
              <a:spcBef>
                <a:spcPct val="0"/>
              </a:spcBef>
              <a:spcAft>
                <a:spcPct val="0"/>
              </a:spcAft>
              <a:buFont typeface="Arial" panose="020B0604020202020204" pitchFamily="34" charset="0"/>
              <a:buNone/>
              <a:defRPr/>
            </a:pPr>
            <a:r>
              <a:rPr lang="en-US" altLang="en-US" sz="2000" dirty="0">
                <a:solidFill>
                  <a:srgbClr val="1E4783"/>
                </a:solidFill>
              </a:rPr>
              <a:t>Apple located in Ireland for several reasons.</a:t>
            </a:r>
          </a:p>
        </p:txBody>
      </p:sp>
      <p:pic>
        <p:nvPicPr>
          <p:cNvPr id="6" name="Picture 3">
            <a:extLst>
              <a:ext uri="{FF2B5EF4-FFF2-40B4-BE49-F238E27FC236}">
                <a16:creationId xmlns:a16="http://schemas.microsoft.com/office/drawing/2014/main" id="{CD0A88D7-FF30-48DF-BFEB-7A44680B2D9F}"/>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7453745" y="1244985"/>
            <a:ext cx="4154486" cy="3784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229636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6">
            <a:extLst>
              <a:ext uri="{FF2B5EF4-FFF2-40B4-BE49-F238E27FC236}">
                <a16:creationId xmlns:a16="http://schemas.microsoft.com/office/drawing/2014/main" id="{EC0A58A4-69DE-C54D-978F-291A379DE7C9}"/>
              </a:ext>
            </a:extLst>
          </p:cNvPr>
          <p:cNvSpPr txBox="1">
            <a:spLocks/>
          </p:cNvSpPr>
          <p:nvPr/>
        </p:nvSpPr>
        <p:spPr>
          <a:xfrm>
            <a:off x="210896" y="134512"/>
            <a:ext cx="10515600" cy="618101"/>
          </a:xfrm>
          <a:prstGeom prst="rect">
            <a:avLst/>
          </a:prstGeom>
        </p:spPr>
        <p:txBody>
          <a:bodyPr/>
          <a:lstStyle>
            <a:lvl1pPr algn="l" defTabSz="914400" rtl="0" eaLnBrk="1" latinLnBrk="0" hangingPunct="1">
              <a:lnSpc>
                <a:spcPct val="90000"/>
              </a:lnSpc>
              <a:spcBef>
                <a:spcPct val="0"/>
              </a:spcBef>
              <a:buNone/>
              <a:defRPr sz="4000" b="1" i="0" kern="1200">
                <a:solidFill>
                  <a:srgbClr val="39304C"/>
                </a:solidFill>
                <a:latin typeface="Glory" pitchFamily="2" charset="77"/>
                <a:ea typeface="+mj-ea"/>
                <a:cs typeface="+mj-cs"/>
              </a:defRPr>
            </a:lvl1pPr>
          </a:lstStyle>
          <a:p>
            <a:r>
              <a:rPr lang="en-US" dirty="0">
                <a:solidFill>
                  <a:srgbClr val="E84141"/>
                </a:solidFill>
              </a:rPr>
              <a:t>18.4</a:t>
            </a:r>
            <a:r>
              <a:rPr lang="en-US" dirty="0">
                <a:solidFill>
                  <a:srgbClr val="1E4783"/>
                </a:solidFill>
              </a:rPr>
              <a:t> Explain why Apple located in Ireland.</a:t>
            </a:r>
            <a:endParaRPr lang="en-IE" dirty="0">
              <a:solidFill>
                <a:srgbClr val="1E4783"/>
              </a:solidFill>
            </a:endParaRPr>
          </a:p>
        </p:txBody>
      </p:sp>
      <p:sp>
        <p:nvSpPr>
          <p:cNvPr id="13" name="TextBox 12">
            <a:extLst>
              <a:ext uri="{FF2B5EF4-FFF2-40B4-BE49-F238E27FC236}">
                <a16:creationId xmlns:a16="http://schemas.microsoft.com/office/drawing/2014/main" id="{38338834-B3CB-487C-AE58-8A9C4635BCCC}"/>
              </a:ext>
            </a:extLst>
          </p:cNvPr>
          <p:cNvSpPr txBox="1"/>
          <p:nvPr/>
        </p:nvSpPr>
        <p:spPr>
          <a:xfrm>
            <a:off x="404858" y="788064"/>
            <a:ext cx="11426923" cy="1349472"/>
          </a:xfrm>
          <a:prstGeom prst="rect">
            <a:avLst/>
          </a:prstGeom>
          <a:noFill/>
        </p:spPr>
        <p:txBody>
          <a:bodyPr wrap="square">
            <a:spAutoFit/>
          </a:bodyPr>
          <a:lstStyle/>
          <a:p>
            <a:pPr>
              <a:spcBef>
                <a:spcPct val="0"/>
              </a:spcBef>
              <a:buFont typeface="Arial" panose="020B0604020202020204" pitchFamily="34" charset="0"/>
              <a:buNone/>
              <a:defRPr/>
            </a:pPr>
            <a:r>
              <a:rPr lang="en-US" altLang="en-US" sz="2000" b="1" dirty="0" err="1">
                <a:solidFill>
                  <a:srgbClr val="1E4783"/>
                </a:solidFill>
              </a:rPr>
              <a:t>Labour</a:t>
            </a:r>
            <a:r>
              <a:rPr lang="en-US" altLang="en-US" sz="2000" b="1" dirty="0"/>
              <a:t> </a:t>
            </a:r>
            <a:endParaRPr lang="en-US" altLang="en-US" sz="2000" dirty="0"/>
          </a:p>
          <a:p>
            <a:pPr marL="342900" lvl="1" indent="-342900" fontAlgn="base">
              <a:lnSpc>
                <a:spcPts val="2463"/>
              </a:lnSpc>
              <a:spcBef>
                <a:spcPct val="0"/>
              </a:spcBef>
              <a:buClr>
                <a:srgbClr val="E84141"/>
              </a:buClr>
              <a:buSzPct val="100000"/>
              <a:buFont typeface="Arial" panose="020B0604020202020204" pitchFamily="34" charset="0"/>
              <a:buChar char="•"/>
              <a:defRPr/>
            </a:pPr>
            <a:r>
              <a:rPr lang="en-US" altLang="en-US" sz="2000" dirty="0">
                <a:solidFill>
                  <a:srgbClr val="1E4783"/>
                </a:solidFill>
              </a:rPr>
              <a:t>Third-level colleges produce highly skilled graduates in computing, electronics and manufacturing. </a:t>
            </a:r>
          </a:p>
          <a:p>
            <a:pPr marL="342900" lvl="1" indent="-342900" fontAlgn="base">
              <a:lnSpc>
                <a:spcPts val="2463"/>
              </a:lnSpc>
              <a:spcBef>
                <a:spcPct val="0"/>
              </a:spcBef>
              <a:buClr>
                <a:srgbClr val="E84141"/>
              </a:buClr>
              <a:buSzPct val="100000"/>
              <a:buFont typeface="Arial" panose="020B0604020202020204" pitchFamily="34" charset="0"/>
              <a:buChar char="•"/>
              <a:defRPr/>
            </a:pPr>
            <a:r>
              <a:rPr lang="en-US" altLang="en-US" sz="2000" dirty="0">
                <a:solidFill>
                  <a:srgbClr val="1E4783"/>
                </a:solidFill>
              </a:rPr>
              <a:t>Ireland is the only member of the EU with English as the majority maternal language. </a:t>
            </a:r>
          </a:p>
          <a:p>
            <a:pPr marL="342900" lvl="1" indent="-342900" fontAlgn="base">
              <a:lnSpc>
                <a:spcPts val="2463"/>
              </a:lnSpc>
              <a:spcBef>
                <a:spcPct val="0"/>
              </a:spcBef>
              <a:buClr>
                <a:srgbClr val="E84141"/>
              </a:buClr>
              <a:buSzPct val="100000"/>
              <a:buFont typeface="Arial" panose="020B0604020202020204" pitchFamily="34" charset="0"/>
              <a:buChar char="•"/>
              <a:defRPr/>
            </a:pPr>
            <a:r>
              <a:rPr lang="en-US" altLang="en-US" sz="2000" dirty="0">
                <a:solidFill>
                  <a:srgbClr val="1E4783"/>
                </a:solidFill>
              </a:rPr>
              <a:t>Ireland is attractive to Apple, because English is the global language of business and the internet.</a:t>
            </a:r>
          </a:p>
        </p:txBody>
      </p:sp>
      <p:sp>
        <p:nvSpPr>
          <p:cNvPr id="2" name="TextBox 1">
            <a:extLst>
              <a:ext uri="{FF2B5EF4-FFF2-40B4-BE49-F238E27FC236}">
                <a16:creationId xmlns:a16="http://schemas.microsoft.com/office/drawing/2014/main" id="{C2190EEB-DF41-B440-98E7-CDC16042B3C7}"/>
              </a:ext>
            </a:extLst>
          </p:cNvPr>
          <p:cNvSpPr txBox="1"/>
          <p:nvPr/>
        </p:nvSpPr>
        <p:spPr>
          <a:xfrm>
            <a:off x="372468" y="3837260"/>
            <a:ext cx="6457823" cy="1990673"/>
          </a:xfrm>
          <a:prstGeom prst="rect">
            <a:avLst/>
          </a:prstGeom>
        </p:spPr>
        <p:txBody>
          <a:bodyPr wrap="square" rtlCol="0">
            <a:spAutoFit/>
          </a:bodyPr>
          <a:lstStyle/>
          <a:p>
            <a:pPr>
              <a:spcBef>
                <a:spcPct val="0"/>
              </a:spcBef>
              <a:defRPr/>
            </a:pPr>
            <a:r>
              <a:rPr lang="en-US" altLang="en-US" sz="2000" b="1" dirty="0">
                <a:solidFill>
                  <a:srgbClr val="1E4783"/>
                </a:solidFill>
              </a:rPr>
              <a:t>Access to Europe</a:t>
            </a:r>
          </a:p>
          <a:p>
            <a:pPr marL="342900" lvl="1" indent="-342900" fontAlgn="base">
              <a:lnSpc>
                <a:spcPts val="2463"/>
              </a:lnSpc>
              <a:spcBef>
                <a:spcPct val="0"/>
              </a:spcBef>
              <a:buClr>
                <a:srgbClr val="E84141"/>
              </a:buClr>
              <a:buSzPct val="100000"/>
              <a:buFont typeface="Arial" panose="020B0604020202020204" pitchFamily="34" charset="0"/>
              <a:buChar char="•"/>
              <a:defRPr/>
            </a:pPr>
            <a:r>
              <a:rPr lang="en-US" altLang="en-US" sz="2000" dirty="0">
                <a:solidFill>
                  <a:srgbClr val="1E4783"/>
                </a:solidFill>
              </a:rPr>
              <a:t>Ireland is a member of the EU. </a:t>
            </a:r>
          </a:p>
          <a:p>
            <a:pPr marL="800100" lvl="2" indent="-342900" fontAlgn="base">
              <a:lnSpc>
                <a:spcPts val="2463"/>
              </a:lnSpc>
              <a:spcBef>
                <a:spcPct val="0"/>
              </a:spcBef>
              <a:buClr>
                <a:srgbClr val="E84141"/>
              </a:buClr>
              <a:buSzPct val="100000"/>
              <a:buFont typeface="Arial" panose="020B0604020202020204" pitchFamily="34" charset="0"/>
              <a:buChar char="•"/>
              <a:defRPr/>
            </a:pPr>
            <a:r>
              <a:rPr lang="en-US" altLang="en-US" sz="2000" dirty="0">
                <a:solidFill>
                  <a:srgbClr val="1E4783"/>
                </a:solidFill>
              </a:rPr>
              <a:t>By locating in Ireland, Apple can sell within Europe without incurring tariffs. </a:t>
            </a:r>
          </a:p>
          <a:p>
            <a:pPr marL="342900" lvl="1" indent="-342900" fontAlgn="base">
              <a:lnSpc>
                <a:spcPts val="2463"/>
              </a:lnSpc>
              <a:spcBef>
                <a:spcPct val="0"/>
              </a:spcBef>
              <a:buClr>
                <a:srgbClr val="E84141"/>
              </a:buClr>
              <a:buSzPct val="100000"/>
              <a:buFont typeface="Arial" panose="020B0604020202020204" pitchFamily="34" charset="0"/>
              <a:buChar char="•"/>
              <a:defRPr/>
            </a:pPr>
            <a:r>
              <a:rPr lang="en-US" altLang="en-US" sz="2000" dirty="0">
                <a:solidFill>
                  <a:srgbClr val="1E4783"/>
                </a:solidFill>
              </a:rPr>
              <a:t>The base in Ireland also gives Apple easier access to a market of 700 million people. </a:t>
            </a:r>
          </a:p>
        </p:txBody>
      </p:sp>
      <p:pic>
        <p:nvPicPr>
          <p:cNvPr id="4" name="Picture 3">
            <a:extLst>
              <a:ext uri="{FF2B5EF4-FFF2-40B4-BE49-F238E27FC236}">
                <a16:creationId xmlns:a16="http://schemas.microsoft.com/office/drawing/2014/main" id="{48758BF7-2553-FA43-A95A-6C45CDBF3F95}"/>
              </a:ext>
            </a:extLst>
          </p:cNvPr>
          <p:cNvPicPr>
            <a:picLocks noChangeAspect="1"/>
          </p:cNvPicPr>
          <p:nvPr/>
        </p:nvPicPr>
        <p:blipFill>
          <a:blip r:embed="rId2"/>
          <a:stretch>
            <a:fillRect/>
          </a:stretch>
        </p:blipFill>
        <p:spPr>
          <a:xfrm>
            <a:off x="7152022" y="2778624"/>
            <a:ext cx="4781985" cy="2707748"/>
          </a:xfrm>
          <a:prstGeom prst="rect">
            <a:avLst/>
          </a:prstGeom>
        </p:spPr>
      </p:pic>
      <p:sp>
        <p:nvSpPr>
          <p:cNvPr id="5" name="TextBox 4">
            <a:extLst>
              <a:ext uri="{FF2B5EF4-FFF2-40B4-BE49-F238E27FC236}">
                <a16:creationId xmlns:a16="http://schemas.microsoft.com/office/drawing/2014/main" id="{C4CCDE3A-FDCB-474F-A65A-9EFF26C6C0AD}"/>
              </a:ext>
            </a:extLst>
          </p:cNvPr>
          <p:cNvSpPr txBox="1"/>
          <p:nvPr/>
        </p:nvSpPr>
        <p:spPr>
          <a:xfrm>
            <a:off x="404858" y="2172987"/>
            <a:ext cx="6234546" cy="1959511"/>
          </a:xfrm>
          <a:prstGeom prst="rect">
            <a:avLst/>
          </a:prstGeom>
        </p:spPr>
        <p:txBody>
          <a:bodyPr wrap="square" rtlCol="0">
            <a:spAutoFit/>
          </a:bodyPr>
          <a:lstStyle/>
          <a:p>
            <a:pPr>
              <a:spcBef>
                <a:spcPct val="0"/>
              </a:spcBef>
              <a:buFont typeface="Arial" panose="020B0604020202020204" pitchFamily="34" charset="0"/>
              <a:buNone/>
              <a:defRPr/>
            </a:pPr>
            <a:r>
              <a:rPr lang="en-US" altLang="en-US" sz="2000" b="1" dirty="0">
                <a:solidFill>
                  <a:srgbClr val="1E4783"/>
                </a:solidFill>
              </a:rPr>
              <a:t>Government policy</a:t>
            </a:r>
          </a:p>
          <a:p>
            <a:pPr marL="342900" lvl="1" indent="-342900" fontAlgn="base">
              <a:lnSpc>
                <a:spcPts val="2463"/>
              </a:lnSpc>
              <a:spcBef>
                <a:spcPct val="0"/>
              </a:spcBef>
              <a:buClr>
                <a:srgbClr val="E84141"/>
              </a:buClr>
              <a:buSzPct val="100000"/>
              <a:buFont typeface="Arial" panose="020B0604020202020204" pitchFamily="34" charset="0"/>
              <a:buChar char="•"/>
              <a:defRPr/>
            </a:pPr>
            <a:r>
              <a:rPr lang="en-US" altLang="en-US" sz="2000" dirty="0">
                <a:solidFill>
                  <a:srgbClr val="1E4783"/>
                </a:solidFill>
              </a:rPr>
              <a:t>Apple received training grants, grants for building their factory and tax incentives to locate in Ireland. </a:t>
            </a:r>
          </a:p>
          <a:p>
            <a:pPr marL="342900" lvl="1" indent="-342900" fontAlgn="base">
              <a:lnSpc>
                <a:spcPts val="2463"/>
              </a:lnSpc>
              <a:spcBef>
                <a:spcPct val="0"/>
              </a:spcBef>
              <a:buClr>
                <a:srgbClr val="E84141"/>
              </a:buClr>
              <a:buSzPct val="100000"/>
              <a:buFont typeface="Arial" panose="020B0604020202020204" pitchFamily="34" charset="0"/>
              <a:buChar char="•"/>
              <a:defRPr/>
            </a:pPr>
            <a:r>
              <a:rPr lang="en-US" altLang="en-US" sz="2000" dirty="0">
                <a:solidFill>
                  <a:srgbClr val="1E4783"/>
                </a:solidFill>
              </a:rPr>
              <a:t>MNCs only pay 12.5 per cent tax in Ireland compared to 35 per cent in many EU countries. </a:t>
            </a:r>
          </a:p>
          <a:p>
            <a:pPr algn="l"/>
            <a:endParaRPr lang="en-US" dirty="0">
              <a:latin typeface="+mn-lt"/>
            </a:endParaRPr>
          </a:p>
        </p:txBody>
      </p:sp>
    </p:spTree>
    <p:extLst>
      <p:ext uri="{BB962C8B-B14F-4D97-AF65-F5344CB8AC3E}">
        <p14:creationId xmlns:p14="http://schemas.microsoft.com/office/powerpoint/2010/main" val="26497423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2"/>
          <p:cNvSpPr/>
          <p:nvPr/>
        </p:nvSpPr>
        <p:spPr>
          <a:xfrm>
            <a:off x="0" y="1"/>
            <a:ext cx="12192000" cy="5881510"/>
          </a:xfrm>
          <a:prstGeom prst="rect">
            <a:avLst/>
          </a:prstGeom>
          <a:solidFill>
            <a:srgbClr val="FFDE3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9" name="Google Shape;159;p12"/>
          <p:cNvSpPr txBox="1"/>
          <p:nvPr/>
        </p:nvSpPr>
        <p:spPr>
          <a:xfrm>
            <a:off x="463296" y="2322655"/>
            <a:ext cx="10515600" cy="618101"/>
          </a:xfrm>
          <a:prstGeom prst="rect">
            <a:avLst/>
          </a:prstGeom>
          <a:noFill/>
          <a:ln>
            <a:noFill/>
          </a:ln>
        </p:spPr>
        <p:txBody>
          <a:bodyPr spcFirstLastPara="1" wrap="square" lIns="91425" tIns="45700" rIns="91425" bIns="45700" anchor="t" anchorCtr="0">
            <a:noAutofit/>
          </a:bodyPr>
          <a:lstStyle/>
          <a:p>
            <a:r>
              <a:rPr lang="en-US" sz="2000" b="1" dirty="0">
                <a:solidFill>
                  <a:srgbClr val="1E4783"/>
                </a:solidFill>
                <a:latin typeface="Calibri" panose="020F0502020204030204" pitchFamily="34" charset="0"/>
                <a:cs typeface="Calibri" panose="020F0502020204030204" pitchFamily="34" charset="0"/>
              </a:rPr>
              <a:t>Go to Section 18.4 on page 98 of your Skills Book.</a:t>
            </a:r>
          </a:p>
        </p:txBody>
      </p:sp>
      <p:sp>
        <p:nvSpPr>
          <p:cNvPr id="6" name="Title 6">
            <a:extLst>
              <a:ext uri="{FF2B5EF4-FFF2-40B4-BE49-F238E27FC236}">
                <a16:creationId xmlns:a16="http://schemas.microsoft.com/office/drawing/2014/main" id="{65F5C80E-86F8-7D44-9BF8-E52AFB61580E}"/>
              </a:ext>
            </a:extLst>
          </p:cNvPr>
          <p:cNvSpPr txBox="1">
            <a:spLocks/>
          </p:cNvSpPr>
          <p:nvPr/>
        </p:nvSpPr>
        <p:spPr>
          <a:xfrm>
            <a:off x="432000" y="360000"/>
            <a:ext cx="10515600" cy="618101"/>
          </a:xfrm>
          <a:prstGeom prst="rect">
            <a:avLst/>
          </a:prstGeom>
        </p:spPr>
        <p:txBody>
          <a:bodyPr/>
          <a:lstStyle>
            <a:lvl1pPr algn="l" defTabSz="914400" rtl="0" eaLnBrk="1" latinLnBrk="0" hangingPunct="1">
              <a:lnSpc>
                <a:spcPct val="90000"/>
              </a:lnSpc>
              <a:spcBef>
                <a:spcPct val="0"/>
              </a:spcBef>
              <a:buNone/>
              <a:defRPr sz="4000" b="1" i="0" kern="1200">
                <a:solidFill>
                  <a:srgbClr val="39304C"/>
                </a:solidFill>
                <a:latin typeface="Glory" pitchFamily="2" charset="77"/>
                <a:ea typeface="+mj-ea"/>
                <a:cs typeface="+mj-cs"/>
              </a:defRPr>
            </a:lvl1pPr>
          </a:lstStyle>
          <a:p>
            <a:r>
              <a:rPr lang="en-US" sz="3200" dirty="0">
                <a:solidFill>
                  <a:srgbClr val="E84141"/>
                </a:solidFill>
              </a:rPr>
              <a:t>18.4</a:t>
            </a:r>
            <a:r>
              <a:rPr lang="en-US" sz="3200" dirty="0">
                <a:solidFill>
                  <a:srgbClr val="1E4783"/>
                </a:solidFill>
              </a:rPr>
              <a:t> Explain why Apple located in Ireland.</a:t>
            </a:r>
            <a:endParaRPr lang="en-IE" sz="3200" dirty="0">
              <a:solidFill>
                <a:srgbClr val="1E4783"/>
              </a:solidFill>
            </a:endParaRPr>
          </a:p>
        </p:txBody>
      </p:sp>
    </p:spTree>
    <p:extLst>
      <p:ext uri="{BB962C8B-B14F-4D97-AF65-F5344CB8AC3E}">
        <p14:creationId xmlns:p14="http://schemas.microsoft.com/office/powerpoint/2010/main" val="19132925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6">
            <a:extLst>
              <a:ext uri="{FF2B5EF4-FFF2-40B4-BE49-F238E27FC236}">
                <a16:creationId xmlns:a16="http://schemas.microsoft.com/office/drawing/2014/main" id="{EC0A58A4-69DE-C54D-978F-291A379DE7C9}"/>
              </a:ext>
            </a:extLst>
          </p:cNvPr>
          <p:cNvSpPr txBox="1">
            <a:spLocks/>
          </p:cNvSpPr>
          <p:nvPr/>
        </p:nvSpPr>
        <p:spPr>
          <a:xfrm>
            <a:off x="403262" y="183355"/>
            <a:ext cx="10515600" cy="618101"/>
          </a:xfrm>
          <a:prstGeom prst="rect">
            <a:avLst/>
          </a:prstGeom>
        </p:spPr>
        <p:txBody>
          <a:bodyPr/>
          <a:lstStyle>
            <a:lvl1pPr algn="l" defTabSz="914400" rtl="0" eaLnBrk="1" latinLnBrk="0" hangingPunct="1">
              <a:lnSpc>
                <a:spcPct val="90000"/>
              </a:lnSpc>
              <a:spcBef>
                <a:spcPct val="0"/>
              </a:spcBef>
              <a:buNone/>
              <a:defRPr sz="4000" b="1" i="0" kern="1200">
                <a:solidFill>
                  <a:srgbClr val="39304C"/>
                </a:solidFill>
                <a:latin typeface="Glory" pitchFamily="2" charset="77"/>
                <a:ea typeface="+mj-ea"/>
                <a:cs typeface="+mj-cs"/>
              </a:defRPr>
            </a:lvl1pPr>
          </a:lstStyle>
          <a:p>
            <a:r>
              <a:rPr lang="en-US" dirty="0">
                <a:solidFill>
                  <a:srgbClr val="FF0000"/>
                </a:solidFill>
              </a:rPr>
              <a:t>18.5</a:t>
            </a:r>
            <a:r>
              <a:rPr lang="en-US" dirty="0">
                <a:solidFill>
                  <a:srgbClr val="1E4783"/>
                </a:solidFill>
              </a:rPr>
              <a:t> Describe how Apple operates sustainably.</a:t>
            </a:r>
            <a:r>
              <a:rPr lang="en-GB" dirty="0">
                <a:solidFill>
                  <a:srgbClr val="1E4783"/>
                </a:solidFill>
              </a:rPr>
              <a:t>	</a:t>
            </a:r>
            <a:endParaRPr lang="en-IE" dirty="0">
              <a:solidFill>
                <a:srgbClr val="1E4783"/>
              </a:solidFill>
            </a:endParaRPr>
          </a:p>
        </p:txBody>
      </p:sp>
      <p:sp>
        <p:nvSpPr>
          <p:cNvPr id="2" name="TextBox 1">
            <a:extLst>
              <a:ext uri="{FF2B5EF4-FFF2-40B4-BE49-F238E27FC236}">
                <a16:creationId xmlns:a16="http://schemas.microsoft.com/office/drawing/2014/main" id="{C74CFF55-5247-1E4F-943B-29B4D8E7AFA2}"/>
              </a:ext>
            </a:extLst>
          </p:cNvPr>
          <p:cNvSpPr txBox="1"/>
          <p:nvPr/>
        </p:nvSpPr>
        <p:spPr>
          <a:xfrm>
            <a:off x="554182" y="1025236"/>
            <a:ext cx="9393382" cy="3785652"/>
          </a:xfrm>
          <a:prstGeom prst="rect">
            <a:avLst/>
          </a:prstGeom>
        </p:spPr>
        <p:txBody>
          <a:bodyPr wrap="square" rtlCol="0">
            <a:spAutoFit/>
          </a:bodyPr>
          <a:lstStyle/>
          <a:p>
            <a:pPr marL="342900" indent="-342900">
              <a:buClr>
                <a:srgbClr val="FF0000"/>
              </a:buClr>
              <a:buFont typeface="Arial" panose="020B0604020202020204" pitchFamily="34" charset="0"/>
              <a:buChar char="•"/>
            </a:pPr>
            <a:r>
              <a:rPr lang="en-US" sz="2000" dirty="0">
                <a:solidFill>
                  <a:srgbClr val="1E4783"/>
                </a:solidFill>
              </a:rPr>
              <a:t>In the past, when used electronics were being disposed of, they often went into landfill, where they caused </a:t>
            </a:r>
            <a:r>
              <a:rPr lang="en-US" sz="2000" b="1" dirty="0">
                <a:solidFill>
                  <a:srgbClr val="1E4783"/>
                </a:solidFill>
              </a:rPr>
              <a:t>pollution</a:t>
            </a:r>
            <a:r>
              <a:rPr lang="en-US" sz="2000" dirty="0">
                <a:solidFill>
                  <a:srgbClr val="1E4783"/>
                </a:solidFill>
              </a:rPr>
              <a:t>. </a:t>
            </a:r>
          </a:p>
          <a:p>
            <a:pPr marL="342900" indent="-342900">
              <a:buClr>
                <a:srgbClr val="FF0000"/>
              </a:buClr>
              <a:buFont typeface="Arial" panose="020B0604020202020204" pitchFamily="34" charset="0"/>
              <a:buChar char="•"/>
            </a:pPr>
            <a:r>
              <a:rPr lang="en-US" sz="2000" dirty="0">
                <a:solidFill>
                  <a:srgbClr val="1E4783"/>
                </a:solidFill>
              </a:rPr>
              <a:t>In some cases, </a:t>
            </a:r>
            <a:r>
              <a:rPr lang="en-US" sz="2000" b="1" dirty="0">
                <a:solidFill>
                  <a:srgbClr val="1E4783"/>
                </a:solidFill>
              </a:rPr>
              <a:t>electronic waste </a:t>
            </a:r>
            <a:r>
              <a:rPr lang="en-US" sz="2000" dirty="0">
                <a:solidFill>
                  <a:srgbClr val="1E4783"/>
                </a:solidFill>
              </a:rPr>
              <a:t>was exported to countries such as Ghana or India, where they were melted down for their metals, such as copper and gold. </a:t>
            </a:r>
          </a:p>
          <a:p>
            <a:pPr marL="800100" lvl="1" indent="-342900">
              <a:buClr>
                <a:srgbClr val="FF0000"/>
              </a:buClr>
              <a:buFont typeface="Arial" panose="020B0604020202020204" pitchFamily="34" charset="0"/>
              <a:buChar char="•"/>
            </a:pPr>
            <a:r>
              <a:rPr lang="en-US" sz="2000" dirty="0">
                <a:solidFill>
                  <a:srgbClr val="1E4783"/>
                </a:solidFill>
              </a:rPr>
              <a:t>This also caused pollution and has been linked to poor air quality that affected workers’ health.</a:t>
            </a:r>
          </a:p>
          <a:p>
            <a:pPr marL="342900" indent="-342900">
              <a:buClr>
                <a:srgbClr val="FF0000"/>
              </a:buClr>
              <a:buFont typeface="Arial" panose="020B0604020202020204" pitchFamily="34" charset="0"/>
              <a:buChar char="•"/>
            </a:pPr>
            <a:endParaRPr lang="en-US" sz="2000" dirty="0">
              <a:solidFill>
                <a:srgbClr val="1E4783"/>
              </a:solidFill>
              <a:latin typeface="+mn-lt"/>
            </a:endParaRPr>
          </a:p>
          <a:p>
            <a:pPr marL="342900" indent="-342900">
              <a:buClr>
                <a:srgbClr val="FF0000"/>
              </a:buClr>
              <a:buFont typeface="Arial" panose="020B0604020202020204" pitchFamily="34" charset="0"/>
              <a:buChar char="•"/>
            </a:pPr>
            <a:r>
              <a:rPr lang="en-US" sz="2000" dirty="0">
                <a:solidFill>
                  <a:srgbClr val="1E4783"/>
                </a:solidFill>
              </a:rPr>
              <a:t>All industries produce </a:t>
            </a:r>
            <a:r>
              <a:rPr lang="en-US" sz="2000" b="1" dirty="0">
                <a:solidFill>
                  <a:srgbClr val="1E4783"/>
                </a:solidFill>
              </a:rPr>
              <a:t>waste</a:t>
            </a:r>
            <a:r>
              <a:rPr lang="en-US" sz="2000" dirty="0">
                <a:solidFill>
                  <a:srgbClr val="1E4783"/>
                </a:solidFill>
              </a:rPr>
              <a:t>. </a:t>
            </a:r>
          </a:p>
          <a:p>
            <a:pPr marL="800100" lvl="1" indent="-342900">
              <a:buClr>
                <a:srgbClr val="FF0000"/>
              </a:buClr>
              <a:buFont typeface="Arial" panose="020B0604020202020204" pitchFamily="34" charset="0"/>
              <a:buChar char="•"/>
            </a:pPr>
            <a:r>
              <a:rPr lang="en-US" sz="2000" dirty="0">
                <a:solidFill>
                  <a:srgbClr val="1E4783"/>
                </a:solidFill>
              </a:rPr>
              <a:t>Some waste can be recycled. </a:t>
            </a:r>
          </a:p>
          <a:p>
            <a:pPr marL="800100" lvl="1" indent="-342900">
              <a:buClr>
                <a:srgbClr val="FF0000"/>
              </a:buClr>
              <a:buFont typeface="Arial" panose="020B0604020202020204" pitchFamily="34" charset="0"/>
              <a:buChar char="•"/>
            </a:pPr>
            <a:r>
              <a:rPr lang="en-US" sz="2000" dirty="0">
                <a:solidFill>
                  <a:srgbClr val="1E4783"/>
                </a:solidFill>
              </a:rPr>
              <a:t>A lot of waste is sent to landfill sites or to an incinerator. </a:t>
            </a:r>
          </a:p>
          <a:p>
            <a:pPr marL="1257300" lvl="2" indent="-342900">
              <a:buClr>
                <a:srgbClr val="FF0000"/>
              </a:buClr>
              <a:buFont typeface="Arial" panose="020B0604020202020204" pitchFamily="34" charset="0"/>
              <a:buChar char="•"/>
            </a:pPr>
            <a:r>
              <a:rPr lang="en-US" sz="2000" dirty="0">
                <a:solidFill>
                  <a:srgbClr val="1E4783"/>
                </a:solidFill>
              </a:rPr>
              <a:t>Waste costs money and affects the environment, so all industries try to reduce the amount of waste they produce.</a:t>
            </a:r>
            <a:endParaRPr lang="en-US" sz="2000" dirty="0">
              <a:solidFill>
                <a:srgbClr val="1E4783"/>
              </a:solidFill>
              <a:latin typeface="+mn-lt"/>
            </a:endParaRPr>
          </a:p>
        </p:txBody>
      </p:sp>
    </p:spTree>
    <p:extLst>
      <p:ext uri="{BB962C8B-B14F-4D97-AF65-F5344CB8AC3E}">
        <p14:creationId xmlns:p14="http://schemas.microsoft.com/office/powerpoint/2010/main" val="27122345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6">
            <a:extLst>
              <a:ext uri="{FF2B5EF4-FFF2-40B4-BE49-F238E27FC236}">
                <a16:creationId xmlns:a16="http://schemas.microsoft.com/office/drawing/2014/main" id="{EC0A58A4-69DE-C54D-978F-291A379DE7C9}"/>
              </a:ext>
            </a:extLst>
          </p:cNvPr>
          <p:cNvSpPr txBox="1">
            <a:spLocks/>
          </p:cNvSpPr>
          <p:nvPr/>
        </p:nvSpPr>
        <p:spPr>
          <a:xfrm>
            <a:off x="403262" y="183355"/>
            <a:ext cx="10515600" cy="618101"/>
          </a:xfrm>
          <a:prstGeom prst="rect">
            <a:avLst/>
          </a:prstGeom>
        </p:spPr>
        <p:txBody>
          <a:bodyPr/>
          <a:lstStyle>
            <a:lvl1pPr algn="l" defTabSz="914400" rtl="0" eaLnBrk="1" latinLnBrk="0" hangingPunct="1">
              <a:lnSpc>
                <a:spcPct val="90000"/>
              </a:lnSpc>
              <a:spcBef>
                <a:spcPct val="0"/>
              </a:spcBef>
              <a:buNone/>
              <a:defRPr sz="4000" b="1" i="0" kern="1200">
                <a:solidFill>
                  <a:srgbClr val="39304C"/>
                </a:solidFill>
                <a:latin typeface="Glory" pitchFamily="2" charset="77"/>
                <a:ea typeface="+mj-ea"/>
                <a:cs typeface="+mj-cs"/>
              </a:defRPr>
            </a:lvl1pPr>
          </a:lstStyle>
          <a:p>
            <a:r>
              <a:rPr lang="en-US" dirty="0">
                <a:solidFill>
                  <a:srgbClr val="FF0000"/>
                </a:solidFill>
              </a:rPr>
              <a:t>18.5</a:t>
            </a:r>
            <a:r>
              <a:rPr lang="en-US" dirty="0">
                <a:solidFill>
                  <a:srgbClr val="1E4783"/>
                </a:solidFill>
              </a:rPr>
              <a:t> Describe how Apple operates sustainably.</a:t>
            </a:r>
            <a:r>
              <a:rPr lang="en-GB" dirty="0">
                <a:solidFill>
                  <a:srgbClr val="1E4783"/>
                </a:solidFill>
              </a:rPr>
              <a:t>	</a:t>
            </a:r>
            <a:endParaRPr lang="en-IE" dirty="0">
              <a:solidFill>
                <a:srgbClr val="1E4783"/>
              </a:solidFill>
            </a:endParaRPr>
          </a:p>
        </p:txBody>
      </p:sp>
      <p:sp>
        <p:nvSpPr>
          <p:cNvPr id="7" name="TextBox 6">
            <a:extLst>
              <a:ext uri="{FF2B5EF4-FFF2-40B4-BE49-F238E27FC236}">
                <a16:creationId xmlns:a16="http://schemas.microsoft.com/office/drawing/2014/main" id="{9B204073-D988-4411-9277-0D465FB30B24}"/>
              </a:ext>
            </a:extLst>
          </p:cNvPr>
          <p:cNvSpPr txBox="1"/>
          <p:nvPr/>
        </p:nvSpPr>
        <p:spPr>
          <a:xfrm>
            <a:off x="403262" y="801456"/>
            <a:ext cx="7881340" cy="4953023"/>
          </a:xfrm>
          <a:prstGeom prst="rect">
            <a:avLst/>
          </a:prstGeom>
          <a:noFill/>
        </p:spPr>
        <p:txBody>
          <a:bodyPr wrap="square">
            <a:spAutoFit/>
          </a:bodyPr>
          <a:lstStyle/>
          <a:p>
            <a:pPr>
              <a:lnSpc>
                <a:spcPts val="2463"/>
              </a:lnSpc>
              <a:spcBef>
                <a:spcPct val="0"/>
              </a:spcBef>
              <a:spcAft>
                <a:spcPct val="0"/>
              </a:spcAft>
              <a:buFont typeface="Arial" panose="020B0604020202020204" pitchFamily="34" charset="0"/>
              <a:buNone/>
              <a:defRPr/>
            </a:pPr>
            <a:r>
              <a:rPr lang="en-US" altLang="en-US" sz="2400" b="1" dirty="0">
                <a:solidFill>
                  <a:srgbClr val="1E4783"/>
                </a:solidFill>
              </a:rPr>
              <a:t>Sustainable manufacturing </a:t>
            </a:r>
          </a:p>
          <a:p>
            <a:pPr marL="0" lvl="1" fontAlgn="base">
              <a:lnSpc>
                <a:spcPts val="2463"/>
              </a:lnSpc>
              <a:spcBef>
                <a:spcPct val="0"/>
              </a:spcBef>
              <a:spcAft>
                <a:spcPts val="600"/>
              </a:spcAft>
              <a:buClr>
                <a:srgbClr val="E84141"/>
              </a:buClr>
              <a:buSzPct val="100000"/>
              <a:defRPr/>
            </a:pPr>
            <a:r>
              <a:rPr lang="en-US" altLang="en-US" sz="2000" dirty="0">
                <a:solidFill>
                  <a:srgbClr val="1E4783"/>
                </a:solidFill>
              </a:rPr>
              <a:t>Apple has an extensive environmental programme and continuously strives to reduce its impact on the environment. </a:t>
            </a:r>
          </a:p>
          <a:p>
            <a:pPr marL="357188" lvl="2" indent="-357188" fontAlgn="base">
              <a:lnSpc>
                <a:spcPts val="2463"/>
              </a:lnSpc>
              <a:spcBef>
                <a:spcPct val="0"/>
              </a:spcBef>
              <a:spcAft>
                <a:spcPts val="600"/>
              </a:spcAft>
              <a:buClr>
                <a:srgbClr val="E84141"/>
              </a:buClr>
              <a:buSzPct val="100000"/>
              <a:buFont typeface="Arial" panose="020B0604020202020204" pitchFamily="34" charset="0"/>
              <a:buChar char="•"/>
              <a:defRPr/>
            </a:pPr>
            <a:r>
              <a:rPr lang="en-US" altLang="en-US" sz="2000" dirty="0">
                <a:solidFill>
                  <a:srgbClr val="1E4783"/>
                </a:solidFill>
              </a:rPr>
              <a:t>Almost all the electricity used by Apple globally is generated from </a:t>
            </a:r>
            <a:r>
              <a:rPr lang="en-US" altLang="en-US" sz="2000" b="1" dirty="0">
                <a:solidFill>
                  <a:srgbClr val="1E4783"/>
                </a:solidFill>
              </a:rPr>
              <a:t>renewable sources</a:t>
            </a:r>
            <a:r>
              <a:rPr lang="en-US" altLang="en-US" sz="2000" dirty="0">
                <a:solidFill>
                  <a:srgbClr val="1E4783"/>
                </a:solidFill>
              </a:rPr>
              <a:t>.</a:t>
            </a:r>
          </a:p>
          <a:p>
            <a:pPr marL="357188" lvl="2" indent="-357188" fontAlgn="base">
              <a:lnSpc>
                <a:spcPts val="2463"/>
              </a:lnSpc>
              <a:spcBef>
                <a:spcPct val="0"/>
              </a:spcBef>
              <a:spcAft>
                <a:spcPts val="600"/>
              </a:spcAft>
              <a:buClr>
                <a:srgbClr val="E84141"/>
              </a:buClr>
              <a:buSzPct val="100000"/>
              <a:buFont typeface="Arial" panose="020B0604020202020204" pitchFamily="34" charset="0"/>
              <a:buChar char="•"/>
              <a:defRPr/>
            </a:pPr>
            <a:r>
              <a:rPr lang="en-US" altLang="en-US" sz="2000" dirty="0">
                <a:solidFill>
                  <a:srgbClr val="1E4783"/>
                </a:solidFill>
              </a:rPr>
              <a:t>Apple’s buildings </a:t>
            </a:r>
            <a:r>
              <a:rPr lang="en-US" altLang="en-US" sz="2000" b="1" dirty="0">
                <a:solidFill>
                  <a:srgbClr val="1E4783"/>
                </a:solidFill>
              </a:rPr>
              <a:t>harvest rainwater </a:t>
            </a:r>
            <a:r>
              <a:rPr lang="en-US" altLang="en-US" sz="2000" dirty="0">
                <a:solidFill>
                  <a:srgbClr val="1E4783"/>
                </a:solidFill>
              </a:rPr>
              <a:t>and use </a:t>
            </a:r>
            <a:r>
              <a:rPr lang="en-US" altLang="en-US" sz="2000" b="1" dirty="0">
                <a:solidFill>
                  <a:srgbClr val="1E4783"/>
                </a:solidFill>
              </a:rPr>
              <a:t>solar paneling </a:t>
            </a:r>
            <a:r>
              <a:rPr lang="en-US" altLang="en-US" sz="2000" dirty="0">
                <a:solidFill>
                  <a:srgbClr val="1E4783"/>
                </a:solidFill>
              </a:rPr>
              <a:t>to generate electricity.</a:t>
            </a:r>
          </a:p>
          <a:p>
            <a:pPr marL="357188" lvl="2" indent="-357188" fontAlgn="base">
              <a:lnSpc>
                <a:spcPts val="2463"/>
              </a:lnSpc>
              <a:spcBef>
                <a:spcPct val="0"/>
              </a:spcBef>
              <a:spcAft>
                <a:spcPts val="600"/>
              </a:spcAft>
              <a:buClr>
                <a:srgbClr val="E84141"/>
              </a:buClr>
              <a:buSzPct val="100000"/>
              <a:buFont typeface="Arial" panose="020B0604020202020204" pitchFamily="34" charset="0"/>
              <a:buChar char="•"/>
              <a:defRPr/>
            </a:pPr>
            <a:r>
              <a:rPr lang="en-US" altLang="en-US" sz="2000" dirty="0">
                <a:solidFill>
                  <a:srgbClr val="1E4783"/>
                </a:solidFill>
              </a:rPr>
              <a:t>Apple has been </a:t>
            </a:r>
            <a:r>
              <a:rPr lang="en-US" altLang="en-US" sz="2000" b="1" dirty="0">
                <a:solidFill>
                  <a:srgbClr val="1E4783"/>
                </a:solidFill>
              </a:rPr>
              <a:t>reducing</a:t>
            </a:r>
            <a:r>
              <a:rPr lang="en-US" altLang="en-US" sz="2000" dirty="0">
                <a:solidFill>
                  <a:srgbClr val="1E4783"/>
                </a:solidFill>
              </a:rPr>
              <a:t> the number of materials used in its products. </a:t>
            </a:r>
          </a:p>
          <a:p>
            <a:pPr marL="357188" lvl="2" indent="-357188" fontAlgn="base">
              <a:lnSpc>
                <a:spcPts val="2463"/>
              </a:lnSpc>
              <a:spcBef>
                <a:spcPct val="0"/>
              </a:spcBef>
              <a:spcAft>
                <a:spcPts val="600"/>
              </a:spcAft>
              <a:buClr>
                <a:srgbClr val="E84141"/>
              </a:buClr>
              <a:buSzPct val="100000"/>
              <a:buFont typeface="Arial" panose="020B0604020202020204" pitchFamily="34" charset="0"/>
              <a:buChar char="•"/>
              <a:defRPr/>
            </a:pPr>
            <a:r>
              <a:rPr lang="en-US" altLang="en-US" sz="2000" dirty="0">
                <a:solidFill>
                  <a:srgbClr val="1E4783"/>
                </a:solidFill>
              </a:rPr>
              <a:t>Apple has a </a:t>
            </a:r>
            <a:r>
              <a:rPr lang="en-US" altLang="en-US" sz="2000" b="1" dirty="0">
                <a:solidFill>
                  <a:srgbClr val="1E4783"/>
                </a:solidFill>
              </a:rPr>
              <a:t>buyback programme </a:t>
            </a:r>
            <a:r>
              <a:rPr lang="en-US" altLang="en-US" sz="2000" dirty="0">
                <a:solidFill>
                  <a:srgbClr val="1E4783"/>
                </a:solidFill>
              </a:rPr>
              <a:t>for old Apple computers. If a computer cannot be </a:t>
            </a:r>
            <a:r>
              <a:rPr lang="en-US" altLang="en-US" sz="2000" b="1" dirty="0">
                <a:solidFill>
                  <a:srgbClr val="1E4783"/>
                </a:solidFill>
              </a:rPr>
              <a:t>reused</a:t>
            </a:r>
            <a:r>
              <a:rPr lang="en-US" altLang="en-US" sz="2000" dirty="0">
                <a:solidFill>
                  <a:srgbClr val="1E4783"/>
                </a:solidFill>
              </a:rPr>
              <a:t> (for example, refurbished), it is </a:t>
            </a:r>
            <a:r>
              <a:rPr lang="en-US" altLang="en-US" sz="2000" b="1" dirty="0">
                <a:solidFill>
                  <a:srgbClr val="1E4783"/>
                </a:solidFill>
              </a:rPr>
              <a:t>recycled</a:t>
            </a:r>
            <a:r>
              <a:rPr lang="en-US" altLang="en-US" sz="2000" dirty="0">
                <a:solidFill>
                  <a:srgbClr val="1E4783"/>
                </a:solidFill>
              </a:rPr>
              <a:t>. Apple uses materials such as aluminium and glass, which are easily recycled.</a:t>
            </a:r>
          </a:p>
          <a:p>
            <a:pPr marL="357188" lvl="2" indent="-357188" fontAlgn="base">
              <a:lnSpc>
                <a:spcPts val="2463"/>
              </a:lnSpc>
              <a:spcBef>
                <a:spcPct val="0"/>
              </a:spcBef>
              <a:spcAft>
                <a:spcPts val="600"/>
              </a:spcAft>
              <a:buClr>
                <a:srgbClr val="E84141"/>
              </a:buClr>
              <a:buSzPct val="100000"/>
              <a:buFont typeface="Arial" panose="020B0604020202020204" pitchFamily="34" charset="0"/>
              <a:buChar char="•"/>
              <a:defRPr/>
            </a:pPr>
            <a:r>
              <a:rPr lang="en-US" altLang="en-US" sz="2000" dirty="0">
                <a:solidFill>
                  <a:srgbClr val="1E4783"/>
                </a:solidFill>
              </a:rPr>
              <a:t>Apple has also planned for its manufacturing to be completely carbon neutral by 2030.</a:t>
            </a:r>
          </a:p>
        </p:txBody>
      </p:sp>
      <p:sp>
        <p:nvSpPr>
          <p:cNvPr id="9" name="Rectangular Callout 6">
            <a:extLst>
              <a:ext uri="{FF2B5EF4-FFF2-40B4-BE49-F238E27FC236}">
                <a16:creationId xmlns:a16="http://schemas.microsoft.com/office/drawing/2014/main" id="{EF2C0613-E71A-4D1D-A1F0-09930E9873BE}"/>
              </a:ext>
            </a:extLst>
          </p:cNvPr>
          <p:cNvSpPr>
            <a:spLocks noChangeArrowheads="1"/>
          </p:cNvSpPr>
          <p:nvPr/>
        </p:nvSpPr>
        <p:spPr bwMode="auto">
          <a:xfrm>
            <a:off x="8680896" y="4594148"/>
            <a:ext cx="3343370" cy="1020762"/>
          </a:xfrm>
          <a:prstGeom prst="wedgeRectCallout">
            <a:avLst>
              <a:gd name="adj1" fmla="val 19336"/>
              <a:gd name="adj2" fmla="val -114433"/>
            </a:avLst>
          </a:prstGeom>
          <a:solidFill>
            <a:srgbClr val="B6DAB4"/>
          </a:solidFill>
          <a:ln w="9525">
            <a:solidFill>
              <a:srgbClr val="4A7EBB"/>
            </a:solidFill>
            <a:miter lim="800000"/>
            <a:headEnd/>
            <a:tailEnd/>
          </a:ln>
          <a:effectLst>
            <a:outerShdw blurRad="40000" dist="23000" dir="5400000" rotWithShape="0">
              <a:srgbClr val="808080">
                <a:alpha val="34998"/>
              </a:srgbClr>
            </a:outerShdw>
          </a:effectLst>
        </p:spPr>
        <p:txBody>
          <a:bodyPr/>
          <a:lstStyle/>
          <a:p>
            <a:pPr>
              <a:defRPr/>
            </a:pPr>
            <a:r>
              <a:rPr lang="en-US" altLang="en-US" sz="2000" dirty="0"/>
              <a:t>Apple uses materials such as aluminium and glass, which are easily recycled. </a:t>
            </a:r>
          </a:p>
        </p:txBody>
      </p:sp>
      <p:pic>
        <p:nvPicPr>
          <p:cNvPr id="6" name="Picture 5" descr="A picture containing text, sitting, electronics, light&#10;&#10;Description automatically generated">
            <a:extLst>
              <a:ext uri="{FF2B5EF4-FFF2-40B4-BE49-F238E27FC236}">
                <a16:creationId xmlns:a16="http://schemas.microsoft.com/office/drawing/2014/main" id="{03EDD949-FB22-93EA-10DB-F9234821AFE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20313" y="1947200"/>
            <a:ext cx="3871687" cy="2028082"/>
          </a:xfrm>
          <a:prstGeom prst="rect">
            <a:avLst/>
          </a:prstGeom>
        </p:spPr>
      </p:pic>
    </p:spTree>
    <p:extLst>
      <p:ext uri="{BB962C8B-B14F-4D97-AF65-F5344CB8AC3E}">
        <p14:creationId xmlns:p14="http://schemas.microsoft.com/office/powerpoint/2010/main" val="18920441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6">
            <a:extLst>
              <a:ext uri="{FF2B5EF4-FFF2-40B4-BE49-F238E27FC236}">
                <a16:creationId xmlns:a16="http://schemas.microsoft.com/office/drawing/2014/main" id="{5F3A3C56-337E-C149-B200-1DE8C8B62E3C}"/>
              </a:ext>
            </a:extLst>
          </p:cNvPr>
          <p:cNvSpPr txBox="1">
            <a:spLocks/>
          </p:cNvSpPr>
          <p:nvPr/>
        </p:nvSpPr>
        <p:spPr>
          <a:xfrm>
            <a:off x="463296" y="365125"/>
            <a:ext cx="10515600" cy="618101"/>
          </a:xfrm>
          <a:prstGeom prst="rect">
            <a:avLst/>
          </a:prstGeom>
        </p:spPr>
        <p:txBody>
          <a:bodyPr/>
          <a:lstStyle>
            <a:lvl1pPr algn="l" defTabSz="914400" rtl="0" eaLnBrk="1" latinLnBrk="0" hangingPunct="1">
              <a:lnSpc>
                <a:spcPct val="90000"/>
              </a:lnSpc>
              <a:spcBef>
                <a:spcPct val="0"/>
              </a:spcBef>
              <a:buNone/>
              <a:defRPr sz="4000" b="1" i="0" kern="1200">
                <a:solidFill>
                  <a:srgbClr val="39304C"/>
                </a:solidFill>
                <a:latin typeface="Glory" pitchFamily="2" charset="77"/>
                <a:ea typeface="+mj-ea"/>
                <a:cs typeface="+mj-cs"/>
              </a:defRPr>
            </a:lvl1pPr>
          </a:lstStyle>
          <a:p>
            <a:pPr lvl="0">
              <a:defRPr/>
            </a:pPr>
            <a:endParaRPr kumimoji="0" lang="en-US" sz="4000" b="1" i="0" u="none" strike="noStrike" kern="1200" cap="none" spc="0" normalizeH="0" baseline="0" noProof="0" dirty="0">
              <a:ln>
                <a:noFill/>
              </a:ln>
              <a:solidFill>
                <a:srgbClr val="1E4783"/>
              </a:solidFill>
              <a:effectLst/>
              <a:uLnTx/>
              <a:uFillTx/>
              <a:latin typeface="Calibri" panose="020F0502020204030204"/>
              <a:ea typeface="+mj-ea"/>
              <a:cs typeface="+mj-cs"/>
            </a:endParaRPr>
          </a:p>
        </p:txBody>
      </p:sp>
      <p:sp>
        <p:nvSpPr>
          <p:cNvPr id="5" name="Title 6">
            <a:extLst>
              <a:ext uri="{FF2B5EF4-FFF2-40B4-BE49-F238E27FC236}">
                <a16:creationId xmlns:a16="http://schemas.microsoft.com/office/drawing/2014/main" id="{F27012B3-8FBB-4AF8-9A13-E289775406A1}"/>
              </a:ext>
            </a:extLst>
          </p:cNvPr>
          <p:cNvSpPr txBox="1">
            <a:spLocks/>
          </p:cNvSpPr>
          <p:nvPr/>
        </p:nvSpPr>
        <p:spPr>
          <a:xfrm>
            <a:off x="432000" y="360001"/>
            <a:ext cx="11034585" cy="607312"/>
          </a:xfrm>
          <a:prstGeom prst="rect">
            <a:avLst/>
          </a:prstGeom>
        </p:spPr>
        <p:txBody>
          <a:bodyPr/>
          <a:lstStyle>
            <a:lvl1pPr algn="l" defTabSz="914400" rtl="0" eaLnBrk="1" latinLnBrk="0" hangingPunct="1">
              <a:lnSpc>
                <a:spcPct val="90000"/>
              </a:lnSpc>
              <a:spcBef>
                <a:spcPct val="0"/>
              </a:spcBef>
              <a:buNone/>
              <a:defRPr sz="4000" b="1" i="0" kern="1200">
                <a:solidFill>
                  <a:srgbClr val="39304C"/>
                </a:solidFill>
                <a:latin typeface="Glory" pitchFamily="2" charset="77"/>
                <a:ea typeface="+mj-ea"/>
                <a:cs typeface="+mj-cs"/>
              </a:defRPr>
            </a:lvl1pPr>
          </a:lstStyle>
          <a:p>
            <a:r>
              <a:rPr lang="en-US" sz="3200" dirty="0">
                <a:solidFill>
                  <a:srgbClr val="FF0000"/>
                </a:solidFill>
              </a:rPr>
              <a:t>18.5</a:t>
            </a:r>
            <a:r>
              <a:rPr lang="en-US" sz="3200" dirty="0">
                <a:solidFill>
                  <a:srgbClr val="1E4783"/>
                </a:solidFill>
              </a:rPr>
              <a:t> Describe how Apple operates sustainably.</a:t>
            </a:r>
            <a:r>
              <a:rPr lang="en-GB" sz="3200" dirty="0">
                <a:solidFill>
                  <a:srgbClr val="1E4783"/>
                </a:solidFill>
              </a:rPr>
              <a:t>	</a:t>
            </a:r>
            <a:endParaRPr lang="en-IE" sz="3200" dirty="0">
              <a:solidFill>
                <a:srgbClr val="1E4783"/>
              </a:solidFill>
            </a:endParaRPr>
          </a:p>
          <a:p>
            <a:pPr lvl="0">
              <a:defRPr/>
            </a:pPr>
            <a:endParaRPr lang="en-US" sz="3200" dirty="0">
              <a:solidFill>
                <a:srgbClr val="1E4783"/>
              </a:solidFill>
              <a:latin typeface="Calibri" panose="020F0502020204030204"/>
            </a:endParaRPr>
          </a:p>
        </p:txBody>
      </p:sp>
      <p:graphicFrame>
        <p:nvGraphicFramePr>
          <p:cNvPr id="2" name="Table 1">
            <a:extLst>
              <a:ext uri="{FF2B5EF4-FFF2-40B4-BE49-F238E27FC236}">
                <a16:creationId xmlns:a16="http://schemas.microsoft.com/office/drawing/2014/main" id="{DB787EBF-B649-4F4B-A027-65B15EBF540D}"/>
              </a:ext>
            </a:extLst>
          </p:cNvPr>
          <p:cNvGraphicFramePr>
            <a:graphicFrameLocks noGrp="1"/>
          </p:cNvGraphicFramePr>
          <p:nvPr>
            <p:extLst>
              <p:ext uri="{D42A27DB-BD31-4B8C-83A1-F6EECF244321}">
                <p14:modId xmlns:p14="http://schemas.microsoft.com/office/powerpoint/2010/main" val="3259600822"/>
              </p:ext>
            </p:extLst>
          </p:nvPr>
        </p:nvGraphicFramePr>
        <p:xfrm>
          <a:off x="2038598" y="2011299"/>
          <a:ext cx="7128988" cy="3043921"/>
        </p:xfrm>
        <a:graphic>
          <a:graphicData uri="http://schemas.openxmlformats.org/drawingml/2006/table">
            <a:tbl>
              <a:tblPr firstRow="1" bandRow="1">
                <a:tableStyleId>{21E4AEA4-8DFA-4A89-87EB-49C32662AFE0}</a:tableStyleId>
              </a:tblPr>
              <a:tblGrid>
                <a:gridCol w="7128988">
                  <a:extLst>
                    <a:ext uri="{9D8B030D-6E8A-4147-A177-3AD203B41FA5}">
                      <a16:colId xmlns:a16="http://schemas.microsoft.com/office/drawing/2014/main" val="1456819533"/>
                    </a:ext>
                  </a:extLst>
                </a:gridCol>
              </a:tblGrid>
              <a:tr h="505020">
                <a:tc>
                  <a:txBody>
                    <a:bodyPr/>
                    <a:lstStyle/>
                    <a:p>
                      <a:pPr algn="l"/>
                      <a:endParaRPr lang="en-US" sz="3000" b="0" i="0" dirty="0">
                        <a:latin typeface="Calibri" panose="020F0502020204030204" pitchFamily="34" charset="0"/>
                        <a:cs typeface="Calibri" panose="020F0502020204030204" pitchFamily="34" charset="0"/>
                      </a:endParaRPr>
                    </a:p>
                  </a:txBody>
                  <a:tcPr marL="75570" marR="75570" anchor="b">
                    <a:lnL w="19050" cap="flat" cmpd="sng" algn="ctr">
                      <a:solidFill>
                        <a:srgbClr val="1A8753"/>
                      </a:solidFill>
                      <a:prstDash val="solid"/>
                      <a:round/>
                      <a:headEnd type="none" w="med" len="med"/>
                      <a:tailEnd type="none" w="med" len="med"/>
                    </a:lnL>
                    <a:lnR w="19050" cap="flat" cmpd="sng" algn="ctr">
                      <a:solidFill>
                        <a:srgbClr val="1A8753"/>
                      </a:solidFill>
                      <a:prstDash val="solid"/>
                      <a:round/>
                      <a:headEnd type="none" w="med" len="med"/>
                      <a:tailEnd type="none" w="med" len="med"/>
                    </a:lnR>
                    <a:lnT w="19050" cap="flat" cmpd="sng" algn="ctr">
                      <a:solidFill>
                        <a:srgbClr val="1A8753"/>
                      </a:solidFill>
                      <a:prstDash val="solid"/>
                      <a:round/>
                      <a:headEnd type="none" w="med" len="med"/>
                      <a:tailEnd type="none" w="med" len="med"/>
                    </a:lnT>
                    <a:lnB w="19050" cap="flat" cmpd="sng" algn="ctr">
                      <a:solidFill>
                        <a:srgbClr val="1A8753"/>
                      </a:solidFill>
                      <a:prstDash val="solid"/>
                      <a:round/>
                      <a:headEnd type="none" w="med" len="med"/>
                      <a:tailEnd type="none" w="med" len="med"/>
                    </a:lnB>
                    <a:solidFill>
                      <a:srgbClr val="1A8753"/>
                    </a:solidFill>
                  </a:tcPr>
                </a:tc>
                <a:extLst>
                  <a:ext uri="{0D108BD9-81ED-4DB2-BD59-A6C34878D82A}">
                    <a16:rowId xmlns:a16="http://schemas.microsoft.com/office/drawing/2014/main" val="465386720"/>
                  </a:ext>
                </a:extLst>
              </a:tr>
              <a:tr h="507157">
                <a:tc>
                  <a:txBody>
                    <a:bodyPr/>
                    <a:lstStyle/>
                    <a:p>
                      <a:pPr marL="447675" indent="-447675"/>
                      <a:r>
                        <a:rPr lang="en-US" sz="1800" b="1" dirty="0">
                          <a:solidFill>
                            <a:schemeClr val="tx1"/>
                          </a:solidFill>
                          <a:latin typeface="Calibri" panose="020F0502020204030204" pitchFamily="34" charset="0"/>
                          <a:cs typeface="Calibri" panose="020F0502020204030204" pitchFamily="34" charset="0"/>
                        </a:rPr>
                        <a:t>1.</a:t>
                      </a:r>
                      <a:r>
                        <a:rPr lang="en-US" sz="1800" b="0" dirty="0">
                          <a:solidFill>
                            <a:schemeClr val="tx1"/>
                          </a:solidFill>
                          <a:latin typeface="Calibri" panose="020F0502020204030204" pitchFamily="34" charset="0"/>
                          <a:cs typeface="Calibri" panose="020F0502020204030204" pitchFamily="34" charset="0"/>
                        </a:rPr>
                        <a:t>	</a:t>
                      </a:r>
                      <a:r>
                        <a:rPr lang="en-GB" sz="1800" b="0" i="0" u="none" strike="noStrike" baseline="0" dirty="0">
                          <a:latin typeface="Calibri" panose="020F0502020204030204" pitchFamily="34" charset="0"/>
                          <a:cs typeface="Calibri" panose="020F0502020204030204" pitchFamily="34" charset="0"/>
                        </a:rPr>
                        <a:t>What is an MNC? Name </a:t>
                      </a:r>
                      <a:r>
                        <a:rPr lang="en-GB" sz="1800" b="1" i="0" u="none" strike="noStrike" baseline="0" dirty="0">
                          <a:latin typeface="Calibri" panose="020F0502020204030204" pitchFamily="34" charset="0"/>
                          <a:cs typeface="Calibri" panose="020F0502020204030204" pitchFamily="34" charset="0"/>
                        </a:rPr>
                        <a:t>one</a:t>
                      </a:r>
                      <a:r>
                        <a:rPr lang="en-GB" sz="1800" b="0" i="0" u="none" strike="noStrike" baseline="0" dirty="0">
                          <a:latin typeface="Calibri" panose="020F0502020204030204" pitchFamily="34" charset="0"/>
                          <a:cs typeface="Calibri" panose="020F0502020204030204" pitchFamily="34" charset="0"/>
                        </a:rPr>
                        <a:t> example.</a:t>
                      </a:r>
                      <a:endParaRPr lang="en-US" sz="1800" b="0" i="0" dirty="0">
                        <a:solidFill>
                          <a:schemeClr val="tx1"/>
                        </a:solidFill>
                        <a:latin typeface="Calibri" panose="020F0502020204030204" pitchFamily="34" charset="0"/>
                        <a:cs typeface="Calibri" panose="020F0502020204030204" pitchFamily="34" charset="0"/>
                      </a:endParaRPr>
                    </a:p>
                  </a:txBody>
                  <a:tcPr marL="75570" marR="75570">
                    <a:lnL w="19050" cap="flat" cmpd="sng" algn="ctr">
                      <a:solidFill>
                        <a:srgbClr val="1A8753"/>
                      </a:solidFill>
                      <a:prstDash val="solid"/>
                      <a:round/>
                      <a:headEnd type="none" w="med" len="med"/>
                      <a:tailEnd type="none" w="med" len="med"/>
                    </a:lnL>
                    <a:lnR w="19050" cap="flat" cmpd="sng" algn="ctr">
                      <a:solidFill>
                        <a:srgbClr val="1A8753"/>
                      </a:solidFill>
                      <a:prstDash val="solid"/>
                      <a:round/>
                      <a:headEnd type="none" w="med" len="med"/>
                      <a:tailEnd type="none" w="med" len="med"/>
                    </a:lnR>
                    <a:lnT w="19050" cap="flat" cmpd="sng" algn="ctr">
                      <a:solidFill>
                        <a:srgbClr val="1A8753"/>
                      </a:solidFill>
                      <a:prstDash val="solid"/>
                      <a:round/>
                      <a:headEnd type="none" w="med" len="med"/>
                      <a:tailEnd type="none" w="med" len="med"/>
                    </a:lnT>
                    <a:lnB w="28575" cap="flat" cmpd="sng" algn="ctr">
                      <a:solidFill>
                        <a:srgbClr val="F8D7CD"/>
                      </a:solidFill>
                      <a:prstDash val="solid"/>
                      <a:round/>
                      <a:headEnd type="none" w="med" len="med"/>
                      <a:tailEnd type="none" w="med" len="med"/>
                    </a:lnB>
                    <a:solidFill>
                      <a:schemeClr val="bg1"/>
                    </a:solidFill>
                  </a:tcPr>
                </a:tc>
                <a:extLst>
                  <a:ext uri="{0D108BD9-81ED-4DB2-BD59-A6C34878D82A}">
                    <a16:rowId xmlns:a16="http://schemas.microsoft.com/office/drawing/2014/main" val="3106513648"/>
                  </a:ext>
                </a:extLst>
              </a:tr>
              <a:tr h="507157">
                <a:tc>
                  <a:txBody>
                    <a:bodyPr/>
                    <a:lstStyle/>
                    <a:p>
                      <a:pPr marL="447675" marR="0" lvl="0" indent="-447675"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tx1"/>
                          </a:solidFill>
                          <a:latin typeface="Calibri" panose="020F0502020204030204" pitchFamily="34" charset="0"/>
                          <a:cs typeface="Calibri" panose="020F0502020204030204" pitchFamily="34" charset="0"/>
                        </a:rPr>
                        <a:t>2.</a:t>
                      </a:r>
                      <a:r>
                        <a:rPr lang="en-US" sz="1800" b="0" kern="1200" dirty="0">
                          <a:solidFill>
                            <a:schemeClr val="tx1"/>
                          </a:solidFill>
                          <a:latin typeface="Calibri" panose="020F0502020204030204" pitchFamily="34" charset="0"/>
                          <a:ea typeface="+mn-ea"/>
                          <a:cs typeface="Calibri" panose="020F0502020204030204" pitchFamily="34" charset="0"/>
                        </a:rPr>
                        <a:t>	</a:t>
                      </a:r>
                      <a:r>
                        <a:rPr lang="en-GB" sz="1800" b="0" i="0" u="none" strike="noStrike" baseline="0" dirty="0">
                          <a:latin typeface="Calibri" panose="020F0502020204030204" pitchFamily="34" charset="0"/>
                          <a:cs typeface="Calibri" panose="020F0502020204030204" pitchFamily="34" charset="0"/>
                        </a:rPr>
                        <a:t>Why did Apple choose to locate in Ireland?</a:t>
                      </a:r>
                      <a:endParaRPr lang="en-US" sz="1800" b="0" kern="1200" dirty="0">
                        <a:solidFill>
                          <a:schemeClr val="tx1"/>
                        </a:solidFill>
                        <a:latin typeface="Calibri" panose="020F0502020204030204" pitchFamily="34" charset="0"/>
                        <a:ea typeface="+mn-ea"/>
                        <a:cs typeface="Calibri" panose="020F0502020204030204" pitchFamily="34" charset="0"/>
                      </a:endParaRPr>
                    </a:p>
                  </a:txBody>
                  <a:tcPr marL="75570" marR="75570">
                    <a:lnL w="19050" cap="flat" cmpd="sng" algn="ctr">
                      <a:solidFill>
                        <a:srgbClr val="1A8753"/>
                      </a:solidFill>
                      <a:prstDash val="solid"/>
                      <a:round/>
                      <a:headEnd type="none" w="med" len="med"/>
                      <a:tailEnd type="none" w="med" len="med"/>
                    </a:lnL>
                    <a:lnR w="19050" cap="flat" cmpd="sng" algn="ctr">
                      <a:solidFill>
                        <a:srgbClr val="1A8753"/>
                      </a:solidFill>
                      <a:prstDash val="solid"/>
                      <a:round/>
                      <a:headEnd type="none" w="med" len="med"/>
                      <a:tailEnd type="none" w="med" len="med"/>
                    </a:lnR>
                    <a:lnT w="28575" cap="flat" cmpd="sng" algn="ctr">
                      <a:solidFill>
                        <a:srgbClr val="F8D7CD"/>
                      </a:solidFill>
                      <a:prstDash val="solid"/>
                      <a:round/>
                      <a:headEnd type="none" w="med" len="med"/>
                      <a:tailEnd type="none" w="med" len="med"/>
                    </a:lnT>
                    <a:lnB w="28575" cap="flat" cmpd="sng" algn="ctr">
                      <a:solidFill>
                        <a:srgbClr val="F8D7CD"/>
                      </a:solidFill>
                      <a:prstDash val="solid"/>
                      <a:round/>
                      <a:headEnd type="none" w="med" len="med"/>
                      <a:tailEnd type="none" w="med" len="med"/>
                    </a:lnB>
                    <a:solidFill>
                      <a:schemeClr val="bg1"/>
                    </a:solidFill>
                  </a:tcPr>
                </a:tc>
                <a:extLst>
                  <a:ext uri="{0D108BD9-81ED-4DB2-BD59-A6C34878D82A}">
                    <a16:rowId xmlns:a16="http://schemas.microsoft.com/office/drawing/2014/main" val="1957221476"/>
                  </a:ext>
                </a:extLst>
              </a:tr>
              <a:tr h="466653">
                <a:tc>
                  <a:txBody>
                    <a:bodyPr/>
                    <a:lstStyle/>
                    <a:p>
                      <a:pPr marL="447675" indent="-447675"/>
                      <a:r>
                        <a:rPr lang="en-US" sz="1800" b="1" dirty="0">
                          <a:solidFill>
                            <a:schemeClr val="tx1"/>
                          </a:solidFill>
                          <a:latin typeface="Calibri" panose="020F0502020204030204" pitchFamily="34" charset="0"/>
                          <a:cs typeface="Calibri" panose="020F0502020204030204" pitchFamily="34" charset="0"/>
                        </a:rPr>
                        <a:t>3.</a:t>
                      </a:r>
                      <a:r>
                        <a:rPr lang="en-US" sz="1800" dirty="0">
                          <a:solidFill>
                            <a:schemeClr val="tx1"/>
                          </a:solidFill>
                          <a:latin typeface="Calibri" panose="020F0502020204030204" pitchFamily="34" charset="0"/>
                          <a:cs typeface="Calibri" panose="020F0502020204030204" pitchFamily="34" charset="0"/>
                        </a:rPr>
                        <a:t>	</a:t>
                      </a:r>
                      <a:r>
                        <a:rPr lang="en-GB" sz="1800" b="0" i="0" u="none" strike="noStrike" baseline="0" dirty="0">
                          <a:latin typeface="Calibri" panose="020F0502020204030204" pitchFamily="34" charset="0"/>
                          <a:cs typeface="Calibri" panose="020F0502020204030204" pitchFamily="34" charset="0"/>
                        </a:rPr>
                        <a:t>What is waste and why should we reduce it?</a:t>
                      </a:r>
                      <a:endParaRPr lang="en-US" sz="1800" b="0" i="0" dirty="0">
                        <a:solidFill>
                          <a:schemeClr val="tx1"/>
                        </a:solidFill>
                        <a:latin typeface="Calibri" panose="020F0502020204030204" pitchFamily="34" charset="0"/>
                        <a:cs typeface="Calibri" panose="020F0502020204030204" pitchFamily="34" charset="0"/>
                      </a:endParaRPr>
                    </a:p>
                  </a:txBody>
                  <a:tcPr marL="75570" marR="75570">
                    <a:lnL w="19050" cap="flat" cmpd="sng" algn="ctr">
                      <a:solidFill>
                        <a:srgbClr val="1A8753"/>
                      </a:solidFill>
                      <a:prstDash val="solid"/>
                      <a:round/>
                      <a:headEnd type="none" w="med" len="med"/>
                      <a:tailEnd type="none" w="med" len="med"/>
                    </a:lnL>
                    <a:lnR w="19050" cap="flat" cmpd="sng" algn="ctr">
                      <a:solidFill>
                        <a:srgbClr val="1A8753"/>
                      </a:solidFill>
                      <a:prstDash val="solid"/>
                      <a:round/>
                      <a:headEnd type="none" w="med" len="med"/>
                      <a:tailEnd type="none" w="med" len="med"/>
                    </a:lnR>
                    <a:lnT w="28575" cap="flat" cmpd="sng" algn="ctr">
                      <a:solidFill>
                        <a:srgbClr val="F8D7CD"/>
                      </a:solidFill>
                      <a:prstDash val="solid"/>
                      <a:round/>
                      <a:headEnd type="none" w="med" len="med"/>
                      <a:tailEnd type="none" w="med" len="med"/>
                    </a:lnT>
                    <a:lnB w="28575" cap="flat" cmpd="sng" algn="ctr">
                      <a:solidFill>
                        <a:srgbClr val="F8D7CD"/>
                      </a:solidFill>
                      <a:prstDash val="solid"/>
                      <a:round/>
                      <a:headEnd type="none" w="med" len="med"/>
                      <a:tailEnd type="none" w="med" len="med"/>
                    </a:lnB>
                    <a:solidFill>
                      <a:schemeClr val="bg1"/>
                    </a:solidFill>
                  </a:tcPr>
                </a:tc>
                <a:extLst>
                  <a:ext uri="{0D108BD9-81ED-4DB2-BD59-A6C34878D82A}">
                    <a16:rowId xmlns:a16="http://schemas.microsoft.com/office/drawing/2014/main" val="2285659112"/>
                  </a:ext>
                </a:extLst>
              </a:tr>
              <a:tr h="507157">
                <a:tc>
                  <a:txBody>
                    <a:bodyPr/>
                    <a:lstStyle/>
                    <a:p>
                      <a:pPr marL="447675" indent="-447675"/>
                      <a:r>
                        <a:rPr lang="en-US" sz="1800" b="1" kern="1200" dirty="0">
                          <a:solidFill>
                            <a:schemeClr val="tx1"/>
                          </a:solidFill>
                          <a:latin typeface="Calibri" panose="020F0502020204030204" pitchFamily="34" charset="0"/>
                          <a:ea typeface="+mn-ea"/>
                          <a:cs typeface="Calibri" panose="020F0502020204030204" pitchFamily="34" charset="0"/>
                        </a:rPr>
                        <a:t>4.</a:t>
                      </a:r>
                      <a:r>
                        <a:rPr lang="en-US" sz="1800" b="0" i="0" dirty="0">
                          <a:solidFill>
                            <a:schemeClr val="tx1"/>
                          </a:solidFill>
                          <a:latin typeface="Calibri" panose="020F0502020204030204" pitchFamily="34" charset="0"/>
                          <a:cs typeface="Calibri" panose="020F0502020204030204" pitchFamily="34" charset="0"/>
                        </a:rPr>
                        <a:t>	</a:t>
                      </a:r>
                      <a:r>
                        <a:rPr lang="en-GB" sz="1800" b="0" i="0" u="none" strike="noStrike" baseline="0" dirty="0">
                          <a:latin typeface="Calibri" panose="020F0502020204030204" pitchFamily="34" charset="0"/>
                          <a:cs typeface="Calibri" panose="020F0502020204030204" pitchFamily="34" charset="0"/>
                        </a:rPr>
                        <a:t>What is sustainable manufacturing? Why is it important?</a:t>
                      </a:r>
                      <a:endParaRPr lang="en-US" sz="1800" b="0" i="0" dirty="0">
                        <a:solidFill>
                          <a:schemeClr val="tx1"/>
                        </a:solidFill>
                        <a:latin typeface="Calibri" panose="020F0502020204030204" pitchFamily="34" charset="0"/>
                        <a:cs typeface="Calibri" panose="020F0502020204030204" pitchFamily="34" charset="0"/>
                      </a:endParaRPr>
                    </a:p>
                  </a:txBody>
                  <a:tcPr marL="75570" marR="75570">
                    <a:lnL w="19050" cap="flat" cmpd="sng" algn="ctr">
                      <a:solidFill>
                        <a:srgbClr val="1A8753"/>
                      </a:solidFill>
                      <a:prstDash val="solid"/>
                      <a:round/>
                      <a:headEnd type="none" w="med" len="med"/>
                      <a:tailEnd type="none" w="med" len="med"/>
                    </a:lnL>
                    <a:lnR w="19050" cap="flat" cmpd="sng" algn="ctr">
                      <a:solidFill>
                        <a:srgbClr val="1A8753"/>
                      </a:solidFill>
                      <a:prstDash val="solid"/>
                      <a:round/>
                      <a:headEnd type="none" w="med" len="med"/>
                      <a:tailEnd type="none" w="med" len="med"/>
                    </a:lnR>
                    <a:lnT w="28575" cap="flat" cmpd="sng" algn="ctr">
                      <a:solidFill>
                        <a:srgbClr val="F8D7CD"/>
                      </a:solidFill>
                      <a:prstDash val="solid"/>
                      <a:round/>
                      <a:headEnd type="none" w="med" len="med"/>
                      <a:tailEnd type="none" w="med" len="med"/>
                    </a:lnT>
                    <a:lnB w="28575" cap="flat" cmpd="sng" algn="ctr">
                      <a:solidFill>
                        <a:srgbClr val="F8D7CD"/>
                      </a:solidFill>
                      <a:prstDash val="solid"/>
                      <a:round/>
                      <a:headEnd type="none" w="med" len="med"/>
                      <a:tailEnd type="none" w="med" len="med"/>
                    </a:lnB>
                    <a:solidFill>
                      <a:schemeClr val="bg1"/>
                    </a:solidFill>
                  </a:tcPr>
                </a:tc>
                <a:extLst>
                  <a:ext uri="{0D108BD9-81ED-4DB2-BD59-A6C34878D82A}">
                    <a16:rowId xmlns:a16="http://schemas.microsoft.com/office/drawing/2014/main" val="1511043787"/>
                  </a:ext>
                </a:extLst>
              </a:tr>
              <a:tr h="507157">
                <a:tc>
                  <a:txBody>
                    <a:bodyPr/>
                    <a:lstStyle/>
                    <a:p>
                      <a:pPr marL="447675" indent="-447675"/>
                      <a:r>
                        <a:rPr lang="en-US" sz="1800" b="1" kern="1200" dirty="0">
                          <a:solidFill>
                            <a:schemeClr val="tx1"/>
                          </a:solidFill>
                          <a:latin typeface="Calibri" panose="020F0502020204030204" pitchFamily="34" charset="0"/>
                          <a:ea typeface="+mn-ea"/>
                          <a:cs typeface="Calibri" panose="020F0502020204030204" pitchFamily="34" charset="0"/>
                        </a:rPr>
                        <a:t>5.</a:t>
                      </a:r>
                      <a:r>
                        <a:rPr lang="en-US" sz="1800" b="0" i="0" kern="1200" dirty="0">
                          <a:solidFill>
                            <a:schemeClr val="tx1"/>
                          </a:solidFill>
                          <a:latin typeface="Calibri" panose="020F0502020204030204" pitchFamily="34" charset="0"/>
                          <a:ea typeface="+mn-ea"/>
                          <a:cs typeface="Calibri" panose="020F0502020204030204" pitchFamily="34" charset="0"/>
                        </a:rPr>
                        <a:t>	</a:t>
                      </a:r>
                      <a:r>
                        <a:rPr lang="en-GB" sz="1800" b="0" i="0" u="none" strike="noStrike" baseline="0" dirty="0">
                          <a:latin typeface="Calibri" panose="020F0502020204030204" pitchFamily="34" charset="0"/>
                          <a:cs typeface="Calibri" panose="020F0502020204030204" pitchFamily="34" charset="0"/>
                        </a:rPr>
                        <a:t>Describe </a:t>
                      </a:r>
                      <a:r>
                        <a:rPr lang="en-GB" sz="1800" b="1" i="0" u="none" strike="noStrike" baseline="0" dirty="0">
                          <a:latin typeface="Calibri" panose="020F0502020204030204" pitchFamily="34" charset="0"/>
                          <a:cs typeface="Calibri" panose="020F0502020204030204" pitchFamily="34" charset="0"/>
                        </a:rPr>
                        <a:t>three</a:t>
                      </a:r>
                      <a:r>
                        <a:rPr lang="en-GB" sz="1800" b="0" i="0" u="none" strike="noStrike" baseline="0" dirty="0">
                          <a:latin typeface="Calibri" panose="020F0502020204030204" pitchFamily="34" charset="0"/>
                          <a:cs typeface="Calibri" panose="020F0502020204030204" pitchFamily="34" charset="0"/>
                        </a:rPr>
                        <a:t> ways Apple acts sustainably.</a:t>
                      </a:r>
                      <a:endParaRPr lang="en-US" sz="1800" b="0" i="0" dirty="0">
                        <a:solidFill>
                          <a:schemeClr val="tx1"/>
                        </a:solidFill>
                        <a:latin typeface="Calibri" panose="020F0502020204030204" pitchFamily="34" charset="0"/>
                        <a:cs typeface="Calibri" panose="020F0502020204030204" pitchFamily="34" charset="0"/>
                      </a:endParaRPr>
                    </a:p>
                  </a:txBody>
                  <a:tcPr marL="75570" marR="75570">
                    <a:lnL w="19050" cap="flat" cmpd="sng" algn="ctr">
                      <a:solidFill>
                        <a:srgbClr val="1A8753"/>
                      </a:solidFill>
                      <a:prstDash val="solid"/>
                      <a:round/>
                      <a:headEnd type="none" w="med" len="med"/>
                      <a:tailEnd type="none" w="med" len="med"/>
                    </a:lnL>
                    <a:lnR w="19050" cap="flat" cmpd="sng" algn="ctr">
                      <a:solidFill>
                        <a:srgbClr val="1A8753"/>
                      </a:solidFill>
                      <a:prstDash val="solid"/>
                      <a:round/>
                      <a:headEnd type="none" w="med" len="med"/>
                      <a:tailEnd type="none" w="med" len="med"/>
                    </a:lnR>
                    <a:lnT w="28575" cap="flat" cmpd="sng" algn="ctr">
                      <a:solidFill>
                        <a:srgbClr val="F8D7CD"/>
                      </a:solidFill>
                      <a:prstDash val="solid"/>
                      <a:round/>
                      <a:headEnd type="none" w="med" len="med"/>
                      <a:tailEnd type="none" w="med" len="med"/>
                    </a:lnT>
                    <a:lnB w="19050" cap="flat" cmpd="sng" algn="ctr">
                      <a:solidFill>
                        <a:srgbClr val="1A8753"/>
                      </a:solidFill>
                      <a:prstDash val="solid"/>
                      <a:round/>
                      <a:headEnd type="none" w="med" len="med"/>
                      <a:tailEnd type="none" w="med" len="med"/>
                    </a:lnB>
                    <a:solidFill>
                      <a:schemeClr val="bg1"/>
                    </a:solidFill>
                  </a:tcPr>
                </a:tc>
                <a:extLst>
                  <a:ext uri="{0D108BD9-81ED-4DB2-BD59-A6C34878D82A}">
                    <a16:rowId xmlns:a16="http://schemas.microsoft.com/office/drawing/2014/main" val="1981638491"/>
                  </a:ext>
                </a:extLst>
              </a:tr>
            </a:tbl>
          </a:graphicData>
        </a:graphic>
      </p:graphicFrame>
      <p:pic>
        <p:nvPicPr>
          <p:cNvPr id="4" name="Picture 3" descr="Text&#10;&#10;Description automatically generated">
            <a:extLst>
              <a:ext uri="{FF2B5EF4-FFF2-40B4-BE49-F238E27FC236}">
                <a16:creationId xmlns:a16="http://schemas.microsoft.com/office/drawing/2014/main" id="{ED102511-E082-D514-D423-D75C3D431C72}"/>
              </a:ext>
            </a:extLst>
          </p:cNvPr>
          <p:cNvPicPr>
            <a:picLocks noChangeAspect="1"/>
          </p:cNvPicPr>
          <p:nvPr/>
        </p:nvPicPr>
        <p:blipFill>
          <a:blip r:embed="rId2"/>
          <a:stretch>
            <a:fillRect/>
          </a:stretch>
        </p:blipFill>
        <p:spPr>
          <a:xfrm>
            <a:off x="1851470" y="1987542"/>
            <a:ext cx="3937439" cy="703115"/>
          </a:xfrm>
          <a:prstGeom prst="rect">
            <a:avLst/>
          </a:prstGeom>
        </p:spPr>
      </p:pic>
    </p:spTree>
    <p:extLst>
      <p:ext uri="{BB962C8B-B14F-4D97-AF65-F5344CB8AC3E}">
        <p14:creationId xmlns:p14="http://schemas.microsoft.com/office/powerpoint/2010/main" val="944979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6">
            <a:extLst>
              <a:ext uri="{FF2B5EF4-FFF2-40B4-BE49-F238E27FC236}">
                <a16:creationId xmlns:a16="http://schemas.microsoft.com/office/drawing/2014/main" id="{EC0A58A4-69DE-C54D-978F-291A379DE7C9}"/>
              </a:ext>
            </a:extLst>
          </p:cNvPr>
          <p:cNvSpPr txBox="1">
            <a:spLocks/>
          </p:cNvSpPr>
          <p:nvPr/>
        </p:nvSpPr>
        <p:spPr>
          <a:xfrm>
            <a:off x="432000" y="360000"/>
            <a:ext cx="10515600" cy="618101"/>
          </a:xfrm>
          <a:prstGeom prst="rect">
            <a:avLst/>
          </a:prstGeom>
        </p:spPr>
        <p:txBody>
          <a:bodyPr/>
          <a:lstStyle>
            <a:lvl1pPr algn="l" defTabSz="914400" rtl="0" eaLnBrk="1" latinLnBrk="0" hangingPunct="1">
              <a:lnSpc>
                <a:spcPct val="90000"/>
              </a:lnSpc>
              <a:spcBef>
                <a:spcPct val="0"/>
              </a:spcBef>
              <a:buNone/>
              <a:defRPr sz="4000" b="1" i="0" kern="1200">
                <a:solidFill>
                  <a:srgbClr val="39304C"/>
                </a:solidFill>
                <a:latin typeface="Glory" pitchFamily="2" charset="77"/>
                <a:ea typeface="+mj-ea"/>
                <a:cs typeface="+mj-cs"/>
              </a:defRPr>
            </a:lvl1pPr>
          </a:lstStyle>
          <a:p>
            <a:r>
              <a:rPr lang="en-US" sz="3200" dirty="0">
                <a:solidFill>
                  <a:srgbClr val="1E4783"/>
                </a:solidFill>
                <a:latin typeface="+mn-lt"/>
              </a:rPr>
              <a:t>Keyword connections</a:t>
            </a:r>
          </a:p>
        </p:txBody>
      </p:sp>
      <p:pic>
        <p:nvPicPr>
          <p:cNvPr id="6" name="Picture 5" descr="Diagram&#10;&#10;Description automatically generated">
            <a:extLst>
              <a:ext uri="{FF2B5EF4-FFF2-40B4-BE49-F238E27FC236}">
                <a16:creationId xmlns:a16="http://schemas.microsoft.com/office/drawing/2014/main" id="{3779C1E4-BAE3-AB32-BFD0-9DBB8EBB32A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8767" y="1772559"/>
            <a:ext cx="10954466" cy="2480864"/>
          </a:xfrm>
          <a:prstGeom prst="rect">
            <a:avLst/>
          </a:prstGeom>
        </p:spPr>
      </p:pic>
    </p:spTree>
    <p:extLst>
      <p:ext uri="{BB962C8B-B14F-4D97-AF65-F5344CB8AC3E}">
        <p14:creationId xmlns:p14="http://schemas.microsoft.com/office/powerpoint/2010/main" val="13305625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6">
            <a:extLst>
              <a:ext uri="{FF2B5EF4-FFF2-40B4-BE49-F238E27FC236}">
                <a16:creationId xmlns:a16="http://schemas.microsoft.com/office/drawing/2014/main" id="{5F3A3C56-337E-C149-B200-1DE8C8B62E3C}"/>
              </a:ext>
            </a:extLst>
          </p:cNvPr>
          <p:cNvSpPr txBox="1">
            <a:spLocks/>
          </p:cNvSpPr>
          <p:nvPr/>
        </p:nvSpPr>
        <p:spPr>
          <a:xfrm>
            <a:off x="463296" y="365125"/>
            <a:ext cx="10515600" cy="618101"/>
          </a:xfrm>
          <a:prstGeom prst="rect">
            <a:avLst/>
          </a:prstGeom>
        </p:spPr>
        <p:txBody>
          <a:bodyPr/>
          <a:lstStyle>
            <a:lvl1pPr algn="l" defTabSz="914400" rtl="0" eaLnBrk="1" latinLnBrk="0" hangingPunct="1">
              <a:lnSpc>
                <a:spcPct val="90000"/>
              </a:lnSpc>
              <a:spcBef>
                <a:spcPct val="0"/>
              </a:spcBef>
              <a:buNone/>
              <a:defRPr sz="4000" b="1" i="0" kern="1200">
                <a:solidFill>
                  <a:srgbClr val="39304C"/>
                </a:solidFill>
                <a:latin typeface="Glory" pitchFamily="2" charset="77"/>
                <a:ea typeface="+mj-ea"/>
                <a:cs typeface="+mj-cs"/>
              </a:defRPr>
            </a:lvl1pPr>
          </a:lstStyle>
          <a:p>
            <a:pPr lvl="0">
              <a:defRPr/>
            </a:pPr>
            <a:endParaRPr kumimoji="0" lang="en-US" sz="4000" b="1" i="0" u="none" strike="noStrike" kern="1200" cap="none" spc="0" normalizeH="0" baseline="0" noProof="0" dirty="0">
              <a:ln>
                <a:noFill/>
              </a:ln>
              <a:solidFill>
                <a:srgbClr val="1E4783"/>
              </a:solidFill>
              <a:effectLst/>
              <a:uLnTx/>
              <a:uFillTx/>
              <a:latin typeface="Calibri" panose="020F0502020204030204"/>
              <a:ea typeface="+mj-ea"/>
              <a:cs typeface="+mj-cs"/>
            </a:endParaRPr>
          </a:p>
        </p:txBody>
      </p:sp>
      <p:sp>
        <p:nvSpPr>
          <p:cNvPr id="7" name="Title 6">
            <a:extLst>
              <a:ext uri="{FF2B5EF4-FFF2-40B4-BE49-F238E27FC236}">
                <a16:creationId xmlns:a16="http://schemas.microsoft.com/office/drawing/2014/main" id="{A1942069-E682-4521-BD45-CE062A3FB138}"/>
              </a:ext>
            </a:extLst>
          </p:cNvPr>
          <p:cNvSpPr txBox="1">
            <a:spLocks/>
          </p:cNvSpPr>
          <p:nvPr/>
        </p:nvSpPr>
        <p:spPr>
          <a:xfrm>
            <a:off x="432000" y="360001"/>
            <a:ext cx="11034585" cy="607312"/>
          </a:xfrm>
          <a:prstGeom prst="rect">
            <a:avLst/>
          </a:prstGeom>
        </p:spPr>
        <p:txBody>
          <a:bodyPr/>
          <a:lstStyle>
            <a:lvl1pPr algn="l" defTabSz="914400" rtl="0" eaLnBrk="1" latinLnBrk="0" hangingPunct="1">
              <a:lnSpc>
                <a:spcPct val="90000"/>
              </a:lnSpc>
              <a:spcBef>
                <a:spcPct val="0"/>
              </a:spcBef>
              <a:buNone/>
              <a:defRPr sz="4000" b="1" i="0" kern="1200">
                <a:solidFill>
                  <a:srgbClr val="39304C"/>
                </a:solidFill>
                <a:latin typeface="Glory" pitchFamily="2" charset="77"/>
                <a:ea typeface="+mj-ea"/>
                <a:cs typeface="+mj-cs"/>
              </a:defRPr>
            </a:lvl1pPr>
          </a:lstStyle>
          <a:p>
            <a:r>
              <a:rPr lang="en-US" sz="3200" dirty="0">
                <a:solidFill>
                  <a:srgbClr val="FF0000"/>
                </a:solidFill>
              </a:rPr>
              <a:t>18.5</a:t>
            </a:r>
            <a:r>
              <a:rPr lang="en-US" sz="3200" dirty="0">
                <a:solidFill>
                  <a:srgbClr val="1E4783"/>
                </a:solidFill>
              </a:rPr>
              <a:t> Describe how Apple operates sustainably.</a:t>
            </a:r>
            <a:r>
              <a:rPr lang="en-GB" sz="3200" dirty="0">
                <a:solidFill>
                  <a:srgbClr val="1E4783"/>
                </a:solidFill>
              </a:rPr>
              <a:t>	</a:t>
            </a:r>
            <a:endParaRPr lang="en-IE" sz="3200" dirty="0">
              <a:solidFill>
                <a:srgbClr val="1E4783"/>
              </a:solidFill>
            </a:endParaRPr>
          </a:p>
          <a:p>
            <a:pPr lvl="0">
              <a:defRPr/>
            </a:pPr>
            <a:endParaRPr lang="en-US" sz="3200" dirty="0">
              <a:solidFill>
                <a:srgbClr val="1E4783"/>
              </a:solidFill>
              <a:latin typeface="Calibri" panose="020F0502020204030204"/>
            </a:endParaRPr>
          </a:p>
        </p:txBody>
      </p:sp>
      <p:graphicFrame>
        <p:nvGraphicFramePr>
          <p:cNvPr id="8" name="Table 7">
            <a:extLst>
              <a:ext uri="{FF2B5EF4-FFF2-40B4-BE49-F238E27FC236}">
                <a16:creationId xmlns:a16="http://schemas.microsoft.com/office/drawing/2014/main" id="{D5A336F4-23B1-544F-8673-B2DB851853F3}"/>
              </a:ext>
            </a:extLst>
          </p:cNvPr>
          <p:cNvGraphicFramePr>
            <a:graphicFrameLocks noGrp="1"/>
          </p:cNvGraphicFramePr>
          <p:nvPr>
            <p:extLst>
              <p:ext uri="{D42A27DB-BD31-4B8C-83A1-F6EECF244321}">
                <p14:modId xmlns:p14="http://schemas.microsoft.com/office/powerpoint/2010/main" val="3114958145"/>
              </p:ext>
            </p:extLst>
          </p:nvPr>
        </p:nvGraphicFramePr>
        <p:xfrm>
          <a:off x="1509876" y="1783080"/>
          <a:ext cx="8706786" cy="1645920"/>
        </p:xfrm>
        <a:graphic>
          <a:graphicData uri="http://schemas.openxmlformats.org/drawingml/2006/table">
            <a:tbl>
              <a:tblPr firstRow="1" bandRow="1">
                <a:tableStyleId>{21E4AEA4-8DFA-4A89-87EB-49C32662AFE0}</a:tableStyleId>
              </a:tblPr>
              <a:tblGrid>
                <a:gridCol w="8706786">
                  <a:extLst>
                    <a:ext uri="{9D8B030D-6E8A-4147-A177-3AD203B41FA5}">
                      <a16:colId xmlns:a16="http://schemas.microsoft.com/office/drawing/2014/main" val="222612161"/>
                    </a:ext>
                  </a:extLst>
                </a:gridCol>
              </a:tblGrid>
              <a:tr h="0">
                <a:tc>
                  <a:txBody>
                    <a:bodyPr/>
                    <a:lstStyle/>
                    <a:p>
                      <a:pPr algn="l"/>
                      <a:r>
                        <a:rPr lang="en-US" sz="2400" b="1" dirty="0">
                          <a:latin typeface="Calibri" panose="020F0502020204030204" pitchFamily="34" charset="0"/>
                          <a:cs typeface="Calibri" panose="020F0502020204030204" pitchFamily="34" charset="0"/>
                        </a:rPr>
                        <a:t>Higher-order questions 4</a:t>
                      </a:r>
                      <a:endParaRPr lang="en-US" sz="2400" b="1" i="0" dirty="0">
                        <a:latin typeface="Calibri" panose="020F0502020204030204" pitchFamily="34" charset="0"/>
                        <a:cs typeface="Calibri" panose="020F0502020204030204" pitchFamily="34" charset="0"/>
                      </a:endParaRPr>
                    </a:p>
                  </a:txBody>
                  <a:tcPr marL="75570" marR="75570"/>
                </a:tc>
                <a:extLst>
                  <a:ext uri="{0D108BD9-81ED-4DB2-BD59-A6C34878D82A}">
                    <a16:rowId xmlns:a16="http://schemas.microsoft.com/office/drawing/2014/main" val="1451609641"/>
                  </a:ext>
                </a:extLst>
              </a:tr>
              <a:tr h="383832">
                <a:tc>
                  <a:txBody>
                    <a:bodyPr/>
                    <a:lstStyle/>
                    <a:p>
                      <a:pPr marL="447675" indent="-447675"/>
                      <a:r>
                        <a:rPr lang="en-US" sz="2000" b="0" dirty="0">
                          <a:solidFill>
                            <a:schemeClr val="tx1"/>
                          </a:solidFill>
                          <a:latin typeface="Calibri" panose="020F0502020204030204" pitchFamily="34" charset="0"/>
                          <a:cs typeface="Calibri" panose="020F0502020204030204" pitchFamily="34" charset="0"/>
                        </a:rPr>
                        <a:t>1.	Explain why it is important to reduce, reuse and recycle resources.</a:t>
                      </a:r>
                      <a:endParaRPr lang="en-US" sz="2000" b="0" i="0" dirty="0">
                        <a:solidFill>
                          <a:schemeClr val="tx1"/>
                        </a:solidFill>
                        <a:latin typeface="Calibri" panose="020F0502020204030204" pitchFamily="34" charset="0"/>
                        <a:cs typeface="Calibri" panose="020F0502020204030204" pitchFamily="34" charset="0"/>
                      </a:endParaRPr>
                    </a:p>
                  </a:txBody>
                  <a:tcPr marL="75570" marR="75570"/>
                </a:tc>
                <a:extLst>
                  <a:ext uri="{0D108BD9-81ED-4DB2-BD59-A6C34878D82A}">
                    <a16:rowId xmlns:a16="http://schemas.microsoft.com/office/drawing/2014/main" val="4017682352"/>
                  </a:ext>
                </a:extLst>
              </a:tr>
              <a:tr h="383832">
                <a:tc>
                  <a:txBody>
                    <a:bodyPr/>
                    <a:lstStyle/>
                    <a:p>
                      <a:pPr marL="447675" marR="0" lvl="0" indent="-447675" algn="l" defTabSz="914400" rtl="0" eaLnBrk="1" fontAlgn="auto" latinLnBrk="0" hangingPunct="1">
                        <a:lnSpc>
                          <a:spcPct val="100000"/>
                        </a:lnSpc>
                        <a:spcBef>
                          <a:spcPts val="0"/>
                        </a:spcBef>
                        <a:spcAft>
                          <a:spcPts val="0"/>
                        </a:spcAft>
                        <a:buClrTx/>
                        <a:buSzTx/>
                        <a:buFontTx/>
                        <a:buNone/>
                        <a:tabLst/>
                        <a:defRPr/>
                      </a:pPr>
                      <a:r>
                        <a:rPr lang="en-US" sz="2000" b="0" dirty="0">
                          <a:solidFill>
                            <a:schemeClr val="tx1"/>
                          </a:solidFill>
                          <a:latin typeface="Calibri" panose="020F0502020204030204" pitchFamily="34" charset="0"/>
                          <a:cs typeface="Calibri" panose="020F0502020204030204" pitchFamily="34" charset="0"/>
                        </a:rPr>
                        <a:t>2.</a:t>
                      </a:r>
                      <a:r>
                        <a:rPr lang="en-US" sz="2000" b="0" kern="1200" dirty="0">
                          <a:solidFill>
                            <a:schemeClr val="tx1"/>
                          </a:solidFill>
                          <a:latin typeface="Calibri" panose="020F0502020204030204" pitchFamily="34" charset="0"/>
                          <a:ea typeface="+mn-ea"/>
                          <a:cs typeface="Calibri" panose="020F0502020204030204" pitchFamily="34" charset="0"/>
                        </a:rPr>
                        <a:t>	Apple plan to be carbon neutral by 2030. What does ‘carbon neutral’ mean?</a:t>
                      </a:r>
                    </a:p>
                  </a:txBody>
                  <a:tcPr marL="75570" marR="75570"/>
                </a:tc>
                <a:extLst>
                  <a:ext uri="{0D108BD9-81ED-4DB2-BD59-A6C34878D82A}">
                    <a16:rowId xmlns:a16="http://schemas.microsoft.com/office/drawing/2014/main" val="3326383217"/>
                  </a:ext>
                </a:extLst>
              </a:tr>
              <a:tr h="383832">
                <a:tc>
                  <a:txBody>
                    <a:bodyPr/>
                    <a:lstStyle/>
                    <a:p>
                      <a:pPr marL="447675" indent="-447675"/>
                      <a:r>
                        <a:rPr lang="en-US" sz="2000" b="0" dirty="0">
                          <a:solidFill>
                            <a:schemeClr val="tx1"/>
                          </a:solidFill>
                          <a:latin typeface="Calibri" panose="020F0502020204030204" pitchFamily="34" charset="0"/>
                          <a:cs typeface="Calibri" panose="020F0502020204030204" pitchFamily="34" charset="0"/>
                        </a:rPr>
                        <a:t>3.	Why do companies like Apple try so hard to reduce waste?</a:t>
                      </a:r>
                      <a:endParaRPr lang="en-US" sz="2000" b="0" i="0" dirty="0">
                        <a:solidFill>
                          <a:schemeClr val="tx1"/>
                        </a:solidFill>
                        <a:latin typeface="Calibri" panose="020F0502020204030204" pitchFamily="34" charset="0"/>
                        <a:cs typeface="Calibri" panose="020F0502020204030204" pitchFamily="34" charset="0"/>
                      </a:endParaRPr>
                    </a:p>
                  </a:txBody>
                  <a:tcPr marL="75570" marR="75570"/>
                </a:tc>
                <a:extLst>
                  <a:ext uri="{0D108BD9-81ED-4DB2-BD59-A6C34878D82A}">
                    <a16:rowId xmlns:a16="http://schemas.microsoft.com/office/drawing/2014/main" val="173032511"/>
                  </a:ext>
                </a:extLst>
              </a:tr>
            </a:tbl>
          </a:graphicData>
        </a:graphic>
      </p:graphicFrame>
    </p:spTree>
    <p:extLst>
      <p:ext uri="{BB962C8B-B14F-4D97-AF65-F5344CB8AC3E}">
        <p14:creationId xmlns:p14="http://schemas.microsoft.com/office/powerpoint/2010/main" val="42231000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2"/>
          <p:cNvSpPr/>
          <p:nvPr/>
        </p:nvSpPr>
        <p:spPr>
          <a:xfrm>
            <a:off x="0" y="1"/>
            <a:ext cx="12192000" cy="5881510"/>
          </a:xfrm>
          <a:prstGeom prst="rect">
            <a:avLst/>
          </a:prstGeom>
          <a:solidFill>
            <a:srgbClr val="FFDE3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9" name="Google Shape;159;p12"/>
          <p:cNvSpPr txBox="1"/>
          <p:nvPr/>
        </p:nvSpPr>
        <p:spPr>
          <a:xfrm>
            <a:off x="463296" y="2322655"/>
            <a:ext cx="10515600" cy="618101"/>
          </a:xfrm>
          <a:prstGeom prst="rect">
            <a:avLst/>
          </a:prstGeom>
          <a:noFill/>
          <a:ln>
            <a:noFill/>
          </a:ln>
        </p:spPr>
        <p:txBody>
          <a:bodyPr spcFirstLastPara="1" wrap="square" lIns="91425" tIns="45700" rIns="91425" bIns="45700" anchor="t" anchorCtr="0">
            <a:noAutofit/>
          </a:bodyPr>
          <a:lstStyle/>
          <a:p>
            <a:r>
              <a:rPr lang="en-US" sz="2000" b="1" dirty="0">
                <a:solidFill>
                  <a:srgbClr val="1E4783"/>
                </a:solidFill>
                <a:latin typeface="Calibri" panose="020F0502020204030204" pitchFamily="34" charset="0"/>
                <a:cs typeface="Calibri" panose="020F0502020204030204" pitchFamily="34" charset="0"/>
              </a:rPr>
              <a:t>Go to Section 18.5 on page 99 of your Skills Book.</a:t>
            </a:r>
          </a:p>
        </p:txBody>
      </p:sp>
      <p:sp>
        <p:nvSpPr>
          <p:cNvPr id="6" name="Title 6">
            <a:extLst>
              <a:ext uri="{FF2B5EF4-FFF2-40B4-BE49-F238E27FC236}">
                <a16:creationId xmlns:a16="http://schemas.microsoft.com/office/drawing/2014/main" id="{65F5C80E-86F8-7D44-9BF8-E52AFB61580E}"/>
              </a:ext>
            </a:extLst>
          </p:cNvPr>
          <p:cNvSpPr txBox="1">
            <a:spLocks/>
          </p:cNvSpPr>
          <p:nvPr/>
        </p:nvSpPr>
        <p:spPr>
          <a:xfrm>
            <a:off x="432000" y="360000"/>
            <a:ext cx="10515600" cy="618101"/>
          </a:xfrm>
          <a:prstGeom prst="rect">
            <a:avLst/>
          </a:prstGeom>
        </p:spPr>
        <p:txBody>
          <a:bodyPr/>
          <a:lstStyle>
            <a:lvl1pPr algn="l" defTabSz="914400" rtl="0" eaLnBrk="1" latinLnBrk="0" hangingPunct="1">
              <a:lnSpc>
                <a:spcPct val="90000"/>
              </a:lnSpc>
              <a:spcBef>
                <a:spcPct val="0"/>
              </a:spcBef>
              <a:buNone/>
              <a:defRPr sz="4000" b="1" i="0" kern="1200">
                <a:solidFill>
                  <a:srgbClr val="39304C"/>
                </a:solidFill>
                <a:latin typeface="Glory" pitchFamily="2" charset="77"/>
                <a:ea typeface="+mj-ea"/>
                <a:cs typeface="+mj-cs"/>
              </a:defRPr>
            </a:lvl1pPr>
          </a:lstStyle>
          <a:p>
            <a:r>
              <a:rPr lang="en-US" sz="3200" dirty="0">
                <a:solidFill>
                  <a:srgbClr val="FF0000"/>
                </a:solidFill>
              </a:rPr>
              <a:t>18.5</a:t>
            </a:r>
            <a:r>
              <a:rPr lang="en-US" sz="3200" dirty="0">
                <a:solidFill>
                  <a:srgbClr val="1E4783"/>
                </a:solidFill>
              </a:rPr>
              <a:t> Describe how Apple operates sustainably.</a:t>
            </a:r>
            <a:r>
              <a:rPr lang="en-GB" sz="3200" dirty="0">
                <a:solidFill>
                  <a:srgbClr val="1E4783"/>
                </a:solidFill>
              </a:rPr>
              <a:t>	</a:t>
            </a:r>
            <a:endParaRPr lang="en-IE" sz="3200" dirty="0">
              <a:solidFill>
                <a:srgbClr val="1E4783"/>
              </a:solidFill>
            </a:endParaRPr>
          </a:p>
        </p:txBody>
      </p:sp>
    </p:spTree>
    <p:extLst>
      <p:ext uri="{BB962C8B-B14F-4D97-AF65-F5344CB8AC3E}">
        <p14:creationId xmlns:p14="http://schemas.microsoft.com/office/powerpoint/2010/main" val="9271811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27C1DE-038C-084A-9FF4-2BA72282FF5F}"/>
              </a:ext>
            </a:extLst>
          </p:cNvPr>
          <p:cNvSpPr txBox="1"/>
          <p:nvPr/>
        </p:nvSpPr>
        <p:spPr>
          <a:xfrm>
            <a:off x="1858894" y="1720840"/>
            <a:ext cx="8201891" cy="3416320"/>
          </a:xfrm>
          <a:prstGeom prst="rect">
            <a:avLst/>
          </a:prstGeom>
        </p:spPr>
        <p:txBody>
          <a:bodyPr wrap="square" rtlCol="0">
            <a:spAutoFit/>
          </a:bodyPr>
          <a:lstStyle/>
          <a:p>
            <a:r>
              <a:rPr lang="en-US" dirty="0"/>
              <a:t>The learning outcome for this topic requires you to ‘</a:t>
            </a:r>
            <a:r>
              <a:rPr lang="en-US" b="1" dirty="0"/>
              <a:t>describe a local secondary activity in relation to its function and the factors that influence its location</a:t>
            </a:r>
            <a:r>
              <a:rPr lang="en-US" dirty="0"/>
              <a:t>’. </a:t>
            </a:r>
          </a:p>
          <a:p>
            <a:endParaRPr lang="en-US" dirty="0"/>
          </a:p>
          <a:p>
            <a:r>
              <a:rPr lang="en-US" dirty="0"/>
              <a:t>One of the tasks you need to be able to demonstrate is to write about how a manufacturing activity works as a system, and you have to be able to write about how its location was affected by particular factors.</a:t>
            </a:r>
          </a:p>
          <a:p>
            <a:endParaRPr lang="en-US" dirty="0">
              <a:latin typeface="+mn-lt"/>
            </a:endParaRPr>
          </a:p>
          <a:p>
            <a:r>
              <a:rPr lang="en-US" dirty="0"/>
              <a:t>One way to approach learning this topic is do study it through your CBA2. </a:t>
            </a:r>
          </a:p>
          <a:p>
            <a:endParaRPr lang="en-US" dirty="0">
              <a:latin typeface="+mn-lt"/>
            </a:endParaRPr>
          </a:p>
          <a:p>
            <a:r>
              <a:rPr lang="en-US" dirty="0"/>
              <a:t>There is a CBA2 Warm-Up on pages 225–226 of your Textbook. Follow your teacher’s advice. It may not be possible or suitable for this – another CBA2 might be more suited to your class and school.</a:t>
            </a:r>
            <a:endParaRPr lang="en-US" dirty="0">
              <a:latin typeface="+mn-lt"/>
            </a:endParaRPr>
          </a:p>
        </p:txBody>
      </p:sp>
      <p:pic>
        <p:nvPicPr>
          <p:cNvPr id="6" name="Picture 5">
            <a:extLst>
              <a:ext uri="{FF2B5EF4-FFF2-40B4-BE49-F238E27FC236}">
                <a16:creationId xmlns:a16="http://schemas.microsoft.com/office/drawing/2014/main" id="{805A8D98-395D-D646-A21C-80547B98D4F3}"/>
              </a:ext>
            </a:extLst>
          </p:cNvPr>
          <p:cNvPicPr>
            <a:picLocks noChangeAspect="1"/>
          </p:cNvPicPr>
          <p:nvPr/>
        </p:nvPicPr>
        <p:blipFill>
          <a:blip r:embed="rId2"/>
          <a:stretch>
            <a:fillRect/>
          </a:stretch>
        </p:blipFill>
        <p:spPr>
          <a:xfrm>
            <a:off x="0" y="55092"/>
            <a:ext cx="12192000" cy="1398668"/>
          </a:xfrm>
          <a:prstGeom prst="rect">
            <a:avLst/>
          </a:prstGeom>
        </p:spPr>
      </p:pic>
    </p:spTree>
    <p:extLst>
      <p:ext uri="{BB962C8B-B14F-4D97-AF65-F5344CB8AC3E}">
        <p14:creationId xmlns:p14="http://schemas.microsoft.com/office/powerpoint/2010/main" val="5505021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6">
            <a:extLst>
              <a:ext uri="{FF2B5EF4-FFF2-40B4-BE49-F238E27FC236}">
                <a16:creationId xmlns:a16="http://schemas.microsoft.com/office/drawing/2014/main" id="{EC0A58A4-69DE-C54D-978F-291A379DE7C9}"/>
              </a:ext>
            </a:extLst>
          </p:cNvPr>
          <p:cNvSpPr txBox="1">
            <a:spLocks/>
          </p:cNvSpPr>
          <p:nvPr/>
        </p:nvSpPr>
        <p:spPr>
          <a:xfrm>
            <a:off x="431999" y="334948"/>
            <a:ext cx="10515600" cy="618101"/>
          </a:xfrm>
          <a:prstGeom prst="rect">
            <a:avLst/>
          </a:prstGeom>
        </p:spPr>
        <p:txBody>
          <a:bodyPr/>
          <a:lstStyle>
            <a:lvl1pPr algn="l" defTabSz="914400" rtl="0" eaLnBrk="1" latinLnBrk="0" hangingPunct="1">
              <a:lnSpc>
                <a:spcPct val="90000"/>
              </a:lnSpc>
              <a:spcBef>
                <a:spcPct val="0"/>
              </a:spcBef>
              <a:buNone/>
              <a:defRPr sz="4000" b="1" i="0" kern="1200">
                <a:solidFill>
                  <a:srgbClr val="39304C"/>
                </a:solidFill>
                <a:latin typeface="Glory" pitchFamily="2" charset="77"/>
                <a:ea typeface="+mj-ea"/>
                <a:cs typeface="+mj-cs"/>
              </a:defRPr>
            </a:lvl1pPr>
          </a:lstStyle>
          <a:p>
            <a:r>
              <a:rPr lang="en-US" sz="3200" dirty="0">
                <a:solidFill>
                  <a:srgbClr val="1E4783"/>
                </a:solidFill>
                <a:latin typeface="Calibri" panose="020F0502020204030204" pitchFamily="34" charset="0"/>
                <a:cs typeface="Calibri" panose="020F0502020204030204" pitchFamily="34" charset="0"/>
              </a:rPr>
              <a:t>Assess your progress</a:t>
            </a:r>
          </a:p>
        </p:txBody>
      </p:sp>
      <p:sp>
        <p:nvSpPr>
          <p:cNvPr id="6" name="TextBox 5">
            <a:extLst>
              <a:ext uri="{FF2B5EF4-FFF2-40B4-BE49-F238E27FC236}">
                <a16:creationId xmlns:a16="http://schemas.microsoft.com/office/drawing/2014/main" id="{FD50931E-7386-47D3-8C2C-75E54572418B}"/>
              </a:ext>
            </a:extLst>
          </p:cNvPr>
          <p:cNvSpPr txBox="1"/>
          <p:nvPr/>
        </p:nvSpPr>
        <p:spPr>
          <a:xfrm>
            <a:off x="431999" y="1092622"/>
            <a:ext cx="9576295" cy="400110"/>
          </a:xfrm>
          <a:prstGeom prst="rect">
            <a:avLst/>
          </a:prstGeom>
          <a:noFill/>
          <a:effectLst>
            <a:outerShdw blurRad="40000" dist="20000" dir="5400000" rotWithShape="0">
              <a:schemeClr val="bg1">
                <a:alpha val="15000"/>
              </a:schemeClr>
            </a:outerShdw>
          </a:effectLst>
        </p:spPr>
        <p:style>
          <a:lnRef idx="1">
            <a:schemeClr val="accent4"/>
          </a:lnRef>
          <a:fillRef idx="2">
            <a:schemeClr val="accent4"/>
          </a:fillRef>
          <a:effectRef idx="1">
            <a:schemeClr val="accent4"/>
          </a:effectRef>
          <a:fontRef idx="minor">
            <a:schemeClr val="dk1"/>
          </a:fontRef>
        </p:style>
        <p:txBody>
          <a:bodyPr wrap="square" rtlCol="0">
            <a:spAutoFit/>
          </a:bodyPr>
          <a:lstStyle/>
          <a:p>
            <a:pPr algn="l"/>
            <a:r>
              <a:rPr lang="en-US" sz="2000" b="1" dirty="0">
                <a:solidFill>
                  <a:srgbClr val="E84141"/>
                </a:solidFill>
                <a:latin typeface="Calibri" panose="020F0502020204030204" pitchFamily="34" charset="0"/>
                <a:cs typeface="Calibri" panose="020F0502020204030204" pitchFamily="34" charset="0"/>
              </a:rPr>
              <a:t>Go to page 99 of your Skills Book and assess your progress.</a:t>
            </a:r>
          </a:p>
        </p:txBody>
      </p:sp>
      <p:sp>
        <p:nvSpPr>
          <p:cNvPr id="8" name="TextBox 7">
            <a:extLst>
              <a:ext uri="{FF2B5EF4-FFF2-40B4-BE49-F238E27FC236}">
                <a16:creationId xmlns:a16="http://schemas.microsoft.com/office/drawing/2014/main" id="{DA5A3639-82A3-4A93-85B1-55E2DB6D3DE3}"/>
              </a:ext>
            </a:extLst>
          </p:cNvPr>
          <p:cNvSpPr txBox="1"/>
          <p:nvPr/>
        </p:nvSpPr>
        <p:spPr>
          <a:xfrm>
            <a:off x="432000" y="4788000"/>
            <a:ext cx="9576296" cy="707886"/>
          </a:xfrm>
          <a:prstGeom prst="rect">
            <a:avLst/>
          </a:prstGeom>
          <a:noFill/>
          <a:effectLst>
            <a:outerShdw blurRad="40000" dist="20000" dir="5400000" rotWithShape="0">
              <a:schemeClr val="accent4">
                <a:alpha val="38000"/>
              </a:schemeClr>
            </a:outerShdw>
          </a:effectLst>
        </p:spPr>
        <p:style>
          <a:lnRef idx="1">
            <a:schemeClr val="accent4"/>
          </a:lnRef>
          <a:fillRef idx="2">
            <a:schemeClr val="accent4"/>
          </a:fillRef>
          <a:effectRef idx="1">
            <a:schemeClr val="accent4"/>
          </a:effectRef>
          <a:fontRef idx="minor">
            <a:schemeClr val="dk1"/>
          </a:fontRef>
        </p:style>
        <p:txBody>
          <a:bodyPr wrap="square" rtlCol="0">
            <a:spAutoFit/>
          </a:bodyPr>
          <a:lstStyle/>
          <a:p>
            <a:pPr algn="l"/>
            <a:r>
              <a:rPr lang="en-US" sz="2000" b="1" dirty="0">
                <a:solidFill>
                  <a:srgbClr val="E84141"/>
                </a:solidFill>
                <a:latin typeface="Calibri" panose="020F0502020204030204" pitchFamily="34" charset="0"/>
                <a:cs typeface="Calibri" panose="020F0502020204030204" pitchFamily="34" charset="0"/>
              </a:rPr>
              <a:t>Identify any gaps in your learning. Use the Rapid Revision on </a:t>
            </a:r>
            <a:r>
              <a:rPr lang="en-US" sz="2000" b="1">
                <a:solidFill>
                  <a:srgbClr val="E84141"/>
                </a:solidFill>
                <a:latin typeface="Calibri" panose="020F0502020204030204" pitchFamily="34" charset="0"/>
                <a:cs typeface="Calibri" panose="020F0502020204030204" pitchFamily="34" charset="0"/>
              </a:rPr>
              <a:t>page 227 </a:t>
            </a:r>
            <a:r>
              <a:rPr lang="en-US" sz="2000" b="1" dirty="0">
                <a:solidFill>
                  <a:srgbClr val="E84141"/>
                </a:solidFill>
                <a:latin typeface="Calibri" panose="020F0502020204030204" pitchFamily="34" charset="0"/>
                <a:cs typeface="Calibri" panose="020F0502020204030204" pitchFamily="34" charset="0"/>
              </a:rPr>
              <a:t>of your Textbook to jog your memory.</a:t>
            </a:r>
          </a:p>
        </p:txBody>
      </p:sp>
      <p:sp>
        <p:nvSpPr>
          <p:cNvPr id="9" name="TextBox 8">
            <a:extLst>
              <a:ext uri="{FF2B5EF4-FFF2-40B4-BE49-F238E27FC236}">
                <a16:creationId xmlns:a16="http://schemas.microsoft.com/office/drawing/2014/main" id="{2CFA52C5-4035-954A-B8EC-35E890D4A1EB}"/>
              </a:ext>
            </a:extLst>
          </p:cNvPr>
          <p:cNvSpPr txBox="1"/>
          <p:nvPr/>
        </p:nvSpPr>
        <p:spPr>
          <a:xfrm>
            <a:off x="431999" y="1629893"/>
            <a:ext cx="9440546" cy="3020945"/>
          </a:xfrm>
          <a:prstGeom prst="rect">
            <a:avLst/>
          </a:prstGeom>
        </p:spPr>
        <p:txBody>
          <a:bodyPr vert="horz" wrap="square" lIns="91440" tIns="45720" rIns="91440" bIns="45720" rtlCol="0">
            <a:noAutofit/>
          </a:bodyPr>
          <a:lstStyle/>
          <a:p>
            <a:pPr marL="719138" indent="-719138">
              <a:spcAft>
                <a:spcPts val="1800"/>
              </a:spcAft>
              <a:buClr>
                <a:srgbClr val="3F3153"/>
              </a:buClr>
              <a:buSzPct val="80000"/>
            </a:pPr>
            <a:r>
              <a:rPr lang="en-US" sz="2400" b="1" dirty="0">
                <a:solidFill>
                  <a:srgbClr val="FF0000"/>
                </a:solidFill>
                <a:latin typeface="Calibri" panose="020F0502020204030204" pitchFamily="34" charset="0"/>
                <a:cs typeface="Calibri" panose="020F0502020204030204" pitchFamily="34" charset="0"/>
              </a:rPr>
              <a:t>18.1</a:t>
            </a:r>
            <a:r>
              <a:rPr lang="en-US" sz="2400" b="1" dirty="0">
                <a:solidFill>
                  <a:srgbClr val="1E4783"/>
                </a:solidFill>
                <a:latin typeface="Calibri" panose="020F0502020204030204" pitchFamily="34" charset="0"/>
                <a:cs typeface="Calibri" panose="020F0502020204030204" pitchFamily="34" charset="0"/>
              </a:rPr>
              <a:t> Describe what is meant by ‘secondary activities’. </a:t>
            </a:r>
          </a:p>
          <a:p>
            <a:pPr marL="719138" indent="-719138">
              <a:spcAft>
                <a:spcPts val="1800"/>
              </a:spcAft>
              <a:buClr>
                <a:srgbClr val="3F3153"/>
              </a:buClr>
              <a:buSzPct val="80000"/>
            </a:pPr>
            <a:r>
              <a:rPr lang="en-US" sz="2400" b="1" dirty="0">
                <a:solidFill>
                  <a:srgbClr val="FF0000"/>
                </a:solidFill>
                <a:latin typeface="Calibri" panose="020F0502020204030204" pitchFamily="34" charset="0"/>
                <a:cs typeface="Calibri" panose="020F0502020204030204" pitchFamily="34" charset="0"/>
              </a:rPr>
              <a:t>18.2</a:t>
            </a:r>
            <a:r>
              <a:rPr lang="en-US" sz="2400" b="1" dirty="0">
                <a:solidFill>
                  <a:srgbClr val="1E4783"/>
                </a:solidFill>
                <a:latin typeface="Calibri" panose="020F0502020204030204" pitchFamily="34" charset="0"/>
                <a:cs typeface="Calibri" panose="020F0502020204030204" pitchFamily="34" charset="0"/>
              </a:rPr>
              <a:t> Describe the factors affecting the location of industry. </a:t>
            </a:r>
          </a:p>
          <a:p>
            <a:pPr marL="719138" indent="-719138">
              <a:spcAft>
                <a:spcPts val="1800"/>
              </a:spcAft>
              <a:buClr>
                <a:srgbClr val="3F3153"/>
              </a:buClr>
              <a:buSzPct val="80000"/>
            </a:pPr>
            <a:r>
              <a:rPr lang="en-US" sz="2400" b="1" dirty="0">
                <a:solidFill>
                  <a:srgbClr val="FF0000"/>
                </a:solidFill>
                <a:latin typeface="Calibri" panose="020F0502020204030204" pitchFamily="34" charset="0"/>
                <a:cs typeface="Calibri" panose="020F0502020204030204" pitchFamily="34" charset="0"/>
              </a:rPr>
              <a:t>18.3</a:t>
            </a:r>
            <a:r>
              <a:rPr lang="en-US" sz="2400" b="1" dirty="0">
                <a:solidFill>
                  <a:srgbClr val="1E4783"/>
                </a:solidFill>
                <a:latin typeface="Calibri" panose="020F0502020204030204" pitchFamily="34" charset="0"/>
                <a:cs typeface="Calibri" panose="020F0502020204030204" pitchFamily="34" charset="0"/>
              </a:rPr>
              <a:t> Describe how Apple functions as a system.</a:t>
            </a:r>
          </a:p>
          <a:p>
            <a:pPr marL="719138" indent="-719138">
              <a:spcAft>
                <a:spcPts val="1800"/>
              </a:spcAft>
              <a:buClr>
                <a:srgbClr val="3F3153"/>
              </a:buClr>
              <a:buSzPct val="80000"/>
            </a:pPr>
            <a:r>
              <a:rPr lang="en-US" sz="2400" b="1" dirty="0">
                <a:solidFill>
                  <a:srgbClr val="FF0000"/>
                </a:solidFill>
                <a:latin typeface="Calibri" panose="020F0502020204030204" pitchFamily="34" charset="0"/>
                <a:cs typeface="Calibri" panose="020F0502020204030204" pitchFamily="34" charset="0"/>
              </a:rPr>
              <a:t>18.4</a:t>
            </a:r>
            <a:r>
              <a:rPr lang="en-US" sz="2400" b="1" dirty="0">
                <a:solidFill>
                  <a:srgbClr val="1E4783"/>
                </a:solidFill>
                <a:latin typeface="Calibri" panose="020F0502020204030204" pitchFamily="34" charset="0"/>
                <a:cs typeface="Calibri" panose="020F0502020204030204" pitchFamily="34" charset="0"/>
              </a:rPr>
              <a:t> Explain why Apple located in Ireland.</a:t>
            </a:r>
          </a:p>
          <a:p>
            <a:pPr marL="719138" indent="-719138">
              <a:spcAft>
                <a:spcPts val="1800"/>
              </a:spcAft>
              <a:buClr>
                <a:srgbClr val="3F3153"/>
              </a:buClr>
              <a:buSzPct val="80000"/>
            </a:pPr>
            <a:r>
              <a:rPr lang="en-US" sz="2400" b="1" dirty="0">
                <a:solidFill>
                  <a:srgbClr val="FF0000"/>
                </a:solidFill>
                <a:latin typeface="Calibri" panose="020F0502020204030204" pitchFamily="34" charset="0"/>
                <a:cs typeface="Calibri" panose="020F0502020204030204" pitchFamily="34" charset="0"/>
              </a:rPr>
              <a:t>18.5</a:t>
            </a:r>
            <a:r>
              <a:rPr lang="en-US" sz="2400" b="1" dirty="0">
                <a:solidFill>
                  <a:srgbClr val="1E4783"/>
                </a:solidFill>
                <a:latin typeface="Calibri" panose="020F0502020204030204" pitchFamily="34" charset="0"/>
                <a:cs typeface="Calibri" panose="020F0502020204030204" pitchFamily="34" charset="0"/>
              </a:rPr>
              <a:t> Describe how Apple operates sustainably.</a:t>
            </a:r>
            <a:r>
              <a:rPr lang="en-GB" sz="2400" b="1" dirty="0">
                <a:solidFill>
                  <a:srgbClr val="1E4783"/>
                </a:solidFill>
                <a:latin typeface="Calibri" panose="020F0502020204030204" pitchFamily="34" charset="0"/>
                <a:cs typeface="Calibri" panose="020F0502020204030204" pitchFamily="34" charset="0"/>
              </a:rPr>
              <a:t>	</a:t>
            </a:r>
            <a:endParaRPr lang="en-US" sz="2400" dirty="0">
              <a:solidFill>
                <a:srgbClr val="1E4783"/>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38354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6">
            <a:extLst>
              <a:ext uri="{FF2B5EF4-FFF2-40B4-BE49-F238E27FC236}">
                <a16:creationId xmlns:a16="http://schemas.microsoft.com/office/drawing/2014/main" id="{2A275256-4FBA-4B87-A01E-DFF6DEB5C02B}"/>
              </a:ext>
            </a:extLst>
          </p:cNvPr>
          <p:cNvSpPr txBox="1">
            <a:spLocks/>
          </p:cNvSpPr>
          <p:nvPr/>
        </p:nvSpPr>
        <p:spPr>
          <a:xfrm>
            <a:off x="559253" y="742197"/>
            <a:ext cx="5728855" cy="618101"/>
          </a:xfrm>
          <a:prstGeom prst="rect">
            <a:avLst/>
          </a:prstGeom>
        </p:spPr>
        <p:txBody>
          <a:bodyPr/>
          <a:lstStyle>
            <a:lvl1pPr algn="l" defTabSz="914400" rtl="0" eaLnBrk="1" latinLnBrk="0" hangingPunct="1">
              <a:lnSpc>
                <a:spcPct val="90000"/>
              </a:lnSpc>
              <a:spcBef>
                <a:spcPct val="0"/>
              </a:spcBef>
              <a:buNone/>
              <a:defRPr sz="4000" b="1" i="0" kern="1200">
                <a:solidFill>
                  <a:srgbClr val="39304C"/>
                </a:solidFill>
                <a:latin typeface="Glory" pitchFamily="2" charset="77"/>
                <a:ea typeface="+mj-ea"/>
                <a:cs typeface="+mj-cs"/>
              </a:defRPr>
            </a:lvl1pPr>
          </a:lstStyle>
          <a:p>
            <a:r>
              <a:rPr lang="en-US" sz="3200" dirty="0">
                <a:solidFill>
                  <a:srgbClr val="1E4783"/>
                </a:solidFill>
                <a:latin typeface="+mn-lt"/>
              </a:rPr>
              <a:t>Secondary Activities</a:t>
            </a:r>
          </a:p>
        </p:txBody>
      </p:sp>
      <p:sp>
        <p:nvSpPr>
          <p:cNvPr id="8" name="TextBox 7">
            <a:extLst>
              <a:ext uri="{FF2B5EF4-FFF2-40B4-BE49-F238E27FC236}">
                <a16:creationId xmlns:a16="http://schemas.microsoft.com/office/drawing/2014/main" id="{CEB33D34-CA60-48F6-89B3-903AECA97E66}"/>
              </a:ext>
            </a:extLst>
          </p:cNvPr>
          <p:cNvSpPr txBox="1"/>
          <p:nvPr/>
        </p:nvSpPr>
        <p:spPr>
          <a:xfrm>
            <a:off x="559253" y="1426289"/>
            <a:ext cx="6032159" cy="1606658"/>
          </a:xfrm>
          <a:prstGeom prst="rect">
            <a:avLst/>
          </a:prstGeom>
          <a:noFill/>
        </p:spPr>
        <p:txBody>
          <a:bodyPr wrap="square">
            <a:spAutoFit/>
          </a:bodyPr>
          <a:lstStyle/>
          <a:p>
            <a:pPr marL="342900" lvl="1" indent="-342900" fontAlgn="base">
              <a:lnSpc>
                <a:spcPts val="2463"/>
              </a:lnSpc>
              <a:spcBef>
                <a:spcPct val="0"/>
              </a:spcBef>
              <a:spcAft>
                <a:spcPts val="1800"/>
              </a:spcAft>
              <a:buClr>
                <a:srgbClr val="FF0000"/>
              </a:buClr>
              <a:buSzPct val="100000"/>
              <a:buFont typeface="Arial" panose="020B0604020202020204" pitchFamily="34" charset="0"/>
              <a:buChar char="•"/>
              <a:defRPr/>
            </a:pPr>
            <a:r>
              <a:rPr lang="en-US" altLang="en-US" sz="2400" dirty="0">
                <a:solidFill>
                  <a:srgbClr val="1E4783"/>
                </a:solidFill>
              </a:rPr>
              <a:t>Secondary economic activity another name for </a:t>
            </a:r>
            <a:r>
              <a:rPr lang="en-US" altLang="en-US" sz="2400" b="1" dirty="0">
                <a:solidFill>
                  <a:srgbClr val="1E4783"/>
                </a:solidFill>
              </a:rPr>
              <a:t>manufacturing</a:t>
            </a:r>
            <a:r>
              <a:rPr lang="en-US" altLang="en-US" sz="2400" dirty="0">
                <a:solidFill>
                  <a:srgbClr val="1E4783"/>
                </a:solidFill>
              </a:rPr>
              <a:t>. </a:t>
            </a:r>
          </a:p>
          <a:p>
            <a:pPr marL="342900" lvl="1" indent="-342900" fontAlgn="base">
              <a:lnSpc>
                <a:spcPts val="2463"/>
              </a:lnSpc>
              <a:spcBef>
                <a:spcPct val="0"/>
              </a:spcBef>
              <a:spcAft>
                <a:spcPts val="1800"/>
              </a:spcAft>
              <a:buClr>
                <a:srgbClr val="FF0000"/>
              </a:buClr>
              <a:buSzPct val="100000"/>
              <a:buFont typeface="Arial" panose="020B0604020202020204" pitchFamily="34" charset="0"/>
              <a:buChar char="•"/>
              <a:defRPr/>
            </a:pPr>
            <a:r>
              <a:rPr lang="en-US" altLang="en-US" sz="2400" b="1" dirty="0">
                <a:solidFill>
                  <a:srgbClr val="1E4783"/>
                </a:solidFill>
              </a:rPr>
              <a:t>Manufacturing</a:t>
            </a:r>
            <a:r>
              <a:rPr lang="en-US" altLang="en-US" sz="2400" dirty="0">
                <a:solidFill>
                  <a:srgbClr val="1E4783"/>
                </a:solidFill>
              </a:rPr>
              <a:t> involves </a:t>
            </a:r>
            <a:r>
              <a:rPr lang="en-US" altLang="en-US" sz="2400" b="1" dirty="0">
                <a:solidFill>
                  <a:srgbClr val="1E4783"/>
                </a:solidFill>
              </a:rPr>
              <a:t>making</a:t>
            </a:r>
            <a:r>
              <a:rPr lang="en-US" altLang="en-US" sz="2400" dirty="0">
                <a:solidFill>
                  <a:srgbClr val="1E4783"/>
                </a:solidFill>
              </a:rPr>
              <a:t> physical goods. </a:t>
            </a:r>
          </a:p>
        </p:txBody>
      </p:sp>
      <p:sp>
        <p:nvSpPr>
          <p:cNvPr id="2" name="TextBox 1">
            <a:extLst>
              <a:ext uri="{FF2B5EF4-FFF2-40B4-BE49-F238E27FC236}">
                <a16:creationId xmlns:a16="http://schemas.microsoft.com/office/drawing/2014/main" id="{2B6F1240-5E5D-0146-A64F-9591EB9F5044}"/>
              </a:ext>
            </a:extLst>
          </p:cNvPr>
          <p:cNvSpPr txBox="1"/>
          <p:nvPr/>
        </p:nvSpPr>
        <p:spPr>
          <a:xfrm>
            <a:off x="374073" y="189474"/>
            <a:ext cx="9324476" cy="861774"/>
          </a:xfrm>
          <a:prstGeom prst="rect">
            <a:avLst/>
          </a:prstGeom>
        </p:spPr>
        <p:txBody>
          <a:bodyPr wrap="none" rtlCol="0">
            <a:spAutoFit/>
          </a:bodyPr>
          <a:lstStyle/>
          <a:p>
            <a:r>
              <a:rPr lang="en-US" sz="3200" b="1" dirty="0">
                <a:solidFill>
                  <a:srgbClr val="FF0000"/>
                </a:solidFill>
                <a:latin typeface="Calibri" panose="020F0502020204030204" pitchFamily="34" charset="0"/>
                <a:cs typeface="Calibri" panose="020F0502020204030204" pitchFamily="34" charset="0"/>
              </a:rPr>
              <a:t>18.1</a:t>
            </a:r>
            <a:r>
              <a:rPr lang="en-US" sz="3200" b="1" dirty="0">
                <a:solidFill>
                  <a:srgbClr val="1E4783"/>
                </a:solidFill>
                <a:latin typeface="Calibri" panose="020F0502020204030204" pitchFamily="34" charset="0"/>
                <a:cs typeface="Calibri" panose="020F0502020204030204" pitchFamily="34" charset="0"/>
              </a:rPr>
              <a:t> Describe what is meant by ‘secondary activities’. </a:t>
            </a:r>
          </a:p>
          <a:p>
            <a:pPr algn="l"/>
            <a:endParaRPr lang="en-US" dirty="0">
              <a:latin typeface="+mn-lt"/>
            </a:endParaRPr>
          </a:p>
        </p:txBody>
      </p:sp>
      <p:pic>
        <p:nvPicPr>
          <p:cNvPr id="4" name="Picture 3">
            <a:extLst>
              <a:ext uri="{FF2B5EF4-FFF2-40B4-BE49-F238E27FC236}">
                <a16:creationId xmlns:a16="http://schemas.microsoft.com/office/drawing/2014/main" id="{54A61E77-E7F0-DF44-BB25-5A2E54F4F2F8}"/>
              </a:ext>
            </a:extLst>
          </p:cNvPr>
          <p:cNvPicPr>
            <a:picLocks noChangeAspect="1"/>
          </p:cNvPicPr>
          <p:nvPr/>
        </p:nvPicPr>
        <p:blipFill>
          <a:blip r:embed="rId2"/>
          <a:stretch>
            <a:fillRect/>
          </a:stretch>
        </p:blipFill>
        <p:spPr>
          <a:xfrm>
            <a:off x="7147438" y="4049914"/>
            <a:ext cx="4809035" cy="1158197"/>
          </a:xfrm>
          <a:prstGeom prst="rect">
            <a:avLst/>
          </a:prstGeom>
        </p:spPr>
      </p:pic>
      <p:sp>
        <p:nvSpPr>
          <p:cNvPr id="5" name="TextBox 4">
            <a:extLst>
              <a:ext uri="{FF2B5EF4-FFF2-40B4-BE49-F238E27FC236}">
                <a16:creationId xmlns:a16="http://schemas.microsoft.com/office/drawing/2014/main" id="{9835EE82-4A8C-AA43-A169-EDD3F5B0A782}"/>
              </a:ext>
            </a:extLst>
          </p:cNvPr>
          <p:cNvSpPr txBox="1"/>
          <p:nvPr/>
        </p:nvSpPr>
        <p:spPr>
          <a:xfrm>
            <a:off x="559253" y="3031749"/>
            <a:ext cx="10984935" cy="2585323"/>
          </a:xfrm>
          <a:prstGeom prst="rect">
            <a:avLst/>
          </a:prstGeom>
        </p:spPr>
        <p:txBody>
          <a:bodyPr wrap="square" rtlCol="0">
            <a:spAutoFit/>
          </a:bodyPr>
          <a:lstStyle/>
          <a:p>
            <a:pPr marL="342900" indent="-342900">
              <a:buClr>
                <a:srgbClr val="FF0000"/>
              </a:buClr>
              <a:buFont typeface="Arial" panose="020B0604020202020204" pitchFamily="34" charset="0"/>
              <a:buChar char="•"/>
            </a:pPr>
            <a:r>
              <a:rPr lang="en-US" altLang="en-US" sz="2400" dirty="0">
                <a:solidFill>
                  <a:srgbClr val="1E4783"/>
                </a:solidFill>
              </a:rPr>
              <a:t>Manufacturing always works according to a system </a:t>
            </a:r>
          </a:p>
          <a:p>
            <a:pPr marL="800100" lvl="1" indent="-342900">
              <a:buClr>
                <a:srgbClr val="FF0000"/>
              </a:buClr>
              <a:buFont typeface="Arial" panose="020B0604020202020204" pitchFamily="34" charset="0"/>
              <a:buChar char="•"/>
            </a:pPr>
            <a:r>
              <a:rPr lang="en-US" altLang="en-US" sz="2400" b="1" dirty="0">
                <a:solidFill>
                  <a:srgbClr val="1E4783"/>
                </a:solidFill>
              </a:rPr>
              <a:t>Inputs</a:t>
            </a:r>
            <a:r>
              <a:rPr lang="en-US" altLang="en-US" sz="2400" dirty="0">
                <a:solidFill>
                  <a:srgbClr val="1E4783"/>
                </a:solidFill>
              </a:rPr>
              <a:t> are </a:t>
            </a:r>
            <a:r>
              <a:rPr lang="en-US" altLang="en-US" sz="2400" b="1" dirty="0">
                <a:solidFill>
                  <a:srgbClr val="1E4783"/>
                </a:solidFill>
              </a:rPr>
              <a:t>processed</a:t>
            </a:r>
            <a:r>
              <a:rPr lang="en-US" altLang="en-US" sz="2400" dirty="0">
                <a:solidFill>
                  <a:srgbClr val="1E4783"/>
                </a:solidFill>
              </a:rPr>
              <a:t> or changed into </a:t>
            </a:r>
            <a:r>
              <a:rPr lang="en-US" altLang="en-US" sz="2400" b="1" dirty="0">
                <a:solidFill>
                  <a:srgbClr val="1E4783"/>
                </a:solidFill>
              </a:rPr>
              <a:t>outputs</a:t>
            </a:r>
            <a:r>
              <a:rPr lang="en-US" altLang="en-US" sz="2400" dirty="0">
                <a:solidFill>
                  <a:srgbClr val="1E4783"/>
                </a:solidFill>
              </a:rPr>
              <a:t> or finished products. </a:t>
            </a:r>
          </a:p>
          <a:p>
            <a:pPr marL="800100" lvl="1" indent="-342900">
              <a:buClr>
                <a:srgbClr val="FF0000"/>
              </a:buClr>
              <a:buFont typeface="Arial" panose="020B0604020202020204" pitchFamily="34" charset="0"/>
              <a:buChar char="•"/>
            </a:pPr>
            <a:r>
              <a:rPr lang="en-US" altLang="en-US" sz="2400" dirty="0">
                <a:solidFill>
                  <a:srgbClr val="1E4783"/>
                </a:solidFill>
              </a:rPr>
              <a:t>Examples of manufacturing include </a:t>
            </a:r>
          </a:p>
          <a:p>
            <a:pPr marL="1257300" lvl="2" indent="-342900">
              <a:buClr>
                <a:srgbClr val="FF0000"/>
              </a:buClr>
              <a:buFont typeface="Arial" panose="020B0604020202020204" pitchFamily="34" charset="0"/>
              <a:buChar char="•"/>
            </a:pPr>
            <a:r>
              <a:rPr lang="en-US" altLang="en-US" sz="2400" dirty="0">
                <a:solidFill>
                  <a:srgbClr val="1E4783"/>
                </a:solidFill>
              </a:rPr>
              <a:t>Baking </a:t>
            </a:r>
          </a:p>
          <a:p>
            <a:pPr marL="1257300" lvl="2" indent="-342900">
              <a:buClr>
                <a:srgbClr val="FF0000"/>
              </a:buClr>
              <a:buFont typeface="Arial" panose="020B0604020202020204" pitchFamily="34" charset="0"/>
              <a:buChar char="•"/>
            </a:pPr>
            <a:r>
              <a:rPr lang="en-US" altLang="en-US" sz="2400" dirty="0">
                <a:solidFill>
                  <a:srgbClr val="1E4783"/>
                </a:solidFill>
              </a:rPr>
              <a:t>Computer manufacturing. </a:t>
            </a:r>
          </a:p>
          <a:p>
            <a:pPr marL="800100" lvl="1" indent="-342900">
              <a:buClr>
                <a:srgbClr val="FF0000"/>
              </a:buClr>
              <a:buFont typeface="Arial" panose="020B0604020202020204" pitchFamily="34" charset="0"/>
              <a:buChar char="•"/>
            </a:pPr>
            <a:r>
              <a:rPr lang="en-US" altLang="en-US" sz="2400" dirty="0">
                <a:solidFill>
                  <a:srgbClr val="1E4783"/>
                </a:solidFill>
              </a:rPr>
              <a:t>Most manufacturing takes place in factories.</a:t>
            </a:r>
            <a:endParaRPr lang="en-US" sz="2400" dirty="0">
              <a:solidFill>
                <a:srgbClr val="1E4783"/>
              </a:solidFill>
              <a:ea typeface="Muli" charset="0"/>
              <a:cs typeface="Muli" charset="0"/>
            </a:endParaRPr>
          </a:p>
          <a:p>
            <a:pPr algn="l"/>
            <a:endParaRPr lang="en-US" dirty="0">
              <a:latin typeface="+mn-lt"/>
            </a:endParaRPr>
          </a:p>
        </p:txBody>
      </p:sp>
    </p:spTree>
    <p:extLst>
      <p:ext uri="{BB962C8B-B14F-4D97-AF65-F5344CB8AC3E}">
        <p14:creationId xmlns:p14="http://schemas.microsoft.com/office/powerpoint/2010/main" val="1144414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6">
            <a:extLst>
              <a:ext uri="{FF2B5EF4-FFF2-40B4-BE49-F238E27FC236}">
                <a16:creationId xmlns:a16="http://schemas.microsoft.com/office/drawing/2014/main" id="{EC0A58A4-69DE-C54D-978F-291A379DE7C9}"/>
              </a:ext>
            </a:extLst>
          </p:cNvPr>
          <p:cNvSpPr txBox="1">
            <a:spLocks/>
          </p:cNvSpPr>
          <p:nvPr/>
        </p:nvSpPr>
        <p:spPr>
          <a:xfrm>
            <a:off x="544414" y="878237"/>
            <a:ext cx="3362568" cy="618101"/>
          </a:xfrm>
          <a:prstGeom prst="rect">
            <a:avLst/>
          </a:prstGeom>
        </p:spPr>
        <p:txBody>
          <a:bodyPr/>
          <a:lstStyle>
            <a:lvl1pPr algn="l" defTabSz="914400" rtl="0" eaLnBrk="1" latinLnBrk="0" hangingPunct="1">
              <a:lnSpc>
                <a:spcPct val="90000"/>
              </a:lnSpc>
              <a:spcBef>
                <a:spcPct val="0"/>
              </a:spcBef>
              <a:buNone/>
              <a:defRPr sz="4000" b="1" i="0" kern="1200">
                <a:solidFill>
                  <a:srgbClr val="39304C"/>
                </a:solidFill>
                <a:latin typeface="Glory" pitchFamily="2" charset="77"/>
                <a:ea typeface="+mj-ea"/>
                <a:cs typeface="+mj-cs"/>
              </a:defRPr>
            </a:lvl1pPr>
          </a:lstStyle>
          <a:p>
            <a:r>
              <a:rPr lang="en-US" sz="3200" dirty="0">
                <a:solidFill>
                  <a:srgbClr val="1E4783"/>
                </a:solidFill>
                <a:latin typeface="+mn-lt"/>
              </a:rPr>
              <a:t>Types of Industry </a:t>
            </a:r>
          </a:p>
        </p:txBody>
      </p:sp>
      <p:sp>
        <p:nvSpPr>
          <p:cNvPr id="9" name="TextBox 8">
            <a:extLst>
              <a:ext uri="{FF2B5EF4-FFF2-40B4-BE49-F238E27FC236}">
                <a16:creationId xmlns:a16="http://schemas.microsoft.com/office/drawing/2014/main" id="{263C9BC8-60A9-4FDD-9EDE-0ACC96CA42A7}"/>
              </a:ext>
            </a:extLst>
          </p:cNvPr>
          <p:cNvSpPr txBox="1"/>
          <p:nvPr/>
        </p:nvSpPr>
        <p:spPr>
          <a:xfrm>
            <a:off x="544414" y="1584699"/>
            <a:ext cx="7699041" cy="4222053"/>
          </a:xfrm>
          <a:prstGeom prst="rect">
            <a:avLst/>
          </a:prstGeom>
          <a:noFill/>
        </p:spPr>
        <p:txBody>
          <a:bodyPr wrap="square">
            <a:spAutoFit/>
          </a:bodyPr>
          <a:lstStyle/>
          <a:p>
            <a:pPr>
              <a:lnSpc>
                <a:spcPts val="2463"/>
              </a:lnSpc>
              <a:spcBef>
                <a:spcPct val="0"/>
              </a:spcBef>
              <a:spcAft>
                <a:spcPts val="600"/>
              </a:spcAft>
              <a:buFont typeface="Arial" panose="020B0604020202020204" pitchFamily="34" charset="0"/>
              <a:buNone/>
            </a:pPr>
            <a:r>
              <a:rPr lang="en-US" altLang="en-US" sz="2400" b="1" dirty="0">
                <a:solidFill>
                  <a:srgbClr val="1E4783"/>
                </a:solidFill>
              </a:rPr>
              <a:t>Light industry </a:t>
            </a:r>
          </a:p>
          <a:p>
            <a:pPr marL="342900" lvl="1" indent="-342900" fontAlgn="base">
              <a:lnSpc>
                <a:spcPts val="2463"/>
              </a:lnSpc>
              <a:spcBef>
                <a:spcPct val="0"/>
              </a:spcBef>
              <a:spcAft>
                <a:spcPts val="600"/>
              </a:spcAft>
              <a:buClr>
                <a:srgbClr val="E84141"/>
              </a:buClr>
              <a:buSzPct val="100000"/>
              <a:buFont typeface="Arial" panose="020B0604020202020204" pitchFamily="34" charset="0"/>
              <a:buChar char="•"/>
              <a:defRPr/>
            </a:pPr>
            <a:r>
              <a:rPr lang="en-US" altLang="en-US" sz="2000" dirty="0">
                <a:solidFill>
                  <a:srgbClr val="1E4783"/>
                </a:solidFill>
              </a:rPr>
              <a:t>Uses light raw materials</a:t>
            </a:r>
          </a:p>
          <a:p>
            <a:pPr marL="342900" lvl="1" indent="-342900" fontAlgn="base">
              <a:lnSpc>
                <a:spcPts val="2463"/>
              </a:lnSpc>
              <a:spcBef>
                <a:spcPct val="0"/>
              </a:spcBef>
              <a:spcAft>
                <a:spcPts val="600"/>
              </a:spcAft>
              <a:buClr>
                <a:srgbClr val="E84141"/>
              </a:buClr>
              <a:buSzPct val="100000"/>
              <a:buFont typeface="Arial" panose="020B0604020202020204" pitchFamily="34" charset="0"/>
              <a:buChar char="•"/>
              <a:defRPr/>
            </a:pPr>
            <a:r>
              <a:rPr lang="en-US" altLang="en-US" sz="2000" dirty="0">
                <a:solidFill>
                  <a:srgbClr val="1E4783"/>
                </a:solidFill>
              </a:rPr>
              <a:t>Produces goods that are small, light and easy to transport, e.g. electronics and textiles</a:t>
            </a:r>
          </a:p>
          <a:p>
            <a:pPr marL="342900" lvl="1" indent="-342900" fontAlgn="base">
              <a:lnSpc>
                <a:spcPts val="2463"/>
              </a:lnSpc>
              <a:spcBef>
                <a:spcPct val="0"/>
              </a:spcBef>
              <a:spcAft>
                <a:spcPts val="600"/>
              </a:spcAft>
              <a:buClr>
                <a:srgbClr val="E84141"/>
              </a:buClr>
              <a:buSzPct val="100000"/>
              <a:buFont typeface="Arial" panose="020B0604020202020204" pitchFamily="34" charset="0"/>
              <a:buChar char="•"/>
              <a:defRPr/>
            </a:pPr>
            <a:r>
              <a:rPr lang="en-US" altLang="en-US" sz="2000" dirty="0">
                <a:solidFill>
                  <a:srgbClr val="1E4783"/>
                </a:solidFill>
              </a:rPr>
              <a:t>Apple is an example of a light industry. </a:t>
            </a:r>
          </a:p>
          <a:p>
            <a:pPr marL="342900" lvl="1" indent="-342900" fontAlgn="base">
              <a:lnSpc>
                <a:spcPts val="2463"/>
              </a:lnSpc>
              <a:spcBef>
                <a:spcPct val="0"/>
              </a:spcBef>
              <a:spcAft>
                <a:spcPts val="600"/>
              </a:spcAft>
              <a:buClr>
                <a:srgbClr val="E84141"/>
              </a:buClr>
              <a:buSzPct val="100000"/>
              <a:buFont typeface="Arial" panose="020B0604020202020204" pitchFamily="34" charset="0"/>
              <a:buChar char="•"/>
              <a:defRPr/>
            </a:pPr>
            <a:endParaRPr lang="en-US" altLang="en-US" sz="2000" dirty="0">
              <a:solidFill>
                <a:srgbClr val="1E4783"/>
              </a:solidFill>
            </a:endParaRPr>
          </a:p>
          <a:p>
            <a:pPr>
              <a:lnSpc>
                <a:spcPts val="2463"/>
              </a:lnSpc>
              <a:spcBef>
                <a:spcPct val="0"/>
              </a:spcBef>
              <a:spcAft>
                <a:spcPts val="600"/>
              </a:spcAft>
              <a:buFont typeface="Arial" panose="020B0604020202020204" pitchFamily="34" charset="0"/>
              <a:buNone/>
            </a:pPr>
            <a:r>
              <a:rPr lang="en-US" altLang="en-US" sz="2400" b="1" dirty="0">
                <a:solidFill>
                  <a:srgbClr val="1E4783"/>
                </a:solidFill>
              </a:rPr>
              <a:t>Heavy industry </a:t>
            </a:r>
          </a:p>
          <a:p>
            <a:pPr marL="342900" lvl="1" indent="-342900" fontAlgn="base">
              <a:lnSpc>
                <a:spcPts val="2463"/>
              </a:lnSpc>
              <a:spcBef>
                <a:spcPct val="0"/>
              </a:spcBef>
              <a:spcAft>
                <a:spcPts val="600"/>
              </a:spcAft>
              <a:buClr>
                <a:srgbClr val="E84141"/>
              </a:buClr>
              <a:buSzPct val="100000"/>
              <a:buFont typeface="Arial" panose="020B0604020202020204" pitchFamily="34" charset="0"/>
              <a:buChar char="•"/>
              <a:defRPr/>
            </a:pPr>
            <a:r>
              <a:rPr lang="en-US" altLang="en-US" sz="2000" dirty="0">
                <a:solidFill>
                  <a:srgbClr val="1E4783"/>
                </a:solidFill>
              </a:rPr>
              <a:t>Uses heavy machinery and raw materials</a:t>
            </a:r>
          </a:p>
          <a:p>
            <a:pPr marL="342900" lvl="1" indent="-342900" fontAlgn="base">
              <a:lnSpc>
                <a:spcPts val="2463"/>
              </a:lnSpc>
              <a:spcBef>
                <a:spcPct val="0"/>
              </a:spcBef>
              <a:spcAft>
                <a:spcPts val="600"/>
              </a:spcAft>
              <a:buClr>
                <a:srgbClr val="E84141"/>
              </a:buClr>
              <a:buSzPct val="100000"/>
              <a:buFont typeface="Arial" panose="020B0604020202020204" pitchFamily="34" charset="0"/>
              <a:buChar char="•"/>
              <a:defRPr/>
            </a:pPr>
            <a:r>
              <a:rPr lang="en-US" altLang="en-US" sz="2000" dirty="0">
                <a:solidFill>
                  <a:srgbClr val="1E4783"/>
                </a:solidFill>
              </a:rPr>
              <a:t>Produces goods that are heavy and bulky, </a:t>
            </a:r>
            <a:br>
              <a:rPr lang="en-US" altLang="en-US" sz="2000" dirty="0">
                <a:solidFill>
                  <a:srgbClr val="1E4783"/>
                </a:solidFill>
              </a:rPr>
            </a:br>
            <a:r>
              <a:rPr lang="en-US" altLang="en-US" sz="2000" dirty="0">
                <a:solidFill>
                  <a:srgbClr val="1E4783"/>
                </a:solidFill>
              </a:rPr>
              <a:t>e.g. cement and steel</a:t>
            </a:r>
          </a:p>
          <a:p>
            <a:pPr marL="342900" lvl="1" indent="-342900" fontAlgn="base">
              <a:lnSpc>
                <a:spcPts val="2463"/>
              </a:lnSpc>
              <a:spcBef>
                <a:spcPct val="0"/>
              </a:spcBef>
              <a:spcAft>
                <a:spcPts val="600"/>
              </a:spcAft>
              <a:buClr>
                <a:srgbClr val="E84141"/>
              </a:buClr>
              <a:buSzPct val="100000"/>
              <a:buFont typeface="Arial" panose="020B0604020202020204" pitchFamily="34" charset="0"/>
              <a:buChar char="•"/>
              <a:defRPr/>
            </a:pPr>
            <a:r>
              <a:rPr lang="en-US" altLang="en-US" sz="2000" dirty="0" err="1">
                <a:solidFill>
                  <a:srgbClr val="1E4783"/>
                </a:solidFill>
              </a:rPr>
              <a:t>Aughinish</a:t>
            </a:r>
            <a:r>
              <a:rPr lang="en-US" altLang="en-US" sz="2000" dirty="0">
                <a:solidFill>
                  <a:srgbClr val="1E4783"/>
                </a:solidFill>
              </a:rPr>
              <a:t> Alumina is an example of a heavy industry.</a:t>
            </a:r>
          </a:p>
        </p:txBody>
      </p:sp>
      <p:pic>
        <p:nvPicPr>
          <p:cNvPr id="11" name="Picture 6">
            <a:extLst>
              <a:ext uri="{FF2B5EF4-FFF2-40B4-BE49-F238E27FC236}">
                <a16:creationId xmlns:a16="http://schemas.microsoft.com/office/drawing/2014/main" id="{FF10979C-7DED-4CB6-A9D9-8350DDFB93A0}"/>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8017265" y="1187288"/>
            <a:ext cx="3362568" cy="2241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3">
            <a:extLst>
              <a:ext uri="{FF2B5EF4-FFF2-40B4-BE49-F238E27FC236}">
                <a16:creationId xmlns:a16="http://schemas.microsoft.com/office/drawing/2014/main" id="{EC8787B0-4175-4876-AB36-E1489F64CD48}"/>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8017265" y="3565040"/>
            <a:ext cx="3362568" cy="2241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29732D44-F306-FC4D-B70F-D03C4A809FFD}"/>
              </a:ext>
            </a:extLst>
          </p:cNvPr>
          <p:cNvSpPr txBox="1"/>
          <p:nvPr/>
        </p:nvSpPr>
        <p:spPr>
          <a:xfrm>
            <a:off x="374073" y="189474"/>
            <a:ext cx="9324476" cy="861774"/>
          </a:xfrm>
          <a:prstGeom prst="rect">
            <a:avLst/>
          </a:prstGeom>
        </p:spPr>
        <p:txBody>
          <a:bodyPr wrap="none" rtlCol="0">
            <a:spAutoFit/>
          </a:bodyPr>
          <a:lstStyle/>
          <a:p>
            <a:r>
              <a:rPr lang="en-US" sz="3200" b="1" dirty="0">
                <a:solidFill>
                  <a:srgbClr val="FF0000"/>
                </a:solidFill>
                <a:latin typeface="Calibri" panose="020F0502020204030204" pitchFamily="34" charset="0"/>
                <a:cs typeface="Calibri" panose="020F0502020204030204" pitchFamily="34" charset="0"/>
              </a:rPr>
              <a:t>18.1</a:t>
            </a:r>
            <a:r>
              <a:rPr lang="en-US" sz="3200" b="1" dirty="0">
                <a:solidFill>
                  <a:srgbClr val="1E4783"/>
                </a:solidFill>
                <a:latin typeface="Calibri" panose="020F0502020204030204" pitchFamily="34" charset="0"/>
                <a:cs typeface="Calibri" panose="020F0502020204030204" pitchFamily="34" charset="0"/>
              </a:rPr>
              <a:t> Describe what is meant by ‘secondary activities’. </a:t>
            </a:r>
          </a:p>
          <a:p>
            <a:pPr algn="l"/>
            <a:endParaRPr lang="en-US" dirty="0">
              <a:latin typeface="+mn-lt"/>
            </a:endParaRPr>
          </a:p>
        </p:txBody>
      </p:sp>
    </p:spTree>
    <p:extLst>
      <p:ext uri="{BB962C8B-B14F-4D97-AF65-F5344CB8AC3E}">
        <p14:creationId xmlns:p14="http://schemas.microsoft.com/office/powerpoint/2010/main" val="1261729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6">
            <a:extLst>
              <a:ext uri="{FF2B5EF4-FFF2-40B4-BE49-F238E27FC236}">
                <a16:creationId xmlns:a16="http://schemas.microsoft.com/office/drawing/2014/main" id="{EC0A58A4-69DE-C54D-978F-291A379DE7C9}"/>
              </a:ext>
            </a:extLst>
          </p:cNvPr>
          <p:cNvSpPr txBox="1">
            <a:spLocks/>
          </p:cNvSpPr>
          <p:nvPr/>
        </p:nvSpPr>
        <p:spPr>
          <a:xfrm>
            <a:off x="637082" y="840469"/>
            <a:ext cx="10515600" cy="618101"/>
          </a:xfrm>
          <a:prstGeom prst="rect">
            <a:avLst/>
          </a:prstGeom>
        </p:spPr>
        <p:txBody>
          <a:bodyPr/>
          <a:lstStyle>
            <a:lvl1pPr algn="l" defTabSz="914400" rtl="0" eaLnBrk="1" latinLnBrk="0" hangingPunct="1">
              <a:lnSpc>
                <a:spcPct val="90000"/>
              </a:lnSpc>
              <a:spcBef>
                <a:spcPct val="0"/>
              </a:spcBef>
              <a:buNone/>
              <a:defRPr sz="4000" b="1" i="0" kern="1200">
                <a:solidFill>
                  <a:srgbClr val="39304C"/>
                </a:solidFill>
                <a:latin typeface="Glory" pitchFamily="2" charset="77"/>
                <a:ea typeface="+mj-ea"/>
                <a:cs typeface="+mj-cs"/>
              </a:defRPr>
            </a:lvl1pPr>
          </a:lstStyle>
          <a:p>
            <a:r>
              <a:rPr lang="en-US" sz="3200" dirty="0">
                <a:solidFill>
                  <a:srgbClr val="1E4783"/>
                </a:solidFill>
                <a:latin typeface="+mn-lt"/>
              </a:rPr>
              <a:t>Types of Industry </a:t>
            </a:r>
          </a:p>
        </p:txBody>
      </p:sp>
      <p:sp>
        <p:nvSpPr>
          <p:cNvPr id="10" name="TextBox 9">
            <a:extLst>
              <a:ext uri="{FF2B5EF4-FFF2-40B4-BE49-F238E27FC236}">
                <a16:creationId xmlns:a16="http://schemas.microsoft.com/office/drawing/2014/main" id="{1660D586-035A-4C40-8E10-99A73781AD8E}"/>
              </a:ext>
            </a:extLst>
          </p:cNvPr>
          <p:cNvSpPr txBox="1"/>
          <p:nvPr/>
        </p:nvSpPr>
        <p:spPr>
          <a:xfrm>
            <a:off x="657406" y="1458570"/>
            <a:ext cx="9594958" cy="3894656"/>
          </a:xfrm>
          <a:prstGeom prst="rect">
            <a:avLst/>
          </a:prstGeom>
          <a:noFill/>
        </p:spPr>
        <p:txBody>
          <a:bodyPr wrap="square">
            <a:spAutoFit/>
          </a:bodyPr>
          <a:lstStyle/>
          <a:p>
            <a:pPr>
              <a:lnSpc>
                <a:spcPts val="2463"/>
              </a:lnSpc>
              <a:spcBef>
                <a:spcPct val="0"/>
              </a:spcBef>
              <a:spcAft>
                <a:spcPts val="600"/>
              </a:spcAft>
              <a:buFont typeface="Arial" panose="020B0604020202020204" pitchFamily="34" charset="0"/>
              <a:buNone/>
            </a:pPr>
            <a:r>
              <a:rPr lang="en-US" altLang="en-US" sz="2400" b="1" dirty="0">
                <a:solidFill>
                  <a:srgbClr val="1E4783"/>
                </a:solidFill>
              </a:rPr>
              <a:t>Multinational corporation (MNC) </a:t>
            </a:r>
          </a:p>
          <a:p>
            <a:pPr marL="719138" lvl="1" indent="-719138" fontAlgn="base">
              <a:lnSpc>
                <a:spcPts val="2463"/>
              </a:lnSpc>
              <a:spcBef>
                <a:spcPct val="0"/>
              </a:spcBef>
              <a:spcAft>
                <a:spcPts val="600"/>
              </a:spcAft>
              <a:buClr>
                <a:srgbClr val="E84141"/>
              </a:buClr>
              <a:buSzPct val="100000"/>
              <a:buFont typeface="Arial" panose="020B0604020202020204" pitchFamily="34" charset="0"/>
              <a:buChar char="•"/>
              <a:defRPr/>
            </a:pPr>
            <a:r>
              <a:rPr lang="en-US" altLang="en-US" sz="2000" dirty="0">
                <a:solidFill>
                  <a:srgbClr val="1E4783"/>
                </a:solidFill>
              </a:rPr>
              <a:t>Business that has factories and offices in many locations across the world</a:t>
            </a:r>
          </a:p>
          <a:p>
            <a:pPr marL="719138" lvl="1" indent="-719138" fontAlgn="base">
              <a:lnSpc>
                <a:spcPts val="2463"/>
              </a:lnSpc>
              <a:spcBef>
                <a:spcPct val="0"/>
              </a:spcBef>
              <a:spcAft>
                <a:spcPts val="600"/>
              </a:spcAft>
              <a:buClr>
                <a:srgbClr val="E84141"/>
              </a:buClr>
              <a:buSzPct val="100000"/>
              <a:buFont typeface="Arial" panose="020B0604020202020204" pitchFamily="34" charset="0"/>
              <a:buChar char="•"/>
              <a:defRPr/>
            </a:pPr>
            <a:r>
              <a:rPr lang="en-US" altLang="en-US" sz="2000" dirty="0">
                <a:solidFill>
                  <a:srgbClr val="1E4783"/>
                </a:solidFill>
              </a:rPr>
              <a:t>Apple is an example of an MNC. </a:t>
            </a:r>
          </a:p>
          <a:p>
            <a:pPr marL="1176338" lvl="2" indent="-719138" fontAlgn="base">
              <a:lnSpc>
                <a:spcPts val="2463"/>
              </a:lnSpc>
              <a:spcBef>
                <a:spcPct val="0"/>
              </a:spcBef>
              <a:spcAft>
                <a:spcPts val="600"/>
              </a:spcAft>
              <a:buClr>
                <a:srgbClr val="E84141"/>
              </a:buClr>
              <a:buSzPct val="100000"/>
              <a:buFont typeface="Arial" panose="020B0604020202020204" pitchFamily="34" charset="0"/>
              <a:buChar char="•"/>
              <a:defRPr/>
            </a:pPr>
            <a:r>
              <a:rPr lang="en-US" altLang="en-US" sz="2000" dirty="0">
                <a:solidFill>
                  <a:srgbClr val="1E4783"/>
                </a:solidFill>
              </a:rPr>
              <a:t>Its headquarters are located in Cupertino, California, USA and it has operations in many countries, including Ireland. </a:t>
            </a:r>
          </a:p>
          <a:p>
            <a:pPr marL="719138" lvl="1" indent="-719138" fontAlgn="base">
              <a:lnSpc>
                <a:spcPts val="2463"/>
              </a:lnSpc>
              <a:spcBef>
                <a:spcPct val="0"/>
              </a:spcBef>
              <a:spcAft>
                <a:spcPts val="600"/>
              </a:spcAft>
              <a:buClr>
                <a:srgbClr val="E84141"/>
              </a:buClr>
              <a:buSzPct val="100000"/>
              <a:buFont typeface="Arial" panose="020B0604020202020204" pitchFamily="34" charset="0"/>
              <a:buChar char="•"/>
              <a:defRPr/>
            </a:pPr>
            <a:endParaRPr lang="en-US" altLang="en-US" sz="2000" dirty="0">
              <a:solidFill>
                <a:srgbClr val="1E4783"/>
              </a:solidFill>
            </a:endParaRPr>
          </a:p>
          <a:p>
            <a:pPr>
              <a:lnSpc>
                <a:spcPts val="2463"/>
              </a:lnSpc>
              <a:spcBef>
                <a:spcPct val="0"/>
              </a:spcBef>
              <a:spcAft>
                <a:spcPts val="600"/>
              </a:spcAft>
              <a:buFont typeface="Arial" panose="020B0604020202020204" pitchFamily="34" charset="0"/>
              <a:buNone/>
            </a:pPr>
            <a:r>
              <a:rPr lang="en-US" altLang="en-US" sz="2400" b="1" dirty="0">
                <a:solidFill>
                  <a:srgbClr val="1E4783"/>
                </a:solidFill>
              </a:rPr>
              <a:t>Footloose industries </a:t>
            </a:r>
          </a:p>
          <a:p>
            <a:pPr marL="719138" lvl="1" indent="-719138" fontAlgn="base">
              <a:lnSpc>
                <a:spcPts val="2463"/>
              </a:lnSpc>
              <a:spcBef>
                <a:spcPct val="0"/>
              </a:spcBef>
              <a:spcAft>
                <a:spcPts val="600"/>
              </a:spcAft>
              <a:buClr>
                <a:srgbClr val="E84141"/>
              </a:buClr>
              <a:buSzPct val="100000"/>
              <a:buFont typeface="Arial" panose="020B0604020202020204" pitchFamily="34" charset="0"/>
              <a:buChar char="•"/>
              <a:defRPr/>
            </a:pPr>
            <a:r>
              <a:rPr lang="en-US" altLang="en-US" sz="2000" dirty="0">
                <a:solidFill>
                  <a:srgbClr val="1E4783"/>
                </a:solidFill>
              </a:rPr>
              <a:t>An industry that is not tied to a particular location and can move easily.</a:t>
            </a:r>
          </a:p>
          <a:p>
            <a:pPr marL="719138" lvl="1" indent="-719138" fontAlgn="base">
              <a:lnSpc>
                <a:spcPts val="2463"/>
              </a:lnSpc>
              <a:spcBef>
                <a:spcPct val="0"/>
              </a:spcBef>
              <a:spcAft>
                <a:spcPts val="600"/>
              </a:spcAft>
              <a:buClr>
                <a:srgbClr val="E84141"/>
              </a:buClr>
              <a:buSzPct val="100000"/>
              <a:buFont typeface="Arial" panose="020B0604020202020204" pitchFamily="34" charset="0"/>
              <a:buChar char="•"/>
              <a:defRPr/>
            </a:pPr>
            <a:r>
              <a:rPr lang="en-US" altLang="en-US" sz="2000" dirty="0">
                <a:solidFill>
                  <a:srgbClr val="1E4783"/>
                </a:solidFill>
              </a:rPr>
              <a:t>Computer manufacturing and pharmaceuticals are examples of footloose industries.</a:t>
            </a:r>
          </a:p>
          <a:p>
            <a:pPr>
              <a:lnSpc>
                <a:spcPts val="2463"/>
              </a:lnSpc>
              <a:spcBef>
                <a:spcPct val="0"/>
              </a:spcBef>
              <a:spcAft>
                <a:spcPct val="0"/>
              </a:spcAft>
              <a:buFont typeface="Arial" panose="020B0604020202020204" pitchFamily="34" charset="0"/>
              <a:buNone/>
            </a:pPr>
            <a:endParaRPr lang="en-US" altLang="en-US" dirty="0"/>
          </a:p>
        </p:txBody>
      </p:sp>
      <p:sp>
        <p:nvSpPr>
          <p:cNvPr id="8" name="TextBox 7">
            <a:extLst>
              <a:ext uri="{FF2B5EF4-FFF2-40B4-BE49-F238E27FC236}">
                <a16:creationId xmlns:a16="http://schemas.microsoft.com/office/drawing/2014/main" id="{C4A0F77D-29EB-5A42-B032-FCABB8FC6EA3}"/>
              </a:ext>
            </a:extLst>
          </p:cNvPr>
          <p:cNvSpPr txBox="1"/>
          <p:nvPr/>
        </p:nvSpPr>
        <p:spPr>
          <a:xfrm>
            <a:off x="374073" y="189474"/>
            <a:ext cx="9324476" cy="861774"/>
          </a:xfrm>
          <a:prstGeom prst="rect">
            <a:avLst/>
          </a:prstGeom>
        </p:spPr>
        <p:txBody>
          <a:bodyPr wrap="none" rtlCol="0">
            <a:spAutoFit/>
          </a:bodyPr>
          <a:lstStyle/>
          <a:p>
            <a:r>
              <a:rPr lang="en-US" sz="3200" b="1" dirty="0">
                <a:solidFill>
                  <a:srgbClr val="FF0000"/>
                </a:solidFill>
                <a:latin typeface="Calibri" panose="020F0502020204030204" pitchFamily="34" charset="0"/>
                <a:cs typeface="Calibri" panose="020F0502020204030204" pitchFamily="34" charset="0"/>
              </a:rPr>
              <a:t>18.1</a:t>
            </a:r>
            <a:r>
              <a:rPr lang="en-US" sz="3200" b="1" dirty="0">
                <a:solidFill>
                  <a:srgbClr val="1E4783"/>
                </a:solidFill>
                <a:latin typeface="Calibri" panose="020F0502020204030204" pitchFamily="34" charset="0"/>
                <a:cs typeface="Calibri" panose="020F0502020204030204" pitchFamily="34" charset="0"/>
              </a:rPr>
              <a:t> Describe what is meant by ‘secondary activities’. </a:t>
            </a:r>
          </a:p>
          <a:p>
            <a:pPr algn="l"/>
            <a:endParaRPr lang="en-US" dirty="0">
              <a:latin typeface="+mn-lt"/>
            </a:endParaRPr>
          </a:p>
        </p:txBody>
      </p:sp>
    </p:spTree>
    <p:extLst>
      <p:ext uri="{BB962C8B-B14F-4D97-AF65-F5344CB8AC3E}">
        <p14:creationId xmlns:p14="http://schemas.microsoft.com/office/powerpoint/2010/main" val="165871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6">
            <a:extLst>
              <a:ext uri="{FF2B5EF4-FFF2-40B4-BE49-F238E27FC236}">
                <a16:creationId xmlns:a16="http://schemas.microsoft.com/office/drawing/2014/main" id="{5F3A3C56-337E-C149-B200-1DE8C8B62E3C}"/>
              </a:ext>
            </a:extLst>
          </p:cNvPr>
          <p:cNvSpPr txBox="1">
            <a:spLocks/>
          </p:cNvSpPr>
          <p:nvPr/>
        </p:nvSpPr>
        <p:spPr>
          <a:xfrm>
            <a:off x="463296" y="365125"/>
            <a:ext cx="10515600" cy="618101"/>
          </a:xfrm>
          <a:prstGeom prst="rect">
            <a:avLst/>
          </a:prstGeom>
        </p:spPr>
        <p:txBody>
          <a:bodyPr/>
          <a:lstStyle>
            <a:lvl1pPr algn="l" defTabSz="914400" rtl="0" eaLnBrk="1" latinLnBrk="0" hangingPunct="1">
              <a:lnSpc>
                <a:spcPct val="90000"/>
              </a:lnSpc>
              <a:spcBef>
                <a:spcPct val="0"/>
              </a:spcBef>
              <a:buNone/>
              <a:defRPr sz="4000" b="1" i="0" kern="1200">
                <a:solidFill>
                  <a:srgbClr val="39304C"/>
                </a:solidFill>
                <a:latin typeface="Glory" pitchFamily="2" charset="77"/>
                <a:ea typeface="+mj-ea"/>
                <a:cs typeface="+mj-cs"/>
              </a:defRPr>
            </a:lvl1pPr>
          </a:lstStyle>
          <a:p>
            <a:pPr lvl="0">
              <a:defRPr/>
            </a:pPr>
            <a:endParaRPr kumimoji="0" lang="en-US" sz="4000" b="1" i="0" u="none" strike="noStrike" kern="1200" cap="none" spc="0" normalizeH="0" baseline="0" noProof="0" dirty="0">
              <a:ln>
                <a:noFill/>
              </a:ln>
              <a:solidFill>
                <a:srgbClr val="1E4783"/>
              </a:solidFill>
              <a:effectLst/>
              <a:uLnTx/>
              <a:uFillTx/>
              <a:latin typeface="Calibri" panose="020F0502020204030204"/>
              <a:ea typeface="+mj-ea"/>
              <a:cs typeface="+mj-cs"/>
            </a:endParaRPr>
          </a:p>
        </p:txBody>
      </p:sp>
      <p:sp>
        <p:nvSpPr>
          <p:cNvPr id="7" name="Title 6">
            <a:extLst>
              <a:ext uri="{FF2B5EF4-FFF2-40B4-BE49-F238E27FC236}">
                <a16:creationId xmlns:a16="http://schemas.microsoft.com/office/drawing/2014/main" id="{CC319E45-59A8-5E4C-8521-3D1DBD15BF77}"/>
              </a:ext>
            </a:extLst>
          </p:cNvPr>
          <p:cNvSpPr txBox="1">
            <a:spLocks/>
          </p:cNvSpPr>
          <p:nvPr/>
        </p:nvSpPr>
        <p:spPr>
          <a:xfrm>
            <a:off x="432000" y="360000"/>
            <a:ext cx="10515600" cy="618101"/>
          </a:xfrm>
          <a:prstGeom prst="rect">
            <a:avLst/>
          </a:prstGeom>
        </p:spPr>
        <p:txBody>
          <a:bodyPr/>
          <a:lstStyle>
            <a:lvl1pPr algn="l" defTabSz="914400" rtl="0" eaLnBrk="1" latinLnBrk="0" hangingPunct="1">
              <a:lnSpc>
                <a:spcPct val="90000"/>
              </a:lnSpc>
              <a:spcBef>
                <a:spcPct val="0"/>
              </a:spcBef>
              <a:buNone/>
              <a:defRPr sz="4000" b="1" i="0" kern="1200">
                <a:solidFill>
                  <a:srgbClr val="39304C"/>
                </a:solidFill>
                <a:latin typeface="Glory" pitchFamily="2" charset="77"/>
                <a:ea typeface="+mj-ea"/>
                <a:cs typeface="+mj-cs"/>
              </a:defRPr>
            </a:lvl1pPr>
          </a:lstStyle>
          <a:p>
            <a:r>
              <a:rPr lang="en-US" sz="3200" dirty="0">
                <a:solidFill>
                  <a:srgbClr val="FF0000"/>
                </a:solidFill>
                <a:latin typeface="Calibri" panose="020F0502020204030204" pitchFamily="34" charset="0"/>
                <a:cs typeface="Calibri" panose="020F0502020204030204" pitchFamily="34" charset="0"/>
              </a:rPr>
              <a:t>18.1</a:t>
            </a:r>
            <a:r>
              <a:rPr lang="en-US" sz="3200" dirty="0">
                <a:solidFill>
                  <a:srgbClr val="1E4783"/>
                </a:solidFill>
                <a:latin typeface="Calibri" panose="020F0502020204030204" pitchFamily="34" charset="0"/>
                <a:cs typeface="Calibri" panose="020F0502020204030204" pitchFamily="34" charset="0"/>
              </a:rPr>
              <a:t> Describe what is meant by ‘secondary activities’. </a:t>
            </a:r>
          </a:p>
        </p:txBody>
      </p:sp>
      <p:graphicFrame>
        <p:nvGraphicFramePr>
          <p:cNvPr id="9" name="Table 8">
            <a:extLst>
              <a:ext uri="{FF2B5EF4-FFF2-40B4-BE49-F238E27FC236}">
                <a16:creationId xmlns:a16="http://schemas.microsoft.com/office/drawing/2014/main" id="{79D262B8-3579-4602-BB78-1EBC02C7487F}"/>
              </a:ext>
            </a:extLst>
          </p:cNvPr>
          <p:cNvGraphicFramePr>
            <a:graphicFrameLocks noGrp="1"/>
          </p:cNvGraphicFramePr>
          <p:nvPr>
            <p:extLst>
              <p:ext uri="{D42A27DB-BD31-4B8C-83A1-F6EECF244321}">
                <p14:modId xmlns:p14="http://schemas.microsoft.com/office/powerpoint/2010/main" val="897366084"/>
              </p:ext>
            </p:extLst>
          </p:nvPr>
        </p:nvGraphicFramePr>
        <p:xfrm>
          <a:off x="2125306" y="1601985"/>
          <a:ext cx="7128988" cy="3076702"/>
        </p:xfrm>
        <a:graphic>
          <a:graphicData uri="http://schemas.openxmlformats.org/drawingml/2006/table">
            <a:tbl>
              <a:tblPr firstRow="1" bandRow="1">
                <a:tableStyleId>{21E4AEA4-8DFA-4A89-87EB-49C32662AFE0}</a:tableStyleId>
              </a:tblPr>
              <a:tblGrid>
                <a:gridCol w="7128988">
                  <a:extLst>
                    <a:ext uri="{9D8B030D-6E8A-4147-A177-3AD203B41FA5}">
                      <a16:colId xmlns:a16="http://schemas.microsoft.com/office/drawing/2014/main" val="222612161"/>
                    </a:ext>
                  </a:extLst>
                </a:gridCol>
              </a:tblGrid>
              <a:tr h="590068">
                <a:tc>
                  <a:txBody>
                    <a:bodyPr/>
                    <a:lstStyle/>
                    <a:p>
                      <a:pPr algn="l"/>
                      <a:endParaRPr lang="en-US" sz="3000" b="1" i="0" dirty="0">
                        <a:latin typeface="+mn-lt"/>
                      </a:endParaRPr>
                    </a:p>
                  </a:txBody>
                  <a:tcPr marL="75570" marR="75570">
                    <a:lnL w="19050" cap="flat" cmpd="sng" algn="ctr">
                      <a:solidFill>
                        <a:srgbClr val="1A8753"/>
                      </a:solidFill>
                      <a:prstDash val="solid"/>
                      <a:round/>
                      <a:headEnd type="none" w="med" len="med"/>
                      <a:tailEnd type="none" w="med" len="med"/>
                    </a:lnL>
                    <a:lnR w="19050" cap="flat" cmpd="sng" algn="ctr">
                      <a:solidFill>
                        <a:srgbClr val="1A8753"/>
                      </a:solidFill>
                      <a:prstDash val="solid"/>
                      <a:round/>
                      <a:headEnd type="none" w="med" len="med"/>
                      <a:tailEnd type="none" w="med" len="med"/>
                    </a:lnR>
                    <a:lnT w="19050" cap="flat" cmpd="sng" algn="ctr">
                      <a:solidFill>
                        <a:srgbClr val="1A8753"/>
                      </a:solidFill>
                      <a:prstDash val="solid"/>
                      <a:round/>
                      <a:headEnd type="none" w="med" len="med"/>
                      <a:tailEnd type="none" w="med" len="med"/>
                    </a:lnT>
                    <a:solidFill>
                      <a:srgbClr val="1A8753"/>
                    </a:solidFill>
                  </a:tcPr>
                </a:tc>
                <a:extLst>
                  <a:ext uri="{0D108BD9-81ED-4DB2-BD59-A6C34878D82A}">
                    <a16:rowId xmlns:a16="http://schemas.microsoft.com/office/drawing/2014/main" val="1451609641"/>
                  </a:ext>
                </a:extLst>
              </a:tr>
              <a:tr h="491723">
                <a:tc>
                  <a:txBody>
                    <a:bodyPr/>
                    <a:lstStyle/>
                    <a:p>
                      <a:pPr marL="447675" indent="-447675"/>
                      <a:r>
                        <a:rPr lang="en-US" sz="1800" b="1" dirty="0">
                          <a:solidFill>
                            <a:schemeClr val="tx1"/>
                          </a:solidFill>
                          <a:latin typeface="Calibri" panose="020F0502020204030204" pitchFamily="34" charset="0"/>
                          <a:cs typeface="Calibri" panose="020F0502020204030204" pitchFamily="34" charset="0"/>
                        </a:rPr>
                        <a:t>1.</a:t>
                      </a:r>
                      <a:r>
                        <a:rPr lang="en-US" sz="1800" b="0" dirty="0">
                          <a:solidFill>
                            <a:schemeClr val="tx1"/>
                          </a:solidFill>
                          <a:latin typeface="Calibri" panose="020F0502020204030204" pitchFamily="34" charset="0"/>
                          <a:cs typeface="Calibri" panose="020F0502020204030204" pitchFamily="34" charset="0"/>
                        </a:rPr>
                        <a:t>	</a:t>
                      </a:r>
                      <a:r>
                        <a:rPr lang="en-GB" sz="1800" b="0" i="0" u="none" strike="noStrike" baseline="0" dirty="0">
                          <a:latin typeface="Calibri" panose="020F0502020204030204" pitchFamily="34" charset="0"/>
                          <a:cs typeface="Calibri" panose="020F0502020204030204" pitchFamily="34" charset="0"/>
                        </a:rPr>
                        <a:t>What are the </a:t>
                      </a:r>
                      <a:r>
                        <a:rPr lang="en-GB" sz="1800" b="1" i="0" u="none" strike="noStrike" baseline="0" dirty="0">
                          <a:latin typeface="Calibri" panose="020F0502020204030204" pitchFamily="34" charset="0"/>
                          <a:cs typeface="Calibri" panose="020F0502020204030204" pitchFamily="34" charset="0"/>
                        </a:rPr>
                        <a:t>three</a:t>
                      </a:r>
                      <a:r>
                        <a:rPr lang="en-GB" sz="1800" b="0" i="0" u="none" strike="noStrike" baseline="0" dirty="0">
                          <a:latin typeface="Calibri" panose="020F0502020204030204" pitchFamily="34" charset="0"/>
                          <a:cs typeface="Calibri" panose="020F0502020204030204" pitchFamily="34" charset="0"/>
                        </a:rPr>
                        <a:t> main parts of a system?</a:t>
                      </a:r>
                      <a:endParaRPr lang="en-US" sz="1800" b="0" i="0" dirty="0">
                        <a:solidFill>
                          <a:schemeClr val="tx1"/>
                        </a:solidFill>
                        <a:latin typeface="Calibri" panose="020F0502020204030204" pitchFamily="34" charset="0"/>
                        <a:cs typeface="Calibri" panose="020F0502020204030204" pitchFamily="34" charset="0"/>
                      </a:endParaRPr>
                    </a:p>
                  </a:txBody>
                  <a:tcPr marL="75570" marR="75570">
                    <a:lnL w="19050" cap="flat" cmpd="sng" algn="ctr">
                      <a:solidFill>
                        <a:srgbClr val="1A8753"/>
                      </a:solidFill>
                      <a:prstDash val="solid"/>
                      <a:round/>
                      <a:headEnd type="none" w="med" len="med"/>
                      <a:tailEnd type="none" w="med" len="med"/>
                    </a:lnL>
                    <a:lnR w="19050" cap="flat" cmpd="sng" algn="ctr">
                      <a:solidFill>
                        <a:srgbClr val="1A8753"/>
                      </a:solidFill>
                      <a:prstDash val="solid"/>
                      <a:round/>
                      <a:headEnd type="none" w="med" len="med"/>
                      <a:tailEnd type="none" w="med" len="med"/>
                    </a:lnR>
                    <a:lnB w="28575" cap="flat" cmpd="sng" algn="ctr">
                      <a:solidFill>
                        <a:srgbClr val="F8D7CD"/>
                      </a:solidFill>
                      <a:prstDash val="solid"/>
                      <a:round/>
                      <a:headEnd type="none" w="med" len="med"/>
                      <a:tailEnd type="none" w="med" len="med"/>
                    </a:lnB>
                    <a:solidFill>
                      <a:schemeClr val="bg1"/>
                    </a:solidFill>
                  </a:tcPr>
                </a:tc>
                <a:extLst>
                  <a:ext uri="{0D108BD9-81ED-4DB2-BD59-A6C34878D82A}">
                    <a16:rowId xmlns:a16="http://schemas.microsoft.com/office/drawing/2014/main" val="4017682352"/>
                  </a:ext>
                </a:extLst>
              </a:tr>
              <a:tr h="491723">
                <a:tc>
                  <a:txBody>
                    <a:bodyPr/>
                    <a:lstStyle/>
                    <a:p>
                      <a:pPr marL="447675" marR="0" lvl="0" indent="-447675"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tx1"/>
                          </a:solidFill>
                          <a:latin typeface="Calibri" panose="020F0502020204030204" pitchFamily="34" charset="0"/>
                          <a:cs typeface="Calibri" panose="020F0502020204030204" pitchFamily="34" charset="0"/>
                        </a:rPr>
                        <a:t>2.</a:t>
                      </a:r>
                      <a:r>
                        <a:rPr lang="en-US" sz="1800" b="0" kern="1200" dirty="0">
                          <a:solidFill>
                            <a:schemeClr val="tx1"/>
                          </a:solidFill>
                          <a:latin typeface="Calibri" panose="020F0502020204030204" pitchFamily="34" charset="0"/>
                          <a:ea typeface="+mn-ea"/>
                          <a:cs typeface="Calibri" panose="020F0502020204030204" pitchFamily="34" charset="0"/>
                        </a:rPr>
                        <a:t>	</a:t>
                      </a:r>
                      <a:r>
                        <a:rPr lang="en-GB" sz="1800" b="0" i="0" u="none" strike="noStrike" baseline="0" dirty="0">
                          <a:latin typeface="Calibri" panose="020F0502020204030204" pitchFamily="34" charset="0"/>
                          <a:cs typeface="Calibri" panose="020F0502020204030204" pitchFamily="34" charset="0"/>
                        </a:rPr>
                        <a:t>What word endings (suffixes) tell you a word is a process word?</a:t>
                      </a:r>
                      <a:endParaRPr lang="en-US" sz="1800" b="0" kern="1200" dirty="0">
                        <a:solidFill>
                          <a:schemeClr val="tx1"/>
                        </a:solidFill>
                        <a:latin typeface="Calibri" panose="020F0502020204030204" pitchFamily="34" charset="0"/>
                        <a:ea typeface="+mn-ea"/>
                        <a:cs typeface="Calibri" panose="020F0502020204030204" pitchFamily="34" charset="0"/>
                      </a:endParaRPr>
                    </a:p>
                  </a:txBody>
                  <a:tcPr marL="75570" marR="75570">
                    <a:lnL w="19050" cap="flat" cmpd="sng" algn="ctr">
                      <a:solidFill>
                        <a:srgbClr val="1A8753"/>
                      </a:solidFill>
                      <a:prstDash val="solid"/>
                      <a:round/>
                      <a:headEnd type="none" w="med" len="med"/>
                      <a:tailEnd type="none" w="med" len="med"/>
                    </a:lnL>
                    <a:lnR w="19050" cap="flat" cmpd="sng" algn="ctr">
                      <a:solidFill>
                        <a:srgbClr val="1A8753"/>
                      </a:solidFill>
                      <a:prstDash val="solid"/>
                      <a:round/>
                      <a:headEnd type="none" w="med" len="med"/>
                      <a:tailEnd type="none" w="med" len="med"/>
                    </a:lnR>
                    <a:lnT w="28575" cap="flat" cmpd="sng" algn="ctr">
                      <a:solidFill>
                        <a:srgbClr val="F8D7CD"/>
                      </a:solidFill>
                      <a:prstDash val="solid"/>
                      <a:round/>
                      <a:headEnd type="none" w="med" len="med"/>
                      <a:tailEnd type="none" w="med" len="med"/>
                    </a:lnT>
                    <a:lnB w="28575" cap="flat" cmpd="sng" algn="ctr">
                      <a:solidFill>
                        <a:srgbClr val="F8D7CD"/>
                      </a:solidFill>
                      <a:prstDash val="solid"/>
                      <a:round/>
                      <a:headEnd type="none" w="med" len="med"/>
                      <a:tailEnd type="none" w="med" len="med"/>
                    </a:lnB>
                    <a:solidFill>
                      <a:schemeClr val="bg1"/>
                    </a:solidFill>
                  </a:tcPr>
                </a:tc>
                <a:extLst>
                  <a:ext uri="{0D108BD9-81ED-4DB2-BD59-A6C34878D82A}">
                    <a16:rowId xmlns:a16="http://schemas.microsoft.com/office/drawing/2014/main" val="3326383217"/>
                  </a:ext>
                </a:extLst>
              </a:tr>
              <a:tr h="491723">
                <a:tc>
                  <a:txBody>
                    <a:bodyPr/>
                    <a:lstStyle/>
                    <a:p>
                      <a:pPr marL="447675" indent="-447675"/>
                      <a:r>
                        <a:rPr lang="en-US" sz="1800" b="1" dirty="0">
                          <a:solidFill>
                            <a:schemeClr val="tx1"/>
                          </a:solidFill>
                          <a:latin typeface="Calibri" panose="020F0502020204030204" pitchFamily="34" charset="0"/>
                          <a:cs typeface="Calibri" panose="020F0502020204030204" pitchFamily="34" charset="0"/>
                        </a:rPr>
                        <a:t>3.</a:t>
                      </a:r>
                      <a:r>
                        <a:rPr lang="en-US" sz="1800" dirty="0">
                          <a:solidFill>
                            <a:schemeClr val="tx1"/>
                          </a:solidFill>
                          <a:latin typeface="Calibri" panose="020F0502020204030204" pitchFamily="34" charset="0"/>
                          <a:cs typeface="Calibri" panose="020F0502020204030204" pitchFamily="34" charset="0"/>
                        </a:rPr>
                        <a:t>	</a:t>
                      </a:r>
                      <a:r>
                        <a:rPr lang="en-GB" sz="1800" b="0" i="0" u="none" strike="noStrike" baseline="0" dirty="0">
                          <a:latin typeface="Calibri" panose="020F0502020204030204" pitchFamily="34" charset="0"/>
                          <a:cs typeface="Calibri" panose="020F0502020204030204" pitchFamily="34" charset="0"/>
                        </a:rPr>
                        <a:t>Are heavy industries footloose? Explain your answer.</a:t>
                      </a:r>
                      <a:endParaRPr lang="en-US" sz="1800" b="0" i="0" dirty="0">
                        <a:solidFill>
                          <a:schemeClr val="tx1"/>
                        </a:solidFill>
                        <a:latin typeface="Calibri" panose="020F0502020204030204" pitchFamily="34" charset="0"/>
                        <a:cs typeface="Calibri" panose="020F0502020204030204" pitchFamily="34" charset="0"/>
                      </a:endParaRPr>
                    </a:p>
                  </a:txBody>
                  <a:tcPr marL="75570" marR="75570">
                    <a:lnL w="19050" cap="flat" cmpd="sng" algn="ctr">
                      <a:solidFill>
                        <a:srgbClr val="1A8753"/>
                      </a:solidFill>
                      <a:prstDash val="solid"/>
                      <a:round/>
                      <a:headEnd type="none" w="med" len="med"/>
                      <a:tailEnd type="none" w="med" len="med"/>
                    </a:lnL>
                    <a:lnR w="19050" cap="flat" cmpd="sng" algn="ctr">
                      <a:solidFill>
                        <a:srgbClr val="1A8753"/>
                      </a:solidFill>
                      <a:prstDash val="solid"/>
                      <a:round/>
                      <a:headEnd type="none" w="med" len="med"/>
                      <a:tailEnd type="none" w="med" len="med"/>
                    </a:lnR>
                    <a:lnT w="28575" cap="flat" cmpd="sng" algn="ctr">
                      <a:solidFill>
                        <a:srgbClr val="F8D7CD"/>
                      </a:solidFill>
                      <a:prstDash val="solid"/>
                      <a:round/>
                      <a:headEnd type="none" w="med" len="med"/>
                      <a:tailEnd type="none" w="med" len="med"/>
                    </a:lnT>
                    <a:lnB w="28575" cap="flat" cmpd="sng" algn="ctr">
                      <a:solidFill>
                        <a:srgbClr val="F8D7CD"/>
                      </a:solidFill>
                      <a:prstDash val="solid"/>
                      <a:round/>
                      <a:headEnd type="none" w="med" len="med"/>
                      <a:tailEnd type="none" w="med" len="med"/>
                    </a:lnB>
                    <a:solidFill>
                      <a:schemeClr val="bg1"/>
                    </a:solidFill>
                  </a:tcPr>
                </a:tc>
                <a:extLst>
                  <a:ext uri="{0D108BD9-81ED-4DB2-BD59-A6C34878D82A}">
                    <a16:rowId xmlns:a16="http://schemas.microsoft.com/office/drawing/2014/main" val="173032511"/>
                  </a:ext>
                </a:extLst>
              </a:tr>
              <a:tr h="491723">
                <a:tc>
                  <a:txBody>
                    <a:bodyPr/>
                    <a:lstStyle/>
                    <a:p>
                      <a:pPr marL="447675" indent="-447675"/>
                      <a:r>
                        <a:rPr lang="en-US" sz="1800" b="1" kern="1200" dirty="0">
                          <a:solidFill>
                            <a:schemeClr val="tx1"/>
                          </a:solidFill>
                          <a:latin typeface="Calibri" panose="020F0502020204030204" pitchFamily="34" charset="0"/>
                          <a:ea typeface="+mn-ea"/>
                          <a:cs typeface="Calibri" panose="020F0502020204030204" pitchFamily="34" charset="0"/>
                        </a:rPr>
                        <a:t>4.</a:t>
                      </a:r>
                      <a:r>
                        <a:rPr lang="en-US" sz="1800" b="0" i="0" dirty="0">
                          <a:solidFill>
                            <a:schemeClr val="tx1"/>
                          </a:solidFill>
                          <a:latin typeface="Calibri" panose="020F0502020204030204" pitchFamily="34" charset="0"/>
                          <a:cs typeface="Calibri" panose="020F0502020204030204" pitchFamily="34" charset="0"/>
                        </a:rPr>
                        <a:t>	</a:t>
                      </a:r>
                      <a:r>
                        <a:rPr lang="en-GB" sz="1800" b="0" i="0" u="none" strike="noStrike" baseline="0" dirty="0">
                          <a:latin typeface="Calibri" panose="020F0502020204030204" pitchFamily="34" charset="0"/>
                          <a:cs typeface="Calibri" panose="020F0502020204030204" pitchFamily="34" charset="0"/>
                        </a:rPr>
                        <a:t>Why is a light industry called a light industry?</a:t>
                      </a:r>
                      <a:endParaRPr lang="en-US" sz="1800" b="0" i="0" dirty="0">
                        <a:solidFill>
                          <a:schemeClr val="tx1"/>
                        </a:solidFill>
                        <a:latin typeface="Calibri" panose="020F0502020204030204" pitchFamily="34" charset="0"/>
                        <a:cs typeface="Calibri" panose="020F0502020204030204" pitchFamily="34" charset="0"/>
                      </a:endParaRPr>
                    </a:p>
                  </a:txBody>
                  <a:tcPr marL="75570" marR="75570">
                    <a:lnL w="19050" cap="flat" cmpd="sng" algn="ctr">
                      <a:solidFill>
                        <a:srgbClr val="1A8753"/>
                      </a:solidFill>
                      <a:prstDash val="solid"/>
                      <a:round/>
                      <a:headEnd type="none" w="med" len="med"/>
                      <a:tailEnd type="none" w="med" len="med"/>
                    </a:lnL>
                    <a:lnR w="19050" cap="flat" cmpd="sng" algn="ctr">
                      <a:solidFill>
                        <a:srgbClr val="1A8753"/>
                      </a:solidFill>
                      <a:prstDash val="solid"/>
                      <a:round/>
                      <a:headEnd type="none" w="med" len="med"/>
                      <a:tailEnd type="none" w="med" len="med"/>
                    </a:lnR>
                    <a:lnT w="28575" cap="flat" cmpd="sng" algn="ctr">
                      <a:solidFill>
                        <a:srgbClr val="F8D7CD"/>
                      </a:solidFill>
                      <a:prstDash val="solid"/>
                      <a:round/>
                      <a:headEnd type="none" w="med" len="med"/>
                      <a:tailEnd type="none" w="med" len="med"/>
                    </a:lnT>
                    <a:lnB w="28575" cap="flat" cmpd="sng" algn="ctr">
                      <a:solidFill>
                        <a:srgbClr val="F8D7CD"/>
                      </a:solidFill>
                      <a:prstDash val="solid"/>
                      <a:round/>
                      <a:headEnd type="none" w="med" len="med"/>
                      <a:tailEnd type="none" w="med" len="med"/>
                    </a:lnB>
                    <a:solidFill>
                      <a:schemeClr val="bg1"/>
                    </a:solidFill>
                  </a:tcPr>
                </a:tc>
                <a:extLst>
                  <a:ext uri="{0D108BD9-81ED-4DB2-BD59-A6C34878D82A}">
                    <a16:rowId xmlns:a16="http://schemas.microsoft.com/office/drawing/2014/main" val="2237658269"/>
                  </a:ext>
                </a:extLst>
              </a:tr>
              <a:tr h="519742">
                <a:tc>
                  <a:txBody>
                    <a:bodyPr/>
                    <a:lstStyle/>
                    <a:p>
                      <a:pPr marL="447675" indent="-447675"/>
                      <a:r>
                        <a:rPr lang="en-US" sz="1800" b="1" kern="1200" dirty="0">
                          <a:solidFill>
                            <a:schemeClr val="tx1"/>
                          </a:solidFill>
                          <a:latin typeface="Calibri" panose="020F0502020204030204" pitchFamily="34" charset="0"/>
                          <a:ea typeface="+mn-ea"/>
                          <a:cs typeface="Calibri" panose="020F0502020204030204" pitchFamily="34" charset="0"/>
                        </a:rPr>
                        <a:t>5.</a:t>
                      </a:r>
                      <a:r>
                        <a:rPr lang="en-US" sz="1800" b="0" i="0" dirty="0">
                          <a:solidFill>
                            <a:schemeClr val="tx1"/>
                          </a:solidFill>
                          <a:latin typeface="Calibri" panose="020F0502020204030204" pitchFamily="34" charset="0"/>
                          <a:cs typeface="Calibri" panose="020F0502020204030204" pitchFamily="34" charset="0"/>
                        </a:rPr>
                        <a:t>	</a:t>
                      </a:r>
                      <a:r>
                        <a:rPr lang="en-GB" sz="1800" b="0" i="0" u="none" strike="noStrike" baseline="0" dirty="0">
                          <a:latin typeface="Calibri" panose="020F0502020204030204" pitchFamily="34" charset="0"/>
                          <a:cs typeface="Calibri" panose="020F0502020204030204" pitchFamily="34" charset="0"/>
                        </a:rPr>
                        <a:t>What is a finished product?</a:t>
                      </a:r>
                      <a:endParaRPr lang="en-US" sz="1800" b="0" i="0" dirty="0">
                        <a:solidFill>
                          <a:schemeClr val="tx1"/>
                        </a:solidFill>
                        <a:latin typeface="Calibri" panose="020F0502020204030204" pitchFamily="34" charset="0"/>
                        <a:cs typeface="Calibri" panose="020F0502020204030204" pitchFamily="34" charset="0"/>
                      </a:endParaRPr>
                    </a:p>
                  </a:txBody>
                  <a:tcPr marL="75570" marR="75570">
                    <a:lnL w="19050" cap="flat" cmpd="sng" algn="ctr">
                      <a:solidFill>
                        <a:srgbClr val="1A8753"/>
                      </a:solidFill>
                      <a:prstDash val="solid"/>
                      <a:round/>
                      <a:headEnd type="none" w="med" len="med"/>
                      <a:tailEnd type="none" w="med" len="med"/>
                    </a:lnL>
                    <a:lnR w="19050" cap="flat" cmpd="sng" algn="ctr">
                      <a:solidFill>
                        <a:srgbClr val="1A8753"/>
                      </a:solidFill>
                      <a:prstDash val="solid"/>
                      <a:round/>
                      <a:headEnd type="none" w="med" len="med"/>
                      <a:tailEnd type="none" w="med" len="med"/>
                    </a:lnR>
                    <a:lnT w="28575" cap="flat" cmpd="sng" algn="ctr">
                      <a:solidFill>
                        <a:srgbClr val="F8D7CD"/>
                      </a:solidFill>
                      <a:prstDash val="solid"/>
                      <a:round/>
                      <a:headEnd type="none" w="med" len="med"/>
                      <a:tailEnd type="none" w="med" len="med"/>
                    </a:lnT>
                    <a:lnB w="19050" cap="flat" cmpd="sng" algn="ctr">
                      <a:solidFill>
                        <a:srgbClr val="1A8753"/>
                      </a:solidFill>
                      <a:prstDash val="solid"/>
                      <a:round/>
                      <a:headEnd type="none" w="med" len="med"/>
                      <a:tailEnd type="none" w="med" len="med"/>
                    </a:lnB>
                    <a:solidFill>
                      <a:schemeClr val="bg1"/>
                    </a:solidFill>
                  </a:tcPr>
                </a:tc>
                <a:extLst>
                  <a:ext uri="{0D108BD9-81ED-4DB2-BD59-A6C34878D82A}">
                    <a16:rowId xmlns:a16="http://schemas.microsoft.com/office/drawing/2014/main" val="4166176026"/>
                  </a:ext>
                </a:extLst>
              </a:tr>
            </a:tbl>
          </a:graphicData>
        </a:graphic>
      </p:graphicFrame>
      <p:pic>
        <p:nvPicPr>
          <p:cNvPr id="13" name="Picture 12" descr="A picture containing logo&#10;&#10;Description automatically generated">
            <a:extLst>
              <a:ext uri="{FF2B5EF4-FFF2-40B4-BE49-F238E27FC236}">
                <a16:creationId xmlns:a16="http://schemas.microsoft.com/office/drawing/2014/main" id="{84480668-496E-4F3A-8EA1-5F3BF6605F52}"/>
              </a:ext>
            </a:extLst>
          </p:cNvPr>
          <p:cNvPicPr>
            <a:picLocks noChangeAspect="1"/>
          </p:cNvPicPr>
          <p:nvPr/>
        </p:nvPicPr>
        <p:blipFill>
          <a:blip r:embed="rId2"/>
          <a:stretch>
            <a:fillRect/>
          </a:stretch>
        </p:blipFill>
        <p:spPr>
          <a:xfrm>
            <a:off x="2198514" y="1636360"/>
            <a:ext cx="3296790" cy="625507"/>
          </a:xfrm>
          <a:prstGeom prst="rect">
            <a:avLst/>
          </a:prstGeom>
        </p:spPr>
      </p:pic>
    </p:spTree>
    <p:extLst>
      <p:ext uri="{BB962C8B-B14F-4D97-AF65-F5344CB8AC3E}">
        <p14:creationId xmlns:p14="http://schemas.microsoft.com/office/powerpoint/2010/main" val="803619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6">
            <a:extLst>
              <a:ext uri="{FF2B5EF4-FFF2-40B4-BE49-F238E27FC236}">
                <a16:creationId xmlns:a16="http://schemas.microsoft.com/office/drawing/2014/main" id="{5F3A3C56-337E-C149-B200-1DE8C8B62E3C}"/>
              </a:ext>
            </a:extLst>
          </p:cNvPr>
          <p:cNvSpPr txBox="1">
            <a:spLocks/>
          </p:cNvSpPr>
          <p:nvPr/>
        </p:nvSpPr>
        <p:spPr>
          <a:xfrm>
            <a:off x="463296" y="365125"/>
            <a:ext cx="10515600" cy="618101"/>
          </a:xfrm>
          <a:prstGeom prst="rect">
            <a:avLst/>
          </a:prstGeom>
        </p:spPr>
        <p:txBody>
          <a:bodyPr/>
          <a:lstStyle>
            <a:lvl1pPr algn="l" defTabSz="914400" rtl="0" eaLnBrk="1" latinLnBrk="0" hangingPunct="1">
              <a:lnSpc>
                <a:spcPct val="90000"/>
              </a:lnSpc>
              <a:spcBef>
                <a:spcPct val="0"/>
              </a:spcBef>
              <a:buNone/>
              <a:defRPr sz="4000" b="1" i="0" kern="1200">
                <a:solidFill>
                  <a:srgbClr val="39304C"/>
                </a:solidFill>
                <a:latin typeface="Glory" pitchFamily="2" charset="77"/>
                <a:ea typeface="+mj-ea"/>
                <a:cs typeface="+mj-cs"/>
              </a:defRPr>
            </a:lvl1pPr>
          </a:lstStyle>
          <a:p>
            <a:pPr lvl="0">
              <a:defRPr/>
            </a:pPr>
            <a:endParaRPr kumimoji="0" lang="en-US" sz="4000" b="1" i="0" u="none" strike="noStrike" kern="1200" cap="none" spc="0" normalizeH="0" baseline="0" noProof="0" dirty="0">
              <a:ln>
                <a:noFill/>
              </a:ln>
              <a:solidFill>
                <a:srgbClr val="1E4783"/>
              </a:solidFill>
              <a:effectLst/>
              <a:uLnTx/>
              <a:uFillTx/>
              <a:latin typeface="Calibri" panose="020F0502020204030204"/>
              <a:ea typeface="+mj-ea"/>
              <a:cs typeface="+mj-cs"/>
            </a:endParaRPr>
          </a:p>
        </p:txBody>
      </p:sp>
      <p:sp>
        <p:nvSpPr>
          <p:cNvPr id="8" name="Title 6">
            <a:extLst>
              <a:ext uri="{FF2B5EF4-FFF2-40B4-BE49-F238E27FC236}">
                <a16:creationId xmlns:a16="http://schemas.microsoft.com/office/drawing/2014/main" id="{0242F185-002B-45A5-98B1-DBE558C292D3}"/>
              </a:ext>
            </a:extLst>
          </p:cNvPr>
          <p:cNvSpPr txBox="1">
            <a:spLocks/>
          </p:cNvSpPr>
          <p:nvPr/>
        </p:nvSpPr>
        <p:spPr>
          <a:xfrm>
            <a:off x="432000" y="360000"/>
            <a:ext cx="10515600" cy="618101"/>
          </a:xfrm>
          <a:prstGeom prst="rect">
            <a:avLst/>
          </a:prstGeom>
        </p:spPr>
        <p:txBody>
          <a:bodyPr/>
          <a:lstStyle>
            <a:lvl1pPr algn="l" defTabSz="914400" rtl="0" eaLnBrk="1" latinLnBrk="0" hangingPunct="1">
              <a:lnSpc>
                <a:spcPct val="90000"/>
              </a:lnSpc>
              <a:spcBef>
                <a:spcPct val="0"/>
              </a:spcBef>
              <a:buNone/>
              <a:defRPr sz="4000" b="1" i="0" kern="1200">
                <a:solidFill>
                  <a:srgbClr val="39304C"/>
                </a:solidFill>
                <a:latin typeface="Glory" pitchFamily="2" charset="77"/>
                <a:ea typeface="+mj-ea"/>
                <a:cs typeface="+mj-cs"/>
              </a:defRPr>
            </a:lvl1pPr>
          </a:lstStyle>
          <a:p>
            <a:r>
              <a:rPr lang="en-US" sz="3200" dirty="0">
                <a:solidFill>
                  <a:srgbClr val="FF0000"/>
                </a:solidFill>
                <a:latin typeface="Calibri" panose="020F0502020204030204" pitchFamily="34" charset="0"/>
                <a:cs typeface="Calibri" panose="020F0502020204030204" pitchFamily="34" charset="0"/>
              </a:rPr>
              <a:t>18.1</a:t>
            </a:r>
            <a:r>
              <a:rPr lang="en-US" sz="3200" dirty="0">
                <a:solidFill>
                  <a:srgbClr val="1E4783"/>
                </a:solidFill>
                <a:latin typeface="Calibri" panose="020F0502020204030204" pitchFamily="34" charset="0"/>
                <a:cs typeface="Calibri" panose="020F0502020204030204" pitchFamily="34" charset="0"/>
              </a:rPr>
              <a:t> Describe what is meant by ‘secondary activities’. </a:t>
            </a:r>
          </a:p>
        </p:txBody>
      </p:sp>
      <p:graphicFrame>
        <p:nvGraphicFramePr>
          <p:cNvPr id="7" name="Table 6">
            <a:extLst>
              <a:ext uri="{FF2B5EF4-FFF2-40B4-BE49-F238E27FC236}">
                <a16:creationId xmlns:a16="http://schemas.microsoft.com/office/drawing/2014/main" id="{2F876B19-CD5F-314D-9CBD-07A728E18DB9}"/>
              </a:ext>
            </a:extLst>
          </p:cNvPr>
          <p:cNvGraphicFramePr>
            <a:graphicFrameLocks noGrp="1"/>
          </p:cNvGraphicFramePr>
          <p:nvPr>
            <p:extLst>
              <p:ext uri="{D42A27DB-BD31-4B8C-83A1-F6EECF244321}">
                <p14:modId xmlns:p14="http://schemas.microsoft.com/office/powerpoint/2010/main" val="2020659721"/>
              </p:ext>
            </p:extLst>
          </p:nvPr>
        </p:nvGraphicFramePr>
        <p:xfrm>
          <a:off x="1759432" y="1311114"/>
          <a:ext cx="7956068" cy="2334552"/>
        </p:xfrm>
        <a:graphic>
          <a:graphicData uri="http://schemas.openxmlformats.org/drawingml/2006/table">
            <a:tbl>
              <a:tblPr firstRow="1" bandRow="1">
                <a:tableStyleId>{21E4AEA4-8DFA-4A89-87EB-49C32662AFE0}</a:tableStyleId>
              </a:tblPr>
              <a:tblGrid>
                <a:gridCol w="7956068">
                  <a:extLst>
                    <a:ext uri="{9D8B030D-6E8A-4147-A177-3AD203B41FA5}">
                      <a16:colId xmlns:a16="http://schemas.microsoft.com/office/drawing/2014/main" val="222612161"/>
                    </a:ext>
                  </a:extLst>
                </a:gridCol>
              </a:tblGrid>
              <a:tr h="0">
                <a:tc>
                  <a:txBody>
                    <a:bodyPr/>
                    <a:lstStyle/>
                    <a:p>
                      <a:pPr algn="l"/>
                      <a:r>
                        <a:rPr lang="en-US" sz="2000" b="1" dirty="0">
                          <a:latin typeface="Calibri" panose="020F0502020204030204" pitchFamily="34" charset="0"/>
                          <a:cs typeface="Calibri" panose="020F0502020204030204" pitchFamily="34" charset="0"/>
                        </a:rPr>
                        <a:t>Higher-order questions 1</a:t>
                      </a:r>
                      <a:endParaRPr lang="en-US" sz="2000" b="1" i="0" dirty="0">
                        <a:latin typeface="Calibri" panose="020F0502020204030204" pitchFamily="34" charset="0"/>
                        <a:cs typeface="Calibri" panose="020F0502020204030204" pitchFamily="34" charset="0"/>
                      </a:endParaRPr>
                    </a:p>
                  </a:txBody>
                  <a:tcPr marL="75570" marR="75570"/>
                </a:tc>
                <a:extLst>
                  <a:ext uri="{0D108BD9-81ED-4DB2-BD59-A6C34878D82A}">
                    <a16:rowId xmlns:a16="http://schemas.microsoft.com/office/drawing/2014/main" val="1451609641"/>
                  </a:ext>
                </a:extLst>
              </a:tr>
              <a:tr h="383832">
                <a:tc>
                  <a:txBody>
                    <a:bodyPr/>
                    <a:lstStyle/>
                    <a:p>
                      <a:pPr marL="447675" indent="-447675"/>
                      <a:r>
                        <a:rPr lang="en-US" sz="1800" b="0" dirty="0">
                          <a:solidFill>
                            <a:schemeClr val="tx1"/>
                          </a:solidFill>
                          <a:latin typeface="Calibri" panose="020F0502020204030204" pitchFamily="34" charset="0"/>
                          <a:cs typeface="Calibri" panose="020F0502020204030204" pitchFamily="34" charset="0"/>
                        </a:rPr>
                        <a:t>1.	Heavy, light, footloose: How many other types of industry can you think of?</a:t>
                      </a:r>
                      <a:endParaRPr lang="en-US" sz="1800" b="0" i="0" dirty="0">
                        <a:solidFill>
                          <a:schemeClr val="tx1"/>
                        </a:solidFill>
                        <a:latin typeface="Calibri" panose="020F0502020204030204" pitchFamily="34" charset="0"/>
                        <a:cs typeface="Calibri" panose="020F0502020204030204" pitchFamily="34" charset="0"/>
                      </a:endParaRPr>
                    </a:p>
                  </a:txBody>
                  <a:tcPr marL="75570" marR="75570"/>
                </a:tc>
                <a:extLst>
                  <a:ext uri="{0D108BD9-81ED-4DB2-BD59-A6C34878D82A}">
                    <a16:rowId xmlns:a16="http://schemas.microsoft.com/office/drawing/2014/main" val="4017682352"/>
                  </a:ext>
                </a:extLst>
              </a:tr>
              <a:tr h="383832">
                <a:tc>
                  <a:txBody>
                    <a:bodyPr/>
                    <a:lstStyle/>
                    <a:p>
                      <a:pPr marL="447675" marR="0" lvl="0" indent="-447675"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tx1"/>
                          </a:solidFill>
                          <a:latin typeface="Calibri" panose="020F0502020204030204" pitchFamily="34" charset="0"/>
                          <a:cs typeface="Calibri" panose="020F0502020204030204" pitchFamily="34" charset="0"/>
                        </a:rPr>
                        <a:t>2.</a:t>
                      </a:r>
                      <a:r>
                        <a:rPr lang="en-US" sz="1800" b="0" kern="1200" dirty="0">
                          <a:solidFill>
                            <a:schemeClr val="tx1"/>
                          </a:solidFill>
                          <a:latin typeface="Calibri" panose="020F0502020204030204" pitchFamily="34" charset="0"/>
                          <a:ea typeface="+mn-ea"/>
                          <a:cs typeface="Calibri" panose="020F0502020204030204" pitchFamily="34" charset="0"/>
                        </a:rPr>
                        <a:t>	How many multinational companies can you think of? Are there any located near your home or school?</a:t>
                      </a:r>
                    </a:p>
                  </a:txBody>
                  <a:tcPr marL="75570" marR="75570"/>
                </a:tc>
                <a:extLst>
                  <a:ext uri="{0D108BD9-81ED-4DB2-BD59-A6C34878D82A}">
                    <a16:rowId xmlns:a16="http://schemas.microsoft.com/office/drawing/2014/main" val="3326383217"/>
                  </a:ext>
                </a:extLst>
              </a:tr>
              <a:tr h="383832">
                <a:tc>
                  <a:txBody>
                    <a:bodyPr/>
                    <a:lstStyle/>
                    <a:p>
                      <a:pPr marL="447675" indent="-447675"/>
                      <a:r>
                        <a:rPr lang="en-US" sz="1800" b="0" dirty="0">
                          <a:solidFill>
                            <a:schemeClr val="tx1"/>
                          </a:solidFill>
                          <a:latin typeface="Calibri" panose="020F0502020204030204" pitchFamily="34" charset="0"/>
                          <a:cs typeface="Calibri" panose="020F0502020204030204" pitchFamily="34" charset="0"/>
                        </a:rPr>
                        <a:t>3.	Can you think of any manufacturing activities that are linked? For example, flour is the output of milling (flour manufacturing). It is an input of baking. What other examples can you think of?</a:t>
                      </a:r>
                      <a:endParaRPr lang="en-US" sz="1800" b="0" i="0" dirty="0">
                        <a:solidFill>
                          <a:schemeClr val="tx1"/>
                        </a:solidFill>
                        <a:latin typeface="Calibri" panose="020F0502020204030204" pitchFamily="34" charset="0"/>
                        <a:cs typeface="Calibri" panose="020F0502020204030204" pitchFamily="34" charset="0"/>
                      </a:endParaRPr>
                    </a:p>
                  </a:txBody>
                  <a:tcPr marL="75570" marR="75570"/>
                </a:tc>
                <a:extLst>
                  <a:ext uri="{0D108BD9-81ED-4DB2-BD59-A6C34878D82A}">
                    <a16:rowId xmlns:a16="http://schemas.microsoft.com/office/drawing/2014/main" val="173032511"/>
                  </a:ext>
                </a:extLst>
              </a:tr>
            </a:tbl>
          </a:graphicData>
        </a:graphic>
      </p:graphicFrame>
    </p:spTree>
    <p:extLst>
      <p:ext uri="{BB962C8B-B14F-4D97-AF65-F5344CB8AC3E}">
        <p14:creationId xmlns:p14="http://schemas.microsoft.com/office/powerpoint/2010/main" val="2573555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2"/>
          <p:cNvSpPr/>
          <p:nvPr/>
        </p:nvSpPr>
        <p:spPr>
          <a:xfrm>
            <a:off x="0" y="1"/>
            <a:ext cx="12192000" cy="5881510"/>
          </a:xfrm>
          <a:prstGeom prst="rect">
            <a:avLst/>
          </a:prstGeom>
          <a:solidFill>
            <a:srgbClr val="FFDE3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9" name="Google Shape;159;p12"/>
          <p:cNvSpPr txBox="1"/>
          <p:nvPr/>
        </p:nvSpPr>
        <p:spPr>
          <a:xfrm>
            <a:off x="463296" y="2322655"/>
            <a:ext cx="10515600" cy="618101"/>
          </a:xfrm>
          <a:prstGeom prst="rect">
            <a:avLst/>
          </a:prstGeom>
          <a:noFill/>
          <a:ln>
            <a:noFill/>
          </a:ln>
        </p:spPr>
        <p:txBody>
          <a:bodyPr spcFirstLastPara="1" wrap="square" lIns="91425" tIns="45700" rIns="91425" bIns="45700" anchor="t" anchorCtr="0">
            <a:noAutofit/>
          </a:bodyPr>
          <a:lstStyle/>
          <a:p>
            <a:r>
              <a:rPr lang="en-US" sz="2000" b="1" dirty="0">
                <a:solidFill>
                  <a:srgbClr val="1E4783"/>
                </a:solidFill>
                <a:latin typeface="Calibri" panose="020F0502020204030204" pitchFamily="34" charset="0"/>
                <a:cs typeface="Calibri" panose="020F0502020204030204" pitchFamily="34" charset="0"/>
              </a:rPr>
              <a:t>Go to Section 18.1 on page 96 of your Skills Book.</a:t>
            </a:r>
          </a:p>
        </p:txBody>
      </p:sp>
      <p:sp>
        <p:nvSpPr>
          <p:cNvPr id="4" name="Title 6">
            <a:extLst>
              <a:ext uri="{FF2B5EF4-FFF2-40B4-BE49-F238E27FC236}">
                <a16:creationId xmlns:a16="http://schemas.microsoft.com/office/drawing/2014/main" id="{3DD36F95-1D95-364A-908C-6403F0407DB6}"/>
              </a:ext>
            </a:extLst>
          </p:cNvPr>
          <p:cNvSpPr txBox="1">
            <a:spLocks/>
          </p:cNvSpPr>
          <p:nvPr/>
        </p:nvSpPr>
        <p:spPr>
          <a:xfrm>
            <a:off x="432000" y="360000"/>
            <a:ext cx="10515600" cy="618101"/>
          </a:xfrm>
          <a:prstGeom prst="rect">
            <a:avLst/>
          </a:prstGeom>
        </p:spPr>
        <p:txBody>
          <a:bodyPr/>
          <a:lstStyle>
            <a:lvl1pPr algn="l" defTabSz="914400" rtl="0" eaLnBrk="1" latinLnBrk="0" hangingPunct="1">
              <a:lnSpc>
                <a:spcPct val="90000"/>
              </a:lnSpc>
              <a:spcBef>
                <a:spcPct val="0"/>
              </a:spcBef>
              <a:buNone/>
              <a:defRPr sz="4000" b="1" i="0" kern="1200">
                <a:solidFill>
                  <a:srgbClr val="39304C"/>
                </a:solidFill>
                <a:latin typeface="Glory" pitchFamily="2" charset="77"/>
                <a:ea typeface="+mj-ea"/>
                <a:cs typeface="+mj-cs"/>
              </a:defRPr>
            </a:lvl1pPr>
          </a:lstStyle>
          <a:p>
            <a:r>
              <a:rPr lang="en-US" sz="3200" dirty="0">
                <a:solidFill>
                  <a:srgbClr val="FF0000"/>
                </a:solidFill>
                <a:latin typeface="Calibri" panose="020F0502020204030204" pitchFamily="34" charset="0"/>
                <a:cs typeface="Calibri" panose="020F0502020204030204" pitchFamily="34" charset="0"/>
              </a:rPr>
              <a:t>18.1</a:t>
            </a:r>
            <a:r>
              <a:rPr lang="en-US" sz="3200" dirty="0">
                <a:solidFill>
                  <a:srgbClr val="1E4783"/>
                </a:solidFill>
                <a:latin typeface="Calibri" panose="020F0502020204030204" pitchFamily="34" charset="0"/>
                <a:cs typeface="Calibri" panose="020F0502020204030204" pitchFamily="34" charset="0"/>
              </a:rPr>
              <a:t> Describe what is meant by ‘secondary activities’. </a:t>
            </a:r>
          </a:p>
        </p:txBody>
      </p:sp>
    </p:spTree>
    <p:extLst>
      <p:ext uri="{BB962C8B-B14F-4D97-AF65-F5344CB8AC3E}">
        <p14:creationId xmlns:p14="http://schemas.microsoft.com/office/powerpoint/2010/main" val="18266396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algn="l">
          <a:defRPr dirty="0" smtClean="0">
            <a:latin typeface="+mn-lt"/>
          </a:defRPr>
        </a:defPPr>
      </a:lstStyle>
    </a:txDef>
  </a:objectDefaults>
  <a:extraClrSchemeLst/>
  <a:extLst>
    <a:ext uri="{05A4C25C-085E-4340-85A3-A5531E510DB2}">
      <thm15:themeFamily xmlns:thm15="http://schemas.microsoft.com/office/thememl/2012/main" name="Presentation27" id="{D1825694-7590-1949-9300-78C28767D24A}" vid="{ACB7304C-F511-BC43-9D27-759DE0EFA4F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71123AA01EF3E4EB10343E2DCBC669D" ma:contentTypeVersion="15" ma:contentTypeDescription="Create a new document." ma:contentTypeScope="" ma:versionID="fa4b33e6f8898270c81394e0e16d3301">
  <xsd:schema xmlns:xsd="http://www.w3.org/2001/XMLSchema" xmlns:xs="http://www.w3.org/2001/XMLSchema" xmlns:p="http://schemas.microsoft.com/office/2006/metadata/properties" xmlns:ns2="58cd18ff-e955-4ae6-bd4e-60eb373c968c" xmlns:ns3="655ce375-5a72-4c05-9e37-f277e8124871" targetNamespace="http://schemas.microsoft.com/office/2006/metadata/properties" ma:root="true" ma:fieldsID="36de9cb5b7a7e785a4861083ab88e1c9" ns2:_="" ns3:_="">
    <xsd:import namespace="58cd18ff-e955-4ae6-bd4e-60eb373c968c"/>
    <xsd:import namespace="655ce375-5a72-4c05-9e37-f277e812487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Location" minOccurs="0"/>
                <xsd:element ref="ns3:SharedWithUsers" minOccurs="0"/>
                <xsd:element ref="ns3:SharedWithDetail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8cd18ff-e955-4ae6-bd4e-60eb373c968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Location" ma:index="16" nillable="true" ma:displayName="Location" ma:internalName="MediaServiceLocatio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c742b05b-9ba8-4872-bed0-60cf4bd1a303"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655ce375-5a72-4c05-9e37-f277e8124871"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a1d22176-e21b-4381-9ad3-e9e31f877334}" ma:internalName="TaxCatchAll" ma:showField="CatchAllData" ma:web="655ce375-5a72-4c05-9e37-f277e812487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58cd18ff-e955-4ae6-bd4e-60eb373c968c">
      <Terms xmlns="http://schemas.microsoft.com/office/infopath/2007/PartnerControls"/>
    </lcf76f155ced4ddcb4097134ff3c332f>
    <TaxCatchAll xmlns="655ce375-5a72-4c05-9e37-f277e8124871" xsi:nil="true"/>
  </documentManagement>
</p:properties>
</file>

<file path=customXml/itemProps1.xml><?xml version="1.0" encoding="utf-8"?>
<ds:datastoreItem xmlns:ds="http://schemas.openxmlformats.org/officeDocument/2006/customXml" ds:itemID="{38141001-49FE-4D6B-9AC7-5694FB6507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8cd18ff-e955-4ae6-bd4e-60eb373c968c"/>
    <ds:schemaRef ds:uri="655ce375-5a72-4c05-9e37-f277e812487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489FBE6-318A-4D22-BC4A-D5E5965F0369}">
  <ds:schemaRefs>
    <ds:schemaRef ds:uri="http://schemas.microsoft.com/sharepoint/v3/contenttype/forms"/>
  </ds:schemaRefs>
</ds:datastoreItem>
</file>

<file path=customXml/itemProps3.xml><?xml version="1.0" encoding="utf-8"?>
<ds:datastoreItem xmlns:ds="http://schemas.openxmlformats.org/officeDocument/2006/customXml" ds:itemID="{D02257B6-587E-432E-AEBA-C0781E8D5DE2}">
  <ds:schemaRefs>
    <ds:schemaRef ds:uri="http://schemas.microsoft.com/office/2006/documentManagement/types"/>
    <ds:schemaRef ds:uri="http://schemas.microsoft.com/office/infopath/2007/PartnerControls"/>
    <ds:schemaRef ds:uri="http://www.w3.org/XML/1998/namespace"/>
    <ds:schemaRef ds:uri="http://purl.org/dc/terms/"/>
    <ds:schemaRef ds:uri="http://schemas.openxmlformats.org/package/2006/metadata/core-properties"/>
    <ds:schemaRef ds:uri="http://purl.org/dc/dcmitype/"/>
    <ds:schemaRef ds:uri="http://purl.org/dc/elements/1.1/"/>
    <ds:schemaRef ds:uri="655ce375-5a72-4c05-9e37-f277e8124871"/>
    <ds:schemaRef ds:uri="58cd18ff-e955-4ae6-bd4e-60eb373c968c"/>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8081</TotalTime>
  <Words>2347</Words>
  <Application>Microsoft Office PowerPoint</Application>
  <PresentationFormat>Widescreen</PresentationFormat>
  <Paragraphs>228</Paragraphs>
  <Slides>33</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Arial</vt:lpstr>
      <vt:lpstr>Calibri</vt:lpstr>
      <vt:lpstr>Calibri Light</vt:lpstr>
      <vt:lpstr>Glory</vt:lpstr>
      <vt:lpstr>Helvetica</vt:lpstr>
      <vt:lpstr>Muli</vt:lpstr>
      <vt:lpstr>Roboto</vt:lpstr>
      <vt:lpstr>Special Elite</vt:lpstr>
      <vt:lpstr>Office Theme</vt:lpstr>
      <vt:lpstr>Secondary Activity: Manufacturing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Joe O'Keeffe</dc:creator>
  <cp:lastModifiedBy>Catherine Gallagher</cp:lastModifiedBy>
  <cp:revision>161</cp:revision>
  <dcterms:created xsi:type="dcterms:W3CDTF">2021-10-04T12:15:27Z</dcterms:created>
  <dcterms:modified xsi:type="dcterms:W3CDTF">2024-02-06T14:51:53Z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0x010100B71123AA01EF3E4EB10343E2DCBC669D</vt:lpwstr>
  </property>
  <property fmtid="{D5CDD505-2E9C-101B-9397-08002B2CF9AE}" pid="3" name="MediaServiceImageTags">
    <vt:lpwstr/>
  </property>
</Properties>
</file>