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9"/>
  </p:notesMasterIdLst>
  <p:sldIdLst>
    <p:sldId id="269" r:id="rId5"/>
    <p:sldId id="270" r:id="rId6"/>
    <p:sldId id="347" r:id="rId7"/>
    <p:sldId id="386" r:id="rId8"/>
    <p:sldId id="348" r:id="rId9"/>
    <p:sldId id="372" r:id="rId10"/>
    <p:sldId id="376" r:id="rId11"/>
    <p:sldId id="356" r:id="rId12"/>
    <p:sldId id="352" r:id="rId13"/>
    <p:sldId id="342" r:id="rId14"/>
    <p:sldId id="377" r:id="rId15"/>
    <p:sldId id="379" r:id="rId16"/>
    <p:sldId id="381" r:id="rId17"/>
    <p:sldId id="380" r:id="rId18"/>
    <p:sldId id="382" r:id="rId19"/>
    <p:sldId id="369" r:id="rId20"/>
    <p:sldId id="383" r:id="rId21"/>
    <p:sldId id="375" r:id="rId22"/>
    <p:sldId id="384" r:id="rId23"/>
    <p:sldId id="385" r:id="rId24"/>
    <p:sldId id="332" r:id="rId25"/>
    <p:sldId id="343" r:id="rId26"/>
    <p:sldId id="378" r:id="rId27"/>
    <p:sldId id="34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4783"/>
    <a:srgbClr val="FFDE3B"/>
    <a:srgbClr val="FAFAFA"/>
    <a:srgbClr val="FFFFFF"/>
    <a:srgbClr val="F8D7CD"/>
    <a:srgbClr val="1A8753"/>
    <a:srgbClr val="CFD5EA"/>
    <a:srgbClr val="E84141"/>
    <a:srgbClr val="E9EBF5"/>
    <a:srgbClr val="FD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688295-DA79-4257-BCC9-68FF6D0CAC00}" v="9" dt="2022-08-19T01:46:13.298"/>
    <p1510:client id="{E6B3D407-0EE0-4D62-B55C-DF140477841D}" v="7" dt="2022-08-01T23:45:54.443"/>
  </p1510:revLst>
</p1510:revInfo>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48" autoAdjust="0"/>
    <p:restoredTop sz="96327"/>
  </p:normalViewPr>
  <p:slideViewPr>
    <p:cSldViewPr snapToGrid="0" snapToObjects="1">
      <p:cViewPr varScale="1">
        <p:scale>
          <a:sx n="120" d="100"/>
          <a:sy n="120" d="100"/>
        </p:scale>
        <p:origin x="102" y="25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99" d="100"/>
          <a:sy n="99" d="100"/>
        </p:scale>
        <p:origin x="3064"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scilla O'Connor" userId="d3b9681a-6783-45a0-a9cd-fbceb3f6df13" providerId="ADAL" clId="{E266A950-C8F1-4F50-B7E9-401F3BCB406E}"/>
    <pc:docChg chg="custSel modSld">
      <pc:chgData name="Priscilla O'Connor" userId="d3b9681a-6783-45a0-a9cd-fbceb3f6df13" providerId="ADAL" clId="{E266A950-C8F1-4F50-B7E9-401F3BCB406E}" dt="2022-07-12T17:32:49.863" v="21" actId="14100"/>
      <pc:docMkLst>
        <pc:docMk/>
      </pc:docMkLst>
      <pc:sldChg chg="addSp delSp modSp mod">
        <pc:chgData name="Priscilla O'Connor" userId="d3b9681a-6783-45a0-a9cd-fbceb3f6df13" providerId="ADAL" clId="{E266A950-C8F1-4F50-B7E9-401F3BCB406E}" dt="2022-07-12T17:30:45.520" v="16" actId="14100"/>
        <pc:sldMkLst>
          <pc:docMk/>
          <pc:sldMk cId="1330562534" sldId="347"/>
        </pc:sldMkLst>
        <pc:spChg chg="del">
          <ac:chgData name="Priscilla O'Connor" userId="d3b9681a-6783-45a0-a9cd-fbceb3f6df13" providerId="ADAL" clId="{E266A950-C8F1-4F50-B7E9-401F3BCB406E}" dt="2022-07-12T17:27:12.581" v="1" actId="478"/>
          <ac:spMkLst>
            <pc:docMk/>
            <pc:sldMk cId="1330562534" sldId="347"/>
            <ac:spMk id="2" creationId="{C2798566-F270-1240-99F9-BCABE467D8FA}"/>
          </ac:spMkLst>
        </pc:spChg>
        <pc:picChg chg="del">
          <ac:chgData name="Priscilla O'Connor" userId="d3b9681a-6783-45a0-a9cd-fbceb3f6df13" providerId="ADAL" clId="{E266A950-C8F1-4F50-B7E9-401F3BCB406E}" dt="2022-07-12T17:27:09.596" v="0" actId="478"/>
          <ac:picMkLst>
            <pc:docMk/>
            <pc:sldMk cId="1330562534" sldId="347"/>
            <ac:picMk id="4" creationId="{55952D5B-C482-46BE-A427-E113B9532920}"/>
          </ac:picMkLst>
        </pc:picChg>
        <pc:picChg chg="add del mod">
          <ac:chgData name="Priscilla O'Connor" userId="d3b9681a-6783-45a0-a9cd-fbceb3f6df13" providerId="ADAL" clId="{E266A950-C8F1-4F50-B7E9-401F3BCB406E}" dt="2022-07-12T17:27:28.903" v="3" actId="931"/>
          <ac:picMkLst>
            <pc:docMk/>
            <pc:sldMk cId="1330562534" sldId="347"/>
            <ac:picMk id="6" creationId="{B2737E8E-3128-33C2-7009-E382065E9B10}"/>
          </ac:picMkLst>
        </pc:picChg>
        <pc:picChg chg="add del mod">
          <ac:chgData name="Priscilla O'Connor" userId="d3b9681a-6783-45a0-a9cd-fbceb3f6df13" providerId="ADAL" clId="{E266A950-C8F1-4F50-B7E9-401F3BCB406E}" dt="2022-07-12T17:29:17.006" v="8" actId="478"/>
          <ac:picMkLst>
            <pc:docMk/>
            <pc:sldMk cId="1330562534" sldId="347"/>
            <ac:picMk id="8" creationId="{815CD234-A37D-6179-AC49-3D90CE319315}"/>
          </ac:picMkLst>
        </pc:picChg>
        <pc:picChg chg="add del mod">
          <ac:chgData name="Priscilla O'Connor" userId="d3b9681a-6783-45a0-a9cd-fbceb3f6df13" providerId="ADAL" clId="{E266A950-C8F1-4F50-B7E9-401F3BCB406E}" dt="2022-07-12T17:30:30.372" v="12" actId="478"/>
          <ac:picMkLst>
            <pc:docMk/>
            <pc:sldMk cId="1330562534" sldId="347"/>
            <ac:picMk id="10" creationId="{195E396E-8B17-7447-0D6F-3AB3A93117AC}"/>
          </ac:picMkLst>
        </pc:picChg>
        <pc:picChg chg="add mod">
          <ac:chgData name="Priscilla O'Connor" userId="d3b9681a-6783-45a0-a9cd-fbceb3f6df13" providerId="ADAL" clId="{E266A950-C8F1-4F50-B7E9-401F3BCB406E}" dt="2022-07-12T17:30:45.520" v="16" actId="14100"/>
          <ac:picMkLst>
            <pc:docMk/>
            <pc:sldMk cId="1330562534" sldId="347"/>
            <ac:picMk id="12" creationId="{AEDE51CA-49A5-42A2-BDEE-78A8556B19BA}"/>
          </ac:picMkLst>
        </pc:picChg>
      </pc:sldChg>
      <pc:sldChg chg="modSp mod">
        <pc:chgData name="Priscilla O'Connor" userId="d3b9681a-6783-45a0-a9cd-fbceb3f6df13" providerId="ADAL" clId="{E266A950-C8F1-4F50-B7E9-401F3BCB406E}" dt="2022-07-12T17:32:49.863" v="21" actId="14100"/>
        <pc:sldMkLst>
          <pc:docMk/>
          <pc:sldMk cId="4161766227" sldId="372"/>
        </pc:sldMkLst>
        <pc:graphicFrameChg chg="modGraphic">
          <ac:chgData name="Priscilla O'Connor" userId="d3b9681a-6783-45a0-a9cd-fbceb3f6df13" providerId="ADAL" clId="{E266A950-C8F1-4F50-B7E9-401F3BCB406E}" dt="2022-07-12T17:32:29.010" v="17" actId="14734"/>
          <ac:graphicFrameMkLst>
            <pc:docMk/>
            <pc:sldMk cId="4161766227" sldId="372"/>
            <ac:graphicFrameMk id="2" creationId="{3232DF32-4DF1-214F-8213-A2B2CBC2377B}"/>
          </ac:graphicFrameMkLst>
        </pc:graphicFrameChg>
        <pc:picChg chg="mod">
          <ac:chgData name="Priscilla O'Connor" userId="d3b9681a-6783-45a0-a9cd-fbceb3f6df13" providerId="ADAL" clId="{E266A950-C8F1-4F50-B7E9-401F3BCB406E}" dt="2022-07-12T17:32:41.023" v="19" actId="1076"/>
          <ac:picMkLst>
            <pc:docMk/>
            <pc:sldMk cId="4161766227" sldId="372"/>
            <ac:picMk id="7" creationId="{D79DAD5D-D999-2A41-8C58-998D12096E4C}"/>
          </ac:picMkLst>
        </pc:picChg>
        <pc:picChg chg="mod">
          <ac:chgData name="Priscilla O'Connor" userId="d3b9681a-6783-45a0-a9cd-fbceb3f6df13" providerId="ADAL" clId="{E266A950-C8F1-4F50-B7E9-401F3BCB406E}" dt="2022-07-12T17:32:35.029" v="18" actId="1076"/>
          <ac:picMkLst>
            <pc:docMk/>
            <pc:sldMk cId="4161766227" sldId="372"/>
            <ac:picMk id="10" creationId="{09EDDF8D-266D-A34E-9BA1-6B41D3E0B8C0}"/>
          </ac:picMkLst>
        </pc:picChg>
        <pc:picChg chg="mod">
          <ac:chgData name="Priscilla O'Connor" userId="d3b9681a-6783-45a0-a9cd-fbceb3f6df13" providerId="ADAL" clId="{E266A950-C8F1-4F50-B7E9-401F3BCB406E}" dt="2022-07-12T17:32:49.863" v="21" actId="14100"/>
          <ac:picMkLst>
            <pc:docMk/>
            <pc:sldMk cId="4161766227" sldId="372"/>
            <ac:picMk id="12" creationId="{A30D782F-FC35-F14E-9D99-56B0C0776235}"/>
          </ac:picMkLst>
        </pc:picChg>
      </pc:sldChg>
    </pc:docChg>
  </pc:docChgLst>
  <pc:docChgLst>
    <pc:chgData name="Priscilla O'Connor" userId="S::priscilla.oconnor@folens.ie::d3b9681a-6783-45a0-a9cd-fbceb3f6df13" providerId="AD" clId="Web-{7C688295-DA79-4257-BCC9-68FF6D0CAC00}"/>
    <pc:docChg chg="modSld">
      <pc:chgData name="Priscilla O'Connor" userId="S::priscilla.oconnor@folens.ie::d3b9681a-6783-45a0-a9cd-fbceb3f6df13" providerId="AD" clId="Web-{7C688295-DA79-4257-BCC9-68FF6D0CAC00}" dt="2022-08-19T01:46:13.298" v="5" actId="1076"/>
      <pc:docMkLst>
        <pc:docMk/>
      </pc:docMkLst>
      <pc:sldChg chg="modSp">
        <pc:chgData name="Priscilla O'Connor" userId="S::priscilla.oconnor@folens.ie::d3b9681a-6783-45a0-a9cd-fbceb3f6df13" providerId="AD" clId="Web-{7C688295-DA79-4257-BCC9-68FF6D0CAC00}" dt="2022-08-19T01:45:36.141" v="0" actId="1076"/>
        <pc:sldMkLst>
          <pc:docMk/>
          <pc:sldMk cId="3011519713" sldId="375"/>
        </pc:sldMkLst>
        <pc:spChg chg="mod">
          <ac:chgData name="Priscilla O'Connor" userId="S::priscilla.oconnor@folens.ie::d3b9681a-6783-45a0-a9cd-fbceb3f6df13" providerId="AD" clId="Web-{7C688295-DA79-4257-BCC9-68FF6D0CAC00}" dt="2022-08-19T01:45:36.141" v="0" actId="1076"/>
          <ac:spMkLst>
            <pc:docMk/>
            <pc:sldMk cId="3011519713" sldId="375"/>
            <ac:spMk id="7" creationId="{40C05563-76B5-4987-AA8E-A3CD55F34AC7}"/>
          </ac:spMkLst>
        </pc:spChg>
      </pc:sldChg>
      <pc:sldChg chg="modSp">
        <pc:chgData name="Priscilla O'Connor" userId="S::priscilla.oconnor@folens.ie::d3b9681a-6783-45a0-a9cd-fbceb3f6df13" providerId="AD" clId="Web-{7C688295-DA79-4257-BCC9-68FF6D0CAC00}" dt="2022-08-19T01:46:13.298" v="5" actId="1076"/>
        <pc:sldMkLst>
          <pc:docMk/>
          <pc:sldMk cId="332675709" sldId="384"/>
        </pc:sldMkLst>
        <pc:spChg chg="mod">
          <ac:chgData name="Priscilla O'Connor" userId="S::priscilla.oconnor@folens.ie::d3b9681a-6783-45a0-a9cd-fbceb3f6df13" providerId="AD" clId="Web-{7C688295-DA79-4257-BCC9-68FF6D0CAC00}" dt="2022-08-19T01:46:13.298" v="5" actId="1076"/>
          <ac:spMkLst>
            <pc:docMk/>
            <pc:sldMk cId="332675709" sldId="384"/>
            <ac:spMk id="7" creationId="{40C05563-76B5-4987-AA8E-A3CD55F34AC7}"/>
          </ac:spMkLst>
        </pc:spChg>
      </pc:sldChg>
    </pc:docChg>
  </pc:docChgLst>
  <pc:docChgLst>
    <pc:chgData name="Priscilla O'Connor" userId="d3b9681a-6783-45a0-a9cd-fbceb3f6df13" providerId="ADAL" clId="{6AC66174-DA0C-4F12-B57F-6CEA5B14379B}"/>
    <pc:docChg chg="undo custSel modSld">
      <pc:chgData name="Priscilla O'Connor" userId="d3b9681a-6783-45a0-a9cd-fbceb3f6df13" providerId="ADAL" clId="{6AC66174-DA0C-4F12-B57F-6CEA5B14379B}" dt="2022-07-14T22:07:51.114" v="163" actId="1076"/>
      <pc:docMkLst>
        <pc:docMk/>
      </pc:docMkLst>
      <pc:sldChg chg="addSp delSp modSp mod">
        <pc:chgData name="Priscilla O'Connor" userId="d3b9681a-6783-45a0-a9cd-fbceb3f6df13" providerId="ADAL" clId="{6AC66174-DA0C-4F12-B57F-6CEA5B14379B}" dt="2022-07-14T22:07:51.114" v="163" actId="1076"/>
        <pc:sldMkLst>
          <pc:docMk/>
          <pc:sldMk cId="3369003978" sldId="369"/>
        </pc:sldMkLst>
        <pc:spChg chg="mod">
          <ac:chgData name="Priscilla O'Connor" userId="d3b9681a-6783-45a0-a9cd-fbceb3f6df13" providerId="ADAL" clId="{6AC66174-DA0C-4F12-B57F-6CEA5B14379B}" dt="2022-07-14T22:07:31.751" v="157" actId="962"/>
          <ac:spMkLst>
            <pc:docMk/>
            <pc:sldMk cId="3369003978" sldId="369"/>
            <ac:spMk id="7" creationId="{40C05563-76B5-4987-AA8E-A3CD55F34AC7}"/>
          </ac:spMkLst>
        </pc:spChg>
        <pc:picChg chg="add del mod">
          <ac:chgData name="Priscilla O'Connor" userId="d3b9681a-6783-45a0-a9cd-fbceb3f6df13" providerId="ADAL" clId="{6AC66174-DA0C-4F12-B57F-6CEA5B14379B}" dt="2022-07-14T22:01:56.776" v="151" actId="478"/>
          <ac:picMkLst>
            <pc:docMk/>
            <pc:sldMk cId="3369003978" sldId="369"/>
            <ac:picMk id="5" creationId="{8E596A36-C1B1-6E4E-A211-7BFB2C51BBBB}"/>
          </ac:picMkLst>
        </pc:picChg>
        <pc:picChg chg="add del mod">
          <ac:chgData name="Priscilla O'Connor" userId="d3b9681a-6783-45a0-a9cd-fbceb3f6df13" providerId="ADAL" clId="{6AC66174-DA0C-4F12-B57F-6CEA5B14379B}" dt="2022-07-14T22:01:28.235" v="142" actId="931"/>
          <ac:picMkLst>
            <pc:docMk/>
            <pc:sldMk cId="3369003978" sldId="369"/>
            <ac:picMk id="8" creationId="{349E0CC3-85AE-AC79-1D3A-8D77A1F646A9}"/>
          </ac:picMkLst>
        </pc:picChg>
        <pc:picChg chg="add del mod">
          <ac:chgData name="Priscilla O'Connor" userId="d3b9681a-6783-45a0-a9cd-fbceb3f6df13" providerId="ADAL" clId="{6AC66174-DA0C-4F12-B57F-6CEA5B14379B}" dt="2022-07-14T22:01:28.235" v="142" actId="931"/>
          <ac:picMkLst>
            <pc:docMk/>
            <pc:sldMk cId="3369003978" sldId="369"/>
            <ac:picMk id="10" creationId="{03133573-7FDE-2E9B-047F-4CA38C0A9FDF}"/>
          </ac:picMkLst>
        </pc:picChg>
        <pc:picChg chg="add del mod">
          <ac:chgData name="Priscilla O'Connor" userId="d3b9681a-6783-45a0-a9cd-fbceb3f6df13" providerId="ADAL" clId="{6AC66174-DA0C-4F12-B57F-6CEA5B14379B}" dt="2022-07-14T22:01:28.235" v="142" actId="931"/>
          <ac:picMkLst>
            <pc:docMk/>
            <pc:sldMk cId="3369003978" sldId="369"/>
            <ac:picMk id="12" creationId="{AF7B4C30-12BB-5D1A-86C1-016BAE376C54}"/>
          </ac:picMkLst>
        </pc:picChg>
        <pc:picChg chg="add del mod">
          <ac:chgData name="Priscilla O'Connor" userId="d3b9681a-6783-45a0-a9cd-fbceb3f6df13" providerId="ADAL" clId="{6AC66174-DA0C-4F12-B57F-6CEA5B14379B}" dt="2022-07-14T22:07:39.107" v="159" actId="478"/>
          <ac:picMkLst>
            <pc:docMk/>
            <pc:sldMk cId="3369003978" sldId="369"/>
            <ac:picMk id="14" creationId="{1D8AB3AC-9F3D-D2A3-A05E-A1E8B49D7579}"/>
          </ac:picMkLst>
        </pc:picChg>
        <pc:picChg chg="add mod">
          <ac:chgData name="Priscilla O'Connor" userId="d3b9681a-6783-45a0-a9cd-fbceb3f6df13" providerId="ADAL" clId="{6AC66174-DA0C-4F12-B57F-6CEA5B14379B}" dt="2022-07-14T22:07:51.114" v="163" actId="1076"/>
          <ac:picMkLst>
            <pc:docMk/>
            <pc:sldMk cId="3369003978" sldId="369"/>
            <ac:picMk id="16" creationId="{FC88DE31-3374-824A-9748-7B66106B2060}"/>
          </ac:picMkLst>
        </pc:picChg>
      </pc:sldChg>
      <pc:sldChg chg="addSp delSp modSp mod">
        <pc:chgData name="Priscilla O'Connor" userId="d3b9681a-6783-45a0-a9cd-fbceb3f6df13" providerId="ADAL" clId="{6AC66174-DA0C-4F12-B57F-6CEA5B14379B}" dt="2022-07-14T21:50:34.921" v="56" actId="1076"/>
        <pc:sldMkLst>
          <pc:docMk/>
          <pc:sldMk cId="2502797337" sldId="379"/>
        </pc:sldMkLst>
        <pc:picChg chg="del mod">
          <ac:chgData name="Priscilla O'Connor" userId="d3b9681a-6783-45a0-a9cd-fbceb3f6df13" providerId="ADAL" clId="{6AC66174-DA0C-4F12-B57F-6CEA5B14379B}" dt="2022-07-14T21:48:08.502" v="35" actId="478"/>
          <ac:picMkLst>
            <pc:docMk/>
            <pc:sldMk cId="2502797337" sldId="379"/>
            <ac:picMk id="3" creationId="{F187FD35-4E92-924D-B6A2-9D87F16BB800}"/>
          </ac:picMkLst>
        </pc:picChg>
        <pc:picChg chg="add del mod">
          <ac:chgData name="Priscilla O'Connor" userId="d3b9681a-6783-45a0-a9cd-fbceb3f6df13" providerId="ADAL" clId="{6AC66174-DA0C-4F12-B57F-6CEA5B14379B}" dt="2022-07-14T21:46:07.553" v="13" actId="931"/>
          <ac:picMkLst>
            <pc:docMk/>
            <pc:sldMk cId="2502797337" sldId="379"/>
            <ac:picMk id="5" creationId="{58B34C05-1281-A977-E2DC-E5684D897993}"/>
          </ac:picMkLst>
        </pc:picChg>
        <pc:picChg chg="add del mod">
          <ac:chgData name="Priscilla O'Connor" userId="d3b9681a-6783-45a0-a9cd-fbceb3f6df13" providerId="ADAL" clId="{6AC66174-DA0C-4F12-B57F-6CEA5B14379B}" dt="2022-07-14T21:47:32.662" v="25" actId="478"/>
          <ac:picMkLst>
            <pc:docMk/>
            <pc:sldMk cId="2502797337" sldId="379"/>
            <ac:picMk id="7" creationId="{7067DAD9-41C8-5EA2-871C-6C1053EB3DF7}"/>
          </ac:picMkLst>
        </pc:picChg>
        <pc:picChg chg="add del mod">
          <ac:chgData name="Priscilla O'Connor" userId="d3b9681a-6783-45a0-a9cd-fbceb3f6df13" providerId="ADAL" clId="{6AC66174-DA0C-4F12-B57F-6CEA5B14379B}" dt="2022-07-14T21:49:04.838" v="40" actId="478"/>
          <ac:picMkLst>
            <pc:docMk/>
            <pc:sldMk cId="2502797337" sldId="379"/>
            <ac:picMk id="9" creationId="{54E20402-A324-68D0-C907-73FBDAC0D8AE}"/>
          </ac:picMkLst>
        </pc:picChg>
        <pc:picChg chg="add del mod modCrop">
          <ac:chgData name="Priscilla O'Connor" userId="d3b9681a-6783-45a0-a9cd-fbceb3f6df13" providerId="ADAL" clId="{6AC66174-DA0C-4F12-B57F-6CEA5B14379B}" dt="2022-07-14T21:50:34.921" v="56" actId="1076"/>
          <ac:picMkLst>
            <pc:docMk/>
            <pc:sldMk cId="2502797337" sldId="379"/>
            <ac:picMk id="11" creationId="{2121946D-4046-4668-C079-B28E898F1F48}"/>
          </ac:picMkLst>
        </pc:picChg>
      </pc:sldChg>
      <pc:sldChg chg="addSp delSp modSp mod">
        <pc:chgData name="Priscilla O'Connor" userId="d3b9681a-6783-45a0-a9cd-fbceb3f6df13" providerId="ADAL" clId="{6AC66174-DA0C-4F12-B57F-6CEA5B14379B}" dt="2022-07-14T21:52:42.960" v="77" actId="1076"/>
        <pc:sldMkLst>
          <pc:docMk/>
          <pc:sldMk cId="1326622626" sldId="380"/>
        </pc:sldMkLst>
        <pc:grpChg chg="add del">
          <ac:chgData name="Priscilla O'Connor" userId="d3b9681a-6783-45a0-a9cd-fbceb3f6df13" providerId="ADAL" clId="{6AC66174-DA0C-4F12-B57F-6CEA5B14379B}" dt="2022-07-14T21:51:37.845" v="73" actId="478"/>
          <ac:grpSpMkLst>
            <pc:docMk/>
            <pc:sldMk cId="1326622626" sldId="380"/>
            <ac:grpSpMk id="10" creationId="{46F4CE9D-F98E-F04E-A430-BAE72F6BBA95}"/>
          </ac:grpSpMkLst>
        </pc:grpChg>
        <pc:picChg chg="topLvl">
          <ac:chgData name="Priscilla O'Connor" userId="d3b9681a-6783-45a0-a9cd-fbceb3f6df13" providerId="ADAL" clId="{6AC66174-DA0C-4F12-B57F-6CEA5B14379B}" dt="2022-07-14T21:51:37.845" v="73" actId="478"/>
          <ac:picMkLst>
            <pc:docMk/>
            <pc:sldMk cId="1326622626" sldId="380"/>
            <ac:picMk id="4" creationId="{A3D3537C-4B1B-EB43-9D16-8AE4A8DDFA2E}"/>
          </ac:picMkLst>
        </pc:picChg>
        <pc:picChg chg="add del topLvl">
          <ac:chgData name="Priscilla O'Connor" userId="d3b9681a-6783-45a0-a9cd-fbceb3f6df13" providerId="ADAL" clId="{6AC66174-DA0C-4F12-B57F-6CEA5B14379B}" dt="2022-07-14T21:51:37.845" v="73" actId="478"/>
          <ac:picMkLst>
            <pc:docMk/>
            <pc:sldMk cId="1326622626" sldId="380"/>
            <ac:picMk id="8" creationId="{E20A30CA-CE07-974E-83D6-109D8BA74C14}"/>
          </ac:picMkLst>
        </pc:picChg>
        <pc:picChg chg="add del mod">
          <ac:chgData name="Priscilla O'Connor" userId="d3b9681a-6783-45a0-a9cd-fbceb3f6df13" providerId="ADAL" clId="{6AC66174-DA0C-4F12-B57F-6CEA5B14379B}" dt="2022-07-14T21:51:33.402" v="71"/>
          <ac:picMkLst>
            <pc:docMk/>
            <pc:sldMk cId="1326622626" sldId="380"/>
            <ac:picMk id="9" creationId="{8A996811-5CCA-031F-DF8B-C4F9060FCC93}"/>
          </ac:picMkLst>
        </pc:picChg>
        <pc:picChg chg="add mod ord">
          <ac:chgData name="Priscilla O'Connor" userId="d3b9681a-6783-45a0-a9cd-fbceb3f6df13" providerId="ADAL" clId="{6AC66174-DA0C-4F12-B57F-6CEA5B14379B}" dt="2022-07-14T21:52:42.960" v="77" actId="1076"/>
          <ac:picMkLst>
            <pc:docMk/>
            <pc:sldMk cId="1326622626" sldId="380"/>
            <ac:picMk id="11" creationId="{7FB892A5-767A-1386-8A4E-7497246D979A}"/>
          </ac:picMkLst>
        </pc:picChg>
      </pc:sldChg>
      <pc:sldChg chg="addSp delSp modSp mod">
        <pc:chgData name="Priscilla O'Connor" userId="d3b9681a-6783-45a0-a9cd-fbceb3f6df13" providerId="ADAL" clId="{6AC66174-DA0C-4F12-B57F-6CEA5B14379B}" dt="2022-07-14T21:53:25.003" v="78" actId="14100"/>
        <pc:sldMkLst>
          <pc:docMk/>
          <pc:sldMk cId="3207675266" sldId="381"/>
        </pc:sldMkLst>
        <pc:picChg chg="del">
          <ac:chgData name="Priscilla O'Connor" userId="d3b9681a-6783-45a0-a9cd-fbceb3f6df13" providerId="ADAL" clId="{6AC66174-DA0C-4F12-B57F-6CEA5B14379B}" dt="2022-07-14T21:50:38.456" v="57" actId="478"/>
          <ac:picMkLst>
            <pc:docMk/>
            <pc:sldMk cId="3207675266" sldId="381"/>
            <ac:picMk id="3" creationId="{F187FD35-4E92-924D-B6A2-9D87F16BB800}"/>
          </ac:picMkLst>
        </pc:picChg>
        <pc:picChg chg="add mod">
          <ac:chgData name="Priscilla O'Connor" userId="d3b9681a-6783-45a0-a9cd-fbceb3f6df13" providerId="ADAL" clId="{6AC66174-DA0C-4F12-B57F-6CEA5B14379B}" dt="2022-07-14T21:53:25.003" v="78" actId="14100"/>
          <ac:picMkLst>
            <pc:docMk/>
            <pc:sldMk cId="3207675266" sldId="381"/>
            <ac:picMk id="5" creationId="{B4B4E795-E19A-0A3B-26E5-312F803BD233}"/>
          </ac:picMkLst>
        </pc:picChg>
      </pc:sldChg>
      <pc:sldChg chg="addSp delSp modSp mod">
        <pc:chgData name="Priscilla O'Connor" userId="d3b9681a-6783-45a0-a9cd-fbceb3f6df13" providerId="ADAL" clId="{6AC66174-DA0C-4F12-B57F-6CEA5B14379B}" dt="2022-07-14T21:59:53.964" v="131" actId="14100"/>
        <pc:sldMkLst>
          <pc:docMk/>
          <pc:sldMk cId="643931798" sldId="382"/>
        </pc:sldMkLst>
        <pc:spChg chg="mod">
          <ac:chgData name="Priscilla O'Connor" userId="d3b9681a-6783-45a0-a9cd-fbceb3f6df13" providerId="ADAL" clId="{6AC66174-DA0C-4F12-B57F-6CEA5B14379B}" dt="2022-07-14T21:59:51.766" v="130" actId="1076"/>
          <ac:spMkLst>
            <pc:docMk/>
            <pc:sldMk cId="643931798" sldId="382"/>
            <ac:spMk id="3" creationId="{EC0A58A4-69DE-C54D-978F-291A379DE7C9}"/>
          </ac:spMkLst>
        </pc:spChg>
        <pc:spChg chg="add del mod">
          <ac:chgData name="Priscilla O'Connor" userId="d3b9681a-6783-45a0-a9cd-fbceb3f6df13" providerId="ADAL" clId="{6AC66174-DA0C-4F12-B57F-6CEA5B14379B}" dt="2022-07-14T21:58:03.119" v="108" actId="478"/>
          <ac:spMkLst>
            <pc:docMk/>
            <pc:sldMk cId="643931798" sldId="382"/>
            <ac:spMk id="4" creationId="{41B6EDAE-F49B-E491-BAD7-5E555CC1EAF4}"/>
          </ac:spMkLst>
        </pc:spChg>
        <pc:spChg chg="add del mod">
          <ac:chgData name="Priscilla O'Connor" userId="d3b9681a-6783-45a0-a9cd-fbceb3f6df13" providerId="ADAL" clId="{6AC66174-DA0C-4F12-B57F-6CEA5B14379B}" dt="2022-07-14T21:58:24.104" v="111" actId="478"/>
          <ac:spMkLst>
            <pc:docMk/>
            <pc:sldMk cId="643931798" sldId="382"/>
            <ac:spMk id="10" creationId="{E8AA0A78-97B5-27A1-7D79-55F2BA36BE88}"/>
          </ac:spMkLst>
        </pc:spChg>
        <pc:grpChg chg="mod">
          <ac:chgData name="Priscilla O'Connor" userId="d3b9681a-6783-45a0-a9cd-fbceb3f6df13" providerId="ADAL" clId="{6AC66174-DA0C-4F12-B57F-6CEA5B14379B}" dt="2022-07-14T21:59:53.964" v="131" actId="14100"/>
          <ac:grpSpMkLst>
            <pc:docMk/>
            <pc:sldMk cId="643931798" sldId="382"/>
            <ac:grpSpMk id="2" creationId="{EDF8DE85-D185-E94F-966F-A98222F2E3DC}"/>
          </ac:grpSpMkLst>
        </pc:grpChg>
        <pc:picChg chg="mod">
          <ac:chgData name="Priscilla O'Connor" userId="d3b9681a-6783-45a0-a9cd-fbceb3f6df13" providerId="ADAL" clId="{6AC66174-DA0C-4F12-B57F-6CEA5B14379B}" dt="2022-07-14T21:55:10.316" v="90" actId="1076"/>
          <ac:picMkLst>
            <pc:docMk/>
            <pc:sldMk cId="643931798" sldId="382"/>
            <ac:picMk id="8" creationId="{BC085501-CE92-3F4F-A78D-890EBEB486BB}"/>
          </ac:picMkLst>
        </pc:picChg>
        <pc:picChg chg="add del mod">
          <ac:chgData name="Priscilla O'Connor" userId="d3b9681a-6783-45a0-a9cd-fbceb3f6df13" providerId="ADAL" clId="{6AC66174-DA0C-4F12-B57F-6CEA5B14379B}" dt="2022-07-14T21:59:28.899" v="121" actId="478"/>
          <ac:picMkLst>
            <pc:docMk/>
            <pc:sldMk cId="643931798" sldId="382"/>
            <ac:picMk id="9" creationId="{916CD666-9B09-5925-19C3-D5A771E4A5BA}"/>
          </ac:picMkLst>
        </pc:picChg>
        <pc:picChg chg="add del mod">
          <ac:chgData name="Priscilla O'Connor" userId="d3b9681a-6783-45a0-a9cd-fbceb3f6df13" providerId="ADAL" clId="{6AC66174-DA0C-4F12-B57F-6CEA5B14379B}" dt="2022-07-14T21:59:27.233" v="120" actId="478"/>
          <ac:picMkLst>
            <pc:docMk/>
            <pc:sldMk cId="643931798" sldId="382"/>
            <ac:picMk id="12" creationId="{0E2D6CE1-4E03-BB04-097E-A10799A97D30}"/>
          </ac:picMkLst>
        </pc:picChg>
      </pc:sldChg>
    </pc:docChg>
  </pc:docChgLst>
  <pc:docChgLst>
    <pc:chgData name="Priscilla O'Connor" userId="d3b9681a-6783-45a0-a9cd-fbceb3f6df13" providerId="ADAL" clId="{E6B3D407-0EE0-4D62-B55C-DF140477841D}"/>
    <pc:docChg chg="undo custSel modSld">
      <pc:chgData name="Priscilla O'Connor" userId="d3b9681a-6783-45a0-a9cd-fbceb3f6df13" providerId="ADAL" clId="{E6B3D407-0EE0-4D62-B55C-DF140477841D}" dt="2022-08-01T23:47:18.062" v="92" actId="1076"/>
      <pc:docMkLst>
        <pc:docMk/>
      </pc:docMkLst>
      <pc:sldChg chg="addSp delSp modSp mod">
        <pc:chgData name="Priscilla O'Connor" userId="d3b9681a-6783-45a0-a9cd-fbceb3f6df13" providerId="ADAL" clId="{E6B3D407-0EE0-4D62-B55C-DF140477841D}" dt="2022-08-01T23:46:21.669" v="86" actId="1037"/>
        <pc:sldMkLst>
          <pc:docMk/>
          <pc:sldMk cId="1326622626" sldId="380"/>
        </pc:sldMkLst>
        <pc:spChg chg="mod">
          <ac:chgData name="Priscilla O'Connor" userId="d3b9681a-6783-45a0-a9cd-fbceb3f6df13" providerId="ADAL" clId="{E6B3D407-0EE0-4D62-B55C-DF140477841D}" dt="2022-08-01T23:25:32.119" v="8" actId="1076"/>
          <ac:spMkLst>
            <pc:docMk/>
            <pc:sldMk cId="1326622626" sldId="380"/>
            <ac:spMk id="5" creationId="{0678A0D2-22C3-4DCE-8DCD-48EE81E04F32}"/>
          </ac:spMkLst>
        </pc:spChg>
        <pc:picChg chg="mod">
          <ac:chgData name="Priscilla O'Connor" userId="d3b9681a-6783-45a0-a9cd-fbceb3f6df13" providerId="ADAL" clId="{E6B3D407-0EE0-4D62-B55C-DF140477841D}" dt="2022-08-01T23:46:21.669" v="86" actId="1037"/>
          <ac:picMkLst>
            <pc:docMk/>
            <pc:sldMk cId="1326622626" sldId="380"/>
            <ac:picMk id="4" creationId="{A3D3537C-4B1B-EB43-9D16-8AE4A8DDFA2E}"/>
          </ac:picMkLst>
        </pc:picChg>
        <pc:picChg chg="add mod">
          <ac:chgData name="Priscilla O'Connor" userId="d3b9681a-6783-45a0-a9cd-fbceb3f6df13" providerId="ADAL" clId="{E6B3D407-0EE0-4D62-B55C-DF140477841D}" dt="2022-08-01T23:46:10.632" v="83" actId="14100"/>
          <ac:picMkLst>
            <pc:docMk/>
            <pc:sldMk cId="1326622626" sldId="380"/>
            <ac:picMk id="7" creationId="{EF68159C-D1DD-112B-8851-7F346978F458}"/>
          </ac:picMkLst>
        </pc:picChg>
        <pc:picChg chg="del mod">
          <ac:chgData name="Priscilla O'Connor" userId="d3b9681a-6783-45a0-a9cd-fbceb3f6df13" providerId="ADAL" clId="{E6B3D407-0EE0-4D62-B55C-DF140477841D}" dt="2022-08-01T23:45:46.348" v="75" actId="478"/>
          <ac:picMkLst>
            <pc:docMk/>
            <pc:sldMk cId="1326622626" sldId="380"/>
            <ac:picMk id="11" creationId="{7FB892A5-767A-1386-8A4E-7497246D979A}"/>
          </ac:picMkLst>
        </pc:picChg>
      </pc:sldChg>
      <pc:sldChg chg="modSp mod">
        <pc:chgData name="Priscilla O'Connor" userId="d3b9681a-6783-45a0-a9cd-fbceb3f6df13" providerId="ADAL" clId="{E6B3D407-0EE0-4D62-B55C-DF140477841D}" dt="2022-08-01T23:47:18.062" v="92" actId="1076"/>
        <pc:sldMkLst>
          <pc:docMk/>
          <pc:sldMk cId="3207675266" sldId="381"/>
        </pc:sldMkLst>
        <pc:spChg chg="mod">
          <ac:chgData name="Priscilla O'Connor" userId="d3b9681a-6783-45a0-a9cd-fbceb3f6df13" providerId="ADAL" clId="{E6B3D407-0EE0-4D62-B55C-DF140477841D}" dt="2022-08-01T23:47:18.062" v="92" actId="1076"/>
          <ac:spMkLst>
            <pc:docMk/>
            <pc:sldMk cId="3207675266" sldId="381"/>
            <ac:spMk id="2" creationId="{D76837B7-6F4D-CC48-A5C2-9760FD0F0C8C}"/>
          </ac:spMkLst>
        </pc:spChg>
        <pc:picChg chg="mod">
          <ac:chgData name="Priscilla O'Connor" userId="d3b9681a-6783-45a0-a9cd-fbceb3f6df13" providerId="ADAL" clId="{E6B3D407-0EE0-4D62-B55C-DF140477841D}" dt="2022-08-01T23:47:11.214" v="91" actId="1076"/>
          <ac:picMkLst>
            <pc:docMk/>
            <pc:sldMk cId="3207675266" sldId="381"/>
            <ac:picMk id="5" creationId="{B4B4E795-E19A-0A3B-26E5-312F803BD233}"/>
          </ac:picMkLst>
        </pc:picChg>
      </pc:sldChg>
      <pc:sldChg chg="addSp delSp modSp mod">
        <pc:chgData name="Priscilla O'Connor" userId="d3b9681a-6783-45a0-a9cd-fbceb3f6df13" providerId="ADAL" clId="{E6B3D407-0EE0-4D62-B55C-DF140477841D}" dt="2022-08-01T23:39:15.410" v="66" actId="478"/>
        <pc:sldMkLst>
          <pc:docMk/>
          <pc:sldMk cId="643931798" sldId="382"/>
        </pc:sldMkLst>
        <pc:spChg chg="mod">
          <ac:chgData name="Priscilla O'Connor" userId="d3b9681a-6783-45a0-a9cd-fbceb3f6df13" providerId="ADAL" clId="{E6B3D407-0EE0-4D62-B55C-DF140477841D}" dt="2022-08-01T23:29:12.161" v="44" actId="20577"/>
          <ac:spMkLst>
            <pc:docMk/>
            <pc:sldMk cId="643931798" sldId="382"/>
            <ac:spMk id="5" creationId="{0678A0D2-22C3-4DCE-8DCD-48EE81E04F32}"/>
          </ac:spMkLst>
        </pc:spChg>
        <pc:grpChg chg="del mod">
          <ac:chgData name="Priscilla O'Connor" userId="d3b9681a-6783-45a0-a9cd-fbceb3f6df13" providerId="ADAL" clId="{E6B3D407-0EE0-4D62-B55C-DF140477841D}" dt="2022-08-01T23:30:24.241" v="53" actId="478"/>
          <ac:grpSpMkLst>
            <pc:docMk/>
            <pc:sldMk cId="643931798" sldId="382"/>
            <ac:grpSpMk id="2" creationId="{EDF8DE85-D185-E94F-966F-A98222F2E3DC}"/>
          </ac:grpSpMkLst>
        </pc:grpChg>
        <pc:picChg chg="mod">
          <ac:chgData name="Priscilla O'Connor" userId="d3b9681a-6783-45a0-a9cd-fbceb3f6df13" providerId="ADAL" clId="{E6B3D407-0EE0-4D62-B55C-DF140477841D}" dt="2022-08-01T23:27:34.946" v="25" actId="1076"/>
          <ac:picMkLst>
            <pc:docMk/>
            <pc:sldMk cId="643931798" sldId="382"/>
            <ac:picMk id="8" creationId="{BC085501-CE92-3F4F-A78D-890EBEB486BB}"/>
          </ac:picMkLst>
        </pc:picChg>
        <pc:picChg chg="add del mod">
          <ac:chgData name="Priscilla O'Connor" userId="d3b9681a-6783-45a0-a9cd-fbceb3f6df13" providerId="ADAL" clId="{E6B3D407-0EE0-4D62-B55C-DF140477841D}" dt="2022-08-01T23:27:33.018" v="21"/>
          <ac:picMkLst>
            <pc:docMk/>
            <pc:sldMk cId="643931798" sldId="382"/>
            <ac:picMk id="9" creationId="{C413C440-7E78-5992-5746-C9ACB6FABF08}"/>
          </ac:picMkLst>
        </pc:picChg>
        <pc:picChg chg="add del mod">
          <ac:chgData name="Priscilla O'Connor" userId="d3b9681a-6783-45a0-a9cd-fbceb3f6df13" providerId="ADAL" clId="{E6B3D407-0EE0-4D62-B55C-DF140477841D}" dt="2022-08-01T23:27:32.184" v="19"/>
          <ac:picMkLst>
            <pc:docMk/>
            <pc:sldMk cId="643931798" sldId="382"/>
            <ac:picMk id="10" creationId="{9383C068-4562-FDB6-28B5-F28DFE76F9C4}"/>
          </ac:picMkLst>
        </pc:picChg>
        <pc:picChg chg="add del mod modCrop">
          <ac:chgData name="Priscilla O'Connor" userId="d3b9681a-6783-45a0-a9cd-fbceb3f6df13" providerId="ADAL" clId="{E6B3D407-0EE0-4D62-B55C-DF140477841D}" dt="2022-08-01T23:39:15.410" v="66" actId="478"/>
          <ac:picMkLst>
            <pc:docMk/>
            <pc:sldMk cId="643931798" sldId="382"/>
            <ac:picMk id="11" creationId="{B5A59FD9-377D-5D82-2A4A-D82CFEEED840}"/>
          </ac:picMkLst>
        </pc:picChg>
        <pc:picChg chg="add mod">
          <ac:chgData name="Priscilla O'Connor" userId="d3b9681a-6783-45a0-a9cd-fbceb3f6df13" providerId="ADAL" clId="{E6B3D407-0EE0-4D62-B55C-DF140477841D}" dt="2022-08-01T23:39:13.738" v="65" actId="1076"/>
          <ac:picMkLst>
            <pc:docMk/>
            <pc:sldMk cId="643931798" sldId="382"/>
            <ac:picMk id="12" creationId="{EC55265D-A536-3454-67BF-F61F30F9E4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BBB5A-1A68-024C-B8DF-62243DF77E89}" type="datetimeFigureOut">
              <a:rPr lang="en-US" smtClean="0"/>
              <a:t>9/19/2023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8F176-347D-8C4B-9535-ABB6EF855152}" type="slidenum">
              <a:rPr lang="en-US" smtClean="0"/>
              <a:t>‹#›</a:t>
            </a:fld>
            <a:endParaRPr lang="en-US"/>
          </a:p>
        </p:txBody>
      </p:sp>
    </p:spTree>
    <p:extLst>
      <p:ext uri="{BB962C8B-B14F-4D97-AF65-F5344CB8AC3E}">
        <p14:creationId xmlns:p14="http://schemas.microsoft.com/office/powerpoint/2010/main" val="1893522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5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2251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31455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Front Cover">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1C9A0-4482-9442-A89B-899CE9C10312}"/>
              </a:ext>
            </a:extLst>
          </p:cNvPr>
          <p:cNvSpPr>
            <a:spLocks noGrp="1"/>
          </p:cNvSpPr>
          <p:nvPr>
            <p:ph type="ctrTitle" hasCustomPrompt="1"/>
          </p:nvPr>
        </p:nvSpPr>
        <p:spPr>
          <a:xfrm>
            <a:off x="0" y="4282280"/>
            <a:ext cx="5949244" cy="1655763"/>
          </a:xfrm>
          <a:prstGeom prst="rect">
            <a:avLst/>
          </a:prstGeom>
        </p:spPr>
        <p:txBody>
          <a:bodyPr anchor="b">
            <a:normAutofit/>
          </a:bodyPr>
          <a:lstStyle>
            <a:lvl1pPr algn="ctr">
              <a:defRPr sz="5400" b="1" i="0" baseline="0">
                <a:solidFill>
                  <a:schemeClr val="bg1"/>
                </a:solidFill>
                <a:latin typeface="Calibri" panose="020F0502020204030204" pitchFamily="34" charset="0"/>
              </a:defRPr>
            </a:lvl1pPr>
          </a:lstStyle>
          <a:p>
            <a:r>
              <a:rPr lang="en-US" dirty="0"/>
              <a:t>Click to add title</a:t>
            </a:r>
          </a:p>
        </p:txBody>
      </p:sp>
      <p:sp>
        <p:nvSpPr>
          <p:cNvPr id="3" name="Subtitle 2">
            <a:extLst>
              <a:ext uri="{FF2B5EF4-FFF2-40B4-BE49-F238E27FC236}">
                <a16:creationId xmlns:a16="http://schemas.microsoft.com/office/drawing/2014/main" id="{48D5CC1A-293D-3B45-BD21-92CD30C418C9}"/>
              </a:ext>
            </a:extLst>
          </p:cNvPr>
          <p:cNvSpPr>
            <a:spLocks noGrp="1"/>
          </p:cNvSpPr>
          <p:nvPr>
            <p:ph type="subTitle" idx="1" hasCustomPrompt="1"/>
          </p:nvPr>
        </p:nvSpPr>
        <p:spPr>
          <a:xfrm>
            <a:off x="0" y="6030119"/>
            <a:ext cx="5949244" cy="1655762"/>
          </a:xfrm>
        </p:spPr>
        <p:txBody>
          <a:bodyPr>
            <a:normAutofit/>
          </a:bodyPr>
          <a:lstStyle>
            <a:lvl1pPr marL="0" indent="0" algn="ctr">
              <a:buNone/>
              <a:defRPr sz="20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Tree>
    <p:extLst>
      <p:ext uri="{BB962C8B-B14F-4D97-AF65-F5344CB8AC3E}">
        <p14:creationId xmlns:p14="http://schemas.microsoft.com/office/powerpoint/2010/main" val="3395377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51B8B-0D23-044A-BF6F-F9A6FA5F39A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C6AA52A-BDEA-E841-9172-8CB97072DC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a:p>
        </p:txBody>
      </p:sp>
      <p:sp>
        <p:nvSpPr>
          <p:cNvPr id="4" name="Text Placeholder 3">
            <a:extLst>
              <a:ext uri="{FF2B5EF4-FFF2-40B4-BE49-F238E27FC236}">
                <a16:creationId xmlns:a16="http://schemas.microsoft.com/office/drawing/2014/main" id="{3A52C060-80EB-674F-831D-99B8DA9F11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B6E1151-F0CC-C44A-9F9D-0741085175F9}"/>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6" name="Footer Placeholder 5">
            <a:extLst>
              <a:ext uri="{FF2B5EF4-FFF2-40B4-BE49-F238E27FC236}">
                <a16:creationId xmlns:a16="http://schemas.microsoft.com/office/drawing/2014/main" id="{2665EEDF-74A2-2742-9B65-278199BE76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375A2C-D93D-3D40-9929-285D3ECC07E9}"/>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9300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AB0B1-0CA1-B84D-BECF-116CCF04B44C}"/>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3A4A60-CC5E-CE41-8EA1-4C1E3CEE724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D8F49B-3CB8-2846-9CBE-404BCE5B069A}"/>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5" name="Footer Placeholder 4">
            <a:extLst>
              <a:ext uri="{FF2B5EF4-FFF2-40B4-BE49-F238E27FC236}">
                <a16:creationId xmlns:a16="http://schemas.microsoft.com/office/drawing/2014/main" id="{C2534AC4-B091-F442-84C8-2D63E92017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ACD6C2-B1BE-7B47-8743-436061AB4B5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068676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F980EA-2BBC-AA49-A89E-07F12B3EA4BD}"/>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C9A62D0-76C2-1844-8DB0-3FA7FCC1E2F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BCF00DE-82FE-8442-B3FD-AC6FB2B8AF95}"/>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5" name="Footer Placeholder 4">
            <a:extLst>
              <a:ext uri="{FF2B5EF4-FFF2-40B4-BE49-F238E27FC236}">
                <a16:creationId xmlns:a16="http://schemas.microsoft.com/office/drawing/2014/main" id="{A9652F60-9932-C944-9B81-AB8D57F988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197051-0340-5D44-83C6-94E580FE1A88}"/>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73014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aded background">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45633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2C50-7AE3-2B41-8AE9-389E726DBC48}"/>
              </a:ext>
            </a:extLst>
          </p:cNvPr>
          <p:cNvSpPr>
            <a:spLocks noGrp="1"/>
          </p:cNvSpPr>
          <p:nvPr>
            <p:ph type="title"/>
          </p:nvPr>
        </p:nvSpPr>
        <p:spPr>
          <a:xfrm>
            <a:off x="838200" y="365125"/>
            <a:ext cx="10515600" cy="1325563"/>
          </a:xfrm>
          <a:prstGeom prst="rect">
            <a:avLst/>
          </a:prstGeom>
        </p:spPr>
        <p:txBody>
          <a:bodyPr>
            <a:normAutofit/>
          </a:bodyPr>
          <a:lstStyle>
            <a:lvl1pPr>
              <a:defRPr sz="3200"/>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CD3637A-0848-E04B-A153-9EAAB3D1C4D1}"/>
              </a:ext>
            </a:extLst>
          </p:cNvPr>
          <p:cNvSpPr>
            <a:spLocks noGrp="1"/>
          </p:cNvSpPr>
          <p:nvPr>
            <p:ph idx="1"/>
          </p:nvPr>
        </p:nvSpPr>
        <p:spPr/>
        <p:txBody>
          <a:bodyPr>
            <a:normAutofit/>
          </a:bodyPr>
          <a:lstStyle>
            <a:lvl1pPr>
              <a:defRPr sz="2400"/>
            </a:lvl1pPr>
            <a:lvl2pPr>
              <a:defRPr sz="2400"/>
            </a:lvl2pPr>
            <a:lvl3pPr>
              <a:defRPr sz="2400"/>
            </a:lvl3pPr>
            <a:lvl4pPr>
              <a:defRPr sz="2400"/>
            </a:lvl4pPr>
            <a:lvl5pPr>
              <a:defRPr sz="24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EA33AAA-FF5D-2C40-B59D-233C98FD1D81}"/>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5" name="Footer Placeholder 4">
            <a:extLst>
              <a:ext uri="{FF2B5EF4-FFF2-40B4-BE49-F238E27FC236}">
                <a16:creationId xmlns:a16="http://schemas.microsoft.com/office/drawing/2014/main" id="{F6BF9DA9-7A0D-AA49-B253-5A7D3A37F1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052E3-A1BC-7D4B-A261-C6A7E4D5C4D1}"/>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622829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99F82-70BE-DB47-BA5A-63E6C4F48445}"/>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4D25C967-BB96-6F4C-AF25-EB40B9469E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D01295A-01FB-564E-BFC7-0A3713AC283A}"/>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5" name="Footer Placeholder 4">
            <a:extLst>
              <a:ext uri="{FF2B5EF4-FFF2-40B4-BE49-F238E27FC236}">
                <a16:creationId xmlns:a16="http://schemas.microsoft.com/office/drawing/2014/main" id="{E2BEC7B2-74AD-6441-AF8A-A65B38035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35615-8DCB-B544-8903-401AA67B61A6}"/>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187629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D5B7-F4ED-9946-BC8D-42550B1B9A0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0C007E0-5108-634B-BB02-0DC42D199C0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1095386-C1C6-464A-BDBF-1BEB6C563B9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97993D5-C317-8442-BEB8-ED05745DA49D}"/>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6" name="Footer Placeholder 5">
            <a:extLst>
              <a:ext uri="{FF2B5EF4-FFF2-40B4-BE49-F238E27FC236}">
                <a16:creationId xmlns:a16="http://schemas.microsoft.com/office/drawing/2014/main" id="{418964F4-6A7B-E34D-A847-420CDCEE84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253393-EF10-514F-9C09-B9EAA35F4A52}"/>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55283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FCF97-E616-FB41-B997-AAD67BEF4621}"/>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BB97D44-B745-5E4F-AA37-C8835E9384F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75B5580-42B7-9148-8318-CE6D44AE4EF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DC44558-AB54-7B4C-B107-CBF905D890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DD07F08-05DF-DE47-9DD0-8FCBE393B22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5E8DE82-310A-9942-9C96-084BC373C190}"/>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8" name="Footer Placeholder 7">
            <a:extLst>
              <a:ext uri="{FF2B5EF4-FFF2-40B4-BE49-F238E27FC236}">
                <a16:creationId xmlns:a16="http://schemas.microsoft.com/office/drawing/2014/main" id="{072A6E93-CC1A-854D-8E7A-F3A38BA2A8F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C6BA5B0-0C75-524F-964B-BC9CC1548B9F}"/>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3242292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C9007-116F-9049-BA96-6361E9FD9405}"/>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00D0FBC1-A4A5-484C-8079-CA74C728B78D}"/>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4" name="Footer Placeholder 3">
            <a:extLst>
              <a:ext uri="{FF2B5EF4-FFF2-40B4-BE49-F238E27FC236}">
                <a16:creationId xmlns:a16="http://schemas.microsoft.com/office/drawing/2014/main" id="{9B361BBB-8752-E14B-8BA9-991B2264A3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53577-58C1-2F4F-8F35-A3042709B53D}"/>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8093672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182B8D-FF3E-B44A-96FE-20C9D6A1394C}"/>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3" name="Footer Placeholder 2">
            <a:extLst>
              <a:ext uri="{FF2B5EF4-FFF2-40B4-BE49-F238E27FC236}">
                <a16:creationId xmlns:a16="http://schemas.microsoft.com/office/drawing/2014/main" id="{05704A25-737A-0B4B-90E3-3CC1B9885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39918F6-CD3F-EC43-BCBE-27C099066D23}"/>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132419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6B055-E7DE-8342-9CFE-E9539573BEA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C465856-121E-B346-9B1B-B85F68E3A0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805C49C1-C556-BB4B-86F4-0AFC1A83F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F7AE0DF-F478-C341-BA66-22C116B92A27}"/>
              </a:ext>
            </a:extLst>
          </p:cNvPr>
          <p:cNvSpPr>
            <a:spLocks noGrp="1"/>
          </p:cNvSpPr>
          <p:nvPr>
            <p:ph type="dt" sz="half" idx="10"/>
          </p:nvPr>
        </p:nvSpPr>
        <p:spPr/>
        <p:txBody>
          <a:bodyPr/>
          <a:lstStyle/>
          <a:p>
            <a:fld id="{19DE580D-3BBB-A04E-8941-C61653F1542B}" type="datetimeFigureOut">
              <a:rPr lang="en-US" smtClean="0"/>
              <a:t>9/19/2023</a:t>
            </a:fld>
            <a:endParaRPr lang="en-US"/>
          </a:p>
        </p:txBody>
      </p:sp>
      <p:sp>
        <p:nvSpPr>
          <p:cNvPr id="6" name="Footer Placeholder 5">
            <a:extLst>
              <a:ext uri="{FF2B5EF4-FFF2-40B4-BE49-F238E27FC236}">
                <a16:creationId xmlns:a16="http://schemas.microsoft.com/office/drawing/2014/main" id="{336EC18F-EAAD-8545-8FCE-55BD635392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12D8E9E-AEF6-AC45-B375-4B9FC0E32DDE}"/>
              </a:ext>
            </a:extLst>
          </p:cNvPr>
          <p:cNvSpPr>
            <a:spLocks noGrp="1"/>
          </p:cNvSpPr>
          <p:nvPr>
            <p:ph type="sldNum" sz="quarter" idx="12"/>
          </p:nvPr>
        </p:nvSpPr>
        <p:spPr/>
        <p:txBody>
          <a:bodyPr/>
          <a:lstStyle/>
          <a:p>
            <a:fld id="{9519FE0C-6316-AF4A-B865-4D6165581326}" type="slidenum">
              <a:rPr lang="en-US" smtClean="0"/>
              <a:t>‹#›</a:t>
            </a:fld>
            <a:endParaRPr lang="en-US"/>
          </a:p>
        </p:txBody>
      </p:sp>
    </p:spTree>
    <p:extLst>
      <p:ext uri="{BB962C8B-B14F-4D97-AF65-F5344CB8AC3E}">
        <p14:creationId xmlns:p14="http://schemas.microsoft.com/office/powerpoint/2010/main" val="23680454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B9ECB0-C630-204D-BC29-C23979A375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51211013-8E0B-2C4B-87D3-C5608FB360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DE580D-3BBB-A04E-8941-C61653F1542B}" type="datetimeFigureOut">
              <a:rPr lang="en-US" smtClean="0"/>
              <a:t>9/19/2023</a:t>
            </a:fld>
            <a:endParaRPr lang="en-US"/>
          </a:p>
        </p:txBody>
      </p:sp>
      <p:sp>
        <p:nvSpPr>
          <p:cNvPr id="5" name="Footer Placeholder 4">
            <a:extLst>
              <a:ext uri="{FF2B5EF4-FFF2-40B4-BE49-F238E27FC236}">
                <a16:creationId xmlns:a16="http://schemas.microsoft.com/office/drawing/2014/main" id="{B4B5B461-2F18-ED40-B4AD-D5CFCDAA42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3A45E9-8DB7-8243-A31E-241E17D504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19FE0C-6316-AF4A-B865-4D6165581326}" type="slidenum">
              <a:rPr lang="en-US" smtClean="0"/>
              <a:t>‹#›</a:t>
            </a:fld>
            <a:endParaRPr lang="en-US"/>
          </a:p>
        </p:txBody>
      </p:sp>
      <p:sp>
        <p:nvSpPr>
          <p:cNvPr id="7" name="Title Placeholder 6">
            <a:extLst>
              <a:ext uri="{FF2B5EF4-FFF2-40B4-BE49-F238E27FC236}">
                <a16:creationId xmlns:a16="http://schemas.microsoft.com/office/drawing/2014/main" id="{EC699637-C3AA-E945-AE17-3DBD7F1599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Tree>
    <p:extLst>
      <p:ext uri="{BB962C8B-B14F-4D97-AF65-F5344CB8AC3E}">
        <p14:creationId xmlns:p14="http://schemas.microsoft.com/office/powerpoint/2010/main" val="3092150232"/>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8"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3E3D6-CDCF-284A-9984-0E744737305E}"/>
              </a:ext>
            </a:extLst>
          </p:cNvPr>
          <p:cNvSpPr>
            <a:spLocks noGrp="1"/>
          </p:cNvSpPr>
          <p:nvPr>
            <p:ph type="ctrTitle"/>
          </p:nvPr>
        </p:nvSpPr>
        <p:spPr>
          <a:xfrm>
            <a:off x="656498" y="4703975"/>
            <a:ext cx="7952127" cy="956140"/>
          </a:xfrm>
        </p:spPr>
        <p:txBody>
          <a:bodyPr>
            <a:normAutofit/>
          </a:bodyPr>
          <a:lstStyle/>
          <a:p>
            <a:pPr marL="806450" indent="-806450" algn="l"/>
            <a:r>
              <a:rPr lang="en-US" spc="50" dirty="0">
                <a:ln w="9525" cmpd="sng">
                  <a:solidFill>
                    <a:schemeClr val="accent1"/>
                  </a:solidFill>
                  <a:prstDash val="solid"/>
                </a:ln>
                <a:solidFill>
                  <a:srgbClr val="70AD47">
                    <a:tint val="1000"/>
                  </a:srgbClr>
                </a:solidFill>
                <a:effectLst>
                  <a:glow rad="38100">
                    <a:schemeClr val="accent1">
                      <a:alpha val="40000"/>
                    </a:schemeClr>
                  </a:glow>
                </a:effectLst>
              </a:rPr>
              <a:t>Weathering</a:t>
            </a:r>
          </a:p>
        </p:txBody>
      </p:sp>
      <p:sp>
        <p:nvSpPr>
          <p:cNvPr id="3" name="Subtitle 2">
            <a:extLst>
              <a:ext uri="{FF2B5EF4-FFF2-40B4-BE49-F238E27FC236}">
                <a16:creationId xmlns:a16="http://schemas.microsoft.com/office/drawing/2014/main" id="{7A305C31-9E57-BC4C-867A-C6AFE157B4F1}"/>
              </a:ext>
            </a:extLst>
          </p:cNvPr>
          <p:cNvSpPr>
            <a:spLocks noGrp="1"/>
          </p:cNvSpPr>
          <p:nvPr>
            <p:ph type="subTitle" idx="1"/>
          </p:nvPr>
        </p:nvSpPr>
        <p:spPr>
          <a:xfrm>
            <a:off x="693668" y="5648898"/>
            <a:ext cx="3411657" cy="393389"/>
          </a:xfrm>
        </p:spPr>
        <p:txBody>
          <a:bodyPr/>
          <a:lstStyle/>
          <a:p>
            <a:pPr algn="l"/>
            <a:r>
              <a:rPr lang="en-US" altLang="en-US" sz="1600" b="1" dirty="0"/>
              <a:t>Learning outcomes: 1.3</a:t>
            </a:r>
          </a:p>
          <a:p>
            <a:endParaRPr lang="en-US" dirty="0"/>
          </a:p>
        </p:txBody>
      </p:sp>
      <p:sp>
        <p:nvSpPr>
          <p:cNvPr id="4" name="Oval 3">
            <a:extLst>
              <a:ext uri="{FF2B5EF4-FFF2-40B4-BE49-F238E27FC236}">
                <a16:creationId xmlns:a16="http://schemas.microsoft.com/office/drawing/2014/main" id="{CF9C894F-BE1E-42C7-B9D5-D24BB527F0A3}"/>
              </a:ext>
            </a:extLst>
          </p:cNvPr>
          <p:cNvSpPr/>
          <p:nvPr/>
        </p:nvSpPr>
        <p:spPr>
          <a:xfrm>
            <a:off x="481795" y="609599"/>
            <a:ext cx="1405053" cy="1405053"/>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E" sz="5400" dirty="0"/>
          </a:p>
        </p:txBody>
      </p:sp>
      <p:sp>
        <p:nvSpPr>
          <p:cNvPr id="5" name="TextBox 4">
            <a:extLst>
              <a:ext uri="{FF2B5EF4-FFF2-40B4-BE49-F238E27FC236}">
                <a16:creationId xmlns:a16="http://schemas.microsoft.com/office/drawing/2014/main" id="{BE54530F-03EA-4F90-BB90-18ABB246F24E}"/>
              </a:ext>
            </a:extLst>
          </p:cNvPr>
          <p:cNvSpPr txBox="1"/>
          <p:nvPr/>
        </p:nvSpPr>
        <p:spPr>
          <a:xfrm>
            <a:off x="663932" y="750705"/>
            <a:ext cx="1070517" cy="369332"/>
          </a:xfrm>
          <a:prstGeom prst="rect">
            <a:avLst/>
          </a:prstGeom>
        </p:spPr>
        <p:txBody>
          <a:bodyPr wrap="square" rtlCol="0">
            <a:spAutoFit/>
          </a:bodyPr>
          <a:lstStyle/>
          <a:p>
            <a:pPr algn="ctr"/>
            <a:r>
              <a:rPr lang="en-GB" b="1" dirty="0">
                <a:solidFill>
                  <a:srgbClr val="FFC000"/>
                </a:solidFill>
                <a:latin typeface="+mn-lt"/>
              </a:rPr>
              <a:t>Chapter</a:t>
            </a:r>
          </a:p>
        </p:txBody>
      </p:sp>
      <p:sp>
        <p:nvSpPr>
          <p:cNvPr id="6" name="TextBox 5">
            <a:extLst>
              <a:ext uri="{FF2B5EF4-FFF2-40B4-BE49-F238E27FC236}">
                <a16:creationId xmlns:a16="http://schemas.microsoft.com/office/drawing/2014/main" id="{9B4703C1-098A-4755-A7C5-0D1C145C70E8}"/>
              </a:ext>
            </a:extLst>
          </p:cNvPr>
          <p:cNvSpPr txBox="1"/>
          <p:nvPr/>
        </p:nvSpPr>
        <p:spPr>
          <a:xfrm>
            <a:off x="670221" y="872191"/>
            <a:ext cx="1070517" cy="1107996"/>
          </a:xfrm>
          <a:prstGeom prst="rect">
            <a:avLst/>
          </a:prstGeom>
        </p:spPr>
        <p:txBody>
          <a:bodyPr wrap="square" rtlCol="0">
            <a:spAutoFit/>
          </a:bodyPr>
          <a:lstStyle/>
          <a:p>
            <a:pPr algn="ctr"/>
            <a:r>
              <a:rPr lang="en-GB"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rPr>
              <a:t>7</a:t>
            </a:r>
            <a:endParaRPr lang="en-IE" sz="6600" b="1" spc="50" dirty="0">
              <a:ln w="9525" cmpd="sng">
                <a:solidFill>
                  <a:schemeClr val="accent1"/>
                </a:solidFill>
                <a:prstDash val="solid"/>
              </a:ln>
              <a:solidFill>
                <a:srgbClr val="70AD47">
                  <a:tint val="1000"/>
                </a:srgbClr>
              </a:solidFill>
              <a:effectLst>
                <a:glow rad="38100">
                  <a:schemeClr val="accent1">
                    <a:alpha val="40000"/>
                  </a:schemeClr>
                </a:glow>
              </a:effectLst>
              <a:latin typeface="Calibri" panose="020F0502020204030204" pitchFamily="34" charset="0"/>
              <a:ea typeface="+mj-ea"/>
              <a:cs typeface="+mj-cs"/>
            </a:endParaRPr>
          </a:p>
        </p:txBody>
      </p:sp>
    </p:spTree>
    <p:extLst>
      <p:ext uri="{BB962C8B-B14F-4D97-AF65-F5344CB8AC3E}">
        <p14:creationId xmlns:p14="http://schemas.microsoft.com/office/powerpoint/2010/main" val="1701818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7" name="Table 6">
            <a:extLst>
              <a:ext uri="{FF2B5EF4-FFF2-40B4-BE49-F238E27FC236}">
                <a16:creationId xmlns:a16="http://schemas.microsoft.com/office/drawing/2014/main" id="{2F876B19-CD5F-314D-9CBD-07A728E18DB9}"/>
              </a:ext>
            </a:extLst>
          </p:cNvPr>
          <p:cNvGraphicFramePr>
            <a:graphicFrameLocks noGrp="1"/>
          </p:cNvGraphicFramePr>
          <p:nvPr>
            <p:extLst>
              <p:ext uri="{D42A27DB-BD31-4B8C-83A1-F6EECF244321}">
                <p14:modId xmlns:p14="http://schemas.microsoft.com/office/powerpoint/2010/main" val="1086111752"/>
              </p:ext>
            </p:extLst>
          </p:nvPr>
        </p:nvGraphicFramePr>
        <p:xfrm>
          <a:off x="1759432" y="1311114"/>
          <a:ext cx="7956068" cy="1547736"/>
        </p:xfrm>
        <a:graphic>
          <a:graphicData uri="http://schemas.openxmlformats.org/drawingml/2006/table">
            <a:tbl>
              <a:tblPr firstRow="1" bandRow="1">
                <a:tableStyleId>{21E4AEA4-8DFA-4A89-87EB-49C32662AFE0}</a:tableStyleId>
              </a:tblPr>
              <a:tblGrid>
                <a:gridCol w="7956068">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1</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1.	How many human activities can you think of that contribute to weathering?</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Can freeze-thaw action happen in summer?</a:t>
                      </a:r>
                    </a:p>
                  </a:txBody>
                  <a:tcPr marL="75570" marR="75570"/>
                </a:tc>
                <a:extLst>
                  <a:ext uri="{0D108BD9-81ED-4DB2-BD59-A6C34878D82A}">
                    <a16:rowId xmlns:a16="http://schemas.microsoft.com/office/drawing/2014/main" val="3326383217"/>
                  </a:ext>
                </a:extLst>
              </a:tr>
              <a:tr h="383832">
                <a:tc>
                  <a:txBody>
                    <a:bodyPr/>
                    <a:lstStyle/>
                    <a:p>
                      <a:pPr marL="447675" indent="-447675"/>
                      <a:r>
                        <a:rPr lang="en-US" sz="1800" b="0" dirty="0">
                          <a:solidFill>
                            <a:schemeClr val="tx1"/>
                          </a:solidFill>
                          <a:latin typeface="Calibri" panose="020F0502020204030204" pitchFamily="34" charset="0"/>
                          <a:cs typeface="Calibri" panose="020F0502020204030204" pitchFamily="34" charset="0"/>
                        </a:rPr>
                        <a:t>3.	Are some rocks more easily weathered than others?</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5" name="Title 6">
            <a:extLst>
              <a:ext uri="{FF2B5EF4-FFF2-40B4-BE49-F238E27FC236}">
                <a16:creationId xmlns:a16="http://schemas.microsoft.com/office/drawing/2014/main" id="{523C33E2-45AA-E844-9CD0-58C480FD4B1D}"/>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r>
              <a:rPr lang="en-US" sz="3200" dirty="0">
                <a:solidFill>
                  <a:srgbClr val="1E4783"/>
                </a:solidFill>
                <a:latin typeface="Calibri" panose="020F0502020204030204"/>
              </a:rPr>
              <a:t>7.1, 7.2 and 7.3</a:t>
            </a:r>
            <a:endParaRPr kumimoji="0" lang="en-US" sz="32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2573555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7.3 on page 27 of your Skills Book.</a:t>
            </a:r>
          </a:p>
        </p:txBody>
      </p:sp>
      <p:sp>
        <p:nvSpPr>
          <p:cNvPr id="5" name="Title 6">
            <a:extLst>
              <a:ext uri="{FF2B5EF4-FFF2-40B4-BE49-F238E27FC236}">
                <a16:creationId xmlns:a16="http://schemas.microsoft.com/office/drawing/2014/main" id="{6CD37232-FC65-3C49-B1A9-4B8E69C4D185}"/>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r>
              <a:rPr lang="en-US" sz="3200" dirty="0">
                <a:solidFill>
                  <a:srgbClr val="1E4783"/>
                </a:solidFill>
                <a:latin typeface="Calibri" panose="020F0502020204030204"/>
              </a:rPr>
              <a:t>7.1, 7.2 and 7.3</a:t>
            </a:r>
            <a:endParaRPr kumimoji="0" lang="en-US" sz="32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Tree>
    <p:extLst>
      <p:ext uri="{BB962C8B-B14F-4D97-AF65-F5344CB8AC3E}">
        <p14:creationId xmlns:p14="http://schemas.microsoft.com/office/powerpoint/2010/main" val="1964657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9CE129-DE30-0244-A21A-7E9AD00B86F7}"/>
              </a:ext>
            </a:extLst>
          </p:cNvPr>
          <p:cNvSpPr/>
          <p:nvPr/>
        </p:nvSpPr>
        <p:spPr>
          <a:xfrm>
            <a:off x="664564" y="222681"/>
            <a:ext cx="10682990"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effectLst/>
              <a:latin typeface="Muli" pitchFamily="2" charset="77"/>
              <a:ea typeface="Calibri" panose="020F0502020204030204" pitchFamily="34" charset="0"/>
              <a:cs typeface="Courier" pitchFamily="2" charset="0"/>
            </a:endParaRPr>
          </a:p>
        </p:txBody>
      </p:sp>
      <p:pic>
        <p:nvPicPr>
          <p:cNvPr id="11" name="Picture 10" descr="Calendar&#10;&#10;Description automatically generated with medium confidence">
            <a:extLst>
              <a:ext uri="{FF2B5EF4-FFF2-40B4-BE49-F238E27FC236}">
                <a16:creationId xmlns:a16="http://schemas.microsoft.com/office/drawing/2014/main" id="{2121946D-4046-4668-C079-B28E898F1F4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7071" b="7182"/>
          <a:stretch/>
        </p:blipFill>
        <p:spPr>
          <a:xfrm>
            <a:off x="1478769" y="807456"/>
            <a:ext cx="8174189" cy="5167888"/>
          </a:xfrm>
          <a:prstGeom prst="rect">
            <a:avLst/>
          </a:prstGeom>
        </p:spPr>
      </p:pic>
    </p:spTree>
    <p:extLst>
      <p:ext uri="{BB962C8B-B14F-4D97-AF65-F5344CB8AC3E}">
        <p14:creationId xmlns:p14="http://schemas.microsoft.com/office/powerpoint/2010/main" val="250279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F9CE129-DE30-0244-A21A-7E9AD00B86F7}"/>
              </a:ext>
            </a:extLst>
          </p:cNvPr>
          <p:cNvSpPr/>
          <p:nvPr/>
        </p:nvSpPr>
        <p:spPr>
          <a:xfrm>
            <a:off x="364760" y="170081"/>
            <a:ext cx="10682990"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effectLst/>
              <a:latin typeface="Muli" pitchFamily="2" charset="77"/>
              <a:ea typeface="Calibri" panose="020F0502020204030204" pitchFamily="34" charset="0"/>
              <a:cs typeface="Courier" pitchFamily="2" charset="0"/>
            </a:endParaRPr>
          </a:p>
        </p:txBody>
      </p:sp>
      <p:sp>
        <p:nvSpPr>
          <p:cNvPr id="2" name="TextBox 1">
            <a:extLst>
              <a:ext uri="{FF2B5EF4-FFF2-40B4-BE49-F238E27FC236}">
                <a16:creationId xmlns:a16="http://schemas.microsoft.com/office/drawing/2014/main" id="{D76837B7-6F4D-CC48-A5C2-9760FD0F0C8C}"/>
              </a:ext>
            </a:extLst>
          </p:cNvPr>
          <p:cNvSpPr txBox="1"/>
          <p:nvPr/>
        </p:nvSpPr>
        <p:spPr>
          <a:xfrm>
            <a:off x="364760" y="793628"/>
            <a:ext cx="6235420" cy="5139869"/>
          </a:xfrm>
          <a:prstGeom prst="rect">
            <a:avLst/>
          </a:prstGeom>
        </p:spPr>
        <p:txBody>
          <a:bodyPr wrap="square" rtlCol="0">
            <a:spAutoFit/>
          </a:bodyPr>
          <a:lstStyle/>
          <a:p>
            <a:pPr>
              <a:spcAft>
                <a:spcPts val="600"/>
              </a:spcAft>
            </a:pPr>
            <a:r>
              <a:rPr lang="en-US" sz="2400" b="1" dirty="0">
                <a:solidFill>
                  <a:srgbClr val="1E4783"/>
                </a:solidFill>
              </a:rPr>
              <a:t>Characteristics of limestone</a:t>
            </a:r>
          </a:p>
          <a:p>
            <a:pPr marL="342900" indent="-342900">
              <a:spcAft>
                <a:spcPts val="600"/>
              </a:spcAft>
              <a:buClr>
                <a:srgbClr val="E84141"/>
              </a:buClr>
              <a:buFont typeface="Arial" panose="020B0604020202020204" pitchFamily="34" charset="0"/>
              <a:buChar char="•"/>
            </a:pPr>
            <a:r>
              <a:rPr lang="en-US" sz="2400" dirty="0">
                <a:solidFill>
                  <a:srgbClr val="1E4783"/>
                </a:solidFill>
              </a:rPr>
              <a:t>Soft sedimentary rock. </a:t>
            </a:r>
          </a:p>
          <a:p>
            <a:pPr marL="800100" lvl="1" indent="-342900">
              <a:spcAft>
                <a:spcPts val="600"/>
              </a:spcAft>
              <a:buClr>
                <a:srgbClr val="E84141"/>
              </a:buClr>
              <a:buFont typeface="Arial" panose="020B0604020202020204" pitchFamily="34" charset="0"/>
              <a:buChar char="•"/>
            </a:pPr>
            <a:r>
              <a:rPr lang="en-US" sz="2400" dirty="0">
                <a:solidFill>
                  <a:srgbClr val="1E4783"/>
                </a:solidFill>
              </a:rPr>
              <a:t>Contains fossils</a:t>
            </a:r>
          </a:p>
          <a:p>
            <a:pPr marL="1257300" lvl="2" indent="-342900">
              <a:spcAft>
                <a:spcPts val="600"/>
              </a:spcAft>
              <a:buClr>
                <a:srgbClr val="E84141"/>
              </a:buClr>
              <a:buFont typeface="Arial" panose="020B0604020202020204" pitchFamily="34" charset="0"/>
              <a:buChar char="•"/>
            </a:pPr>
            <a:r>
              <a:rPr lang="en-US" sz="2400" dirty="0">
                <a:solidFill>
                  <a:srgbClr val="1E4783"/>
                </a:solidFill>
              </a:rPr>
              <a:t>Calcium carbonate</a:t>
            </a:r>
          </a:p>
          <a:p>
            <a:pPr marL="342900" indent="-342900">
              <a:spcAft>
                <a:spcPts val="600"/>
              </a:spcAft>
              <a:buClr>
                <a:srgbClr val="E84141"/>
              </a:buClr>
              <a:buFont typeface="Arial" panose="020B0604020202020204" pitchFamily="34" charset="0"/>
              <a:buChar char="•"/>
            </a:pPr>
            <a:r>
              <a:rPr lang="en-US" sz="2400" dirty="0">
                <a:solidFill>
                  <a:srgbClr val="1E4783"/>
                </a:solidFill>
              </a:rPr>
              <a:t>Built up in layers of rock called ‘strata’.</a:t>
            </a:r>
          </a:p>
          <a:p>
            <a:pPr marL="800100" lvl="1" indent="-342900">
              <a:spcAft>
                <a:spcPts val="600"/>
              </a:spcAft>
              <a:buClr>
                <a:srgbClr val="E84141"/>
              </a:buClr>
              <a:buFont typeface="Arial" panose="020B0604020202020204" pitchFamily="34" charset="0"/>
              <a:buChar char="•"/>
            </a:pPr>
            <a:r>
              <a:rPr lang="en-US" sz="2400" dirty="0">
                <a:solidFill>
                  <a:srgbClr val="1E4783"/>
                </a:solidFill>
              </a:rPr>
              <a:t>Strata separated bedding planes</a:t>
            </a:r>
          </a:p>
          <a:p>
            <a:pPr marL="1257300" lvl="2" indent="-342900">
              <a:spcAft>
                <a:spcPts val="600"/>
              </a:spcAft>
              <a:buClr>
                <a:srgbClr val="E84141"/>
              </a:buClr>
              <a:buFont typeface="Arial" panose="020B0604020202020204" pitchFamily="34" charset="0"/>
              <a:buChar char="•"/>
            </a:pPr>
            <a:r>
              <a:rPr lang="en-US" sz="2400" dirty="0">
                <a:solidFill>
                  <a:srgbClr val="1E4783"/>
                </a:solidFill>
              </a:rPr>
              <a:t>Each layer also has vertical cracks called joints.</a:t>
            </a:r>
          </a:p>
          <a:p>
            <a:pPr marL="342900" indent="-342900">
              <a:spcAft>
                <a:spcPts val="600"/>
              </a:spcAft>
              <a:buClr>
                <a:srgbClr val="E84141"/>
              </a:buClr>
              <a:buFont typeface="Arial" panose="020B0604020202020204" pitchFamily="34" charset="0"/>
              <a:buChar char="•"/>
            </a:pPr>
            <a:r>
              <a:rPr lang="en-US" sz="2400" dirty="0">
                <a:solidFill>
                  <a:srgbClr val="1E4783"/>
                </a:solidFill>
              </a:rPr>
              <a:t>Bedding planes and joints make limestone permeable – water can pass through it.</a:t>
            </a:r>
          </a:p>
          <a:p>
            <a:pPr marL="342900" indent="-342900">
              <a:spcAft>
                <a:spcPts val="600"/>
              </a:spcAft>
              <a:buClr>
                <a:srgbClr val="E84141"/>
              </a:buClr>
              <a:buFont typeface="Arial" panose="020B0604020202020204" pitchFamily="34" charset="0"/>
              <a:buChar char="•"/>
            </a:pPr>
            <a:r>
              <a:rPr lang="en-US" sz="2400" dirty="0">
                <a:solidFill>
                  <a:srgbClr val="1E4783"/>
                </a:solidFill>
              </a:rPr>
              <a:t>Acid rain reacts with calcium carbonate and dissolves it.</a:t>
            </a:r>
            <a:endParaRPr lang="en-US" sz="2400" dirty="0">
              <a:solidFill>
                <a:srgbClr val="1E4783"/>
              </a:solidFill>
              <a:latin typeface="+mn-lt"/>
            </a:endParaRPr>
          </a:p>
        </p:txBody>
      </p:sp>
      <p:pic>
        <p:nvPicPr>
          <p:cNvPr id="5" name="Picture 4" descr="Calendar&#10;&#10;Description automatically generated with medium confidence">
            <a:extLst>
              <a:ext uri="{FF2B5EF4-FFF2-40B4-BE49-F238E27FC236}">
                <a16:creationId xmlns:a16="http://schemas.microsoft.com/office/drawing/2014/main" id="{B4B4E795-E19A-0A3B-26E5-312F803BD23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7071" b="7182"/>
          <a:stretch/>
        </p:blipFill>
        <p:spPr>
          <a:xfrm>
            <a:off x="5284806" y="1380789"/>
            <a:ext cx="6907194" cy="4366868"/>
          </a:xfrm>
          <a:prstGeom prst="rect">
            <a:avLst/>
          </a:prstGeom>
        </p:spPr>
      </p:pic>
    </p:spTree>
    <p:extLst>
      <p:ext uri="{BB962C8B-B14F-4D97-AF65-F5344CB8AC3E}">
        <p14:creationId xmlns:p14="http://schemas.microsoft.com/office/powerpoint/2010/main" val="3207675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48455" y="88785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2800" dirty="0">
                <a:solidFill>
                  <a:srgbClr val="1E4783"/>
                </a:solidFill>
                <a:latin typeface="+mn-lt"/>
              </a:rPr>
              <a:t>Chemical Weathering: Carbonation</a:t>
            </a:r>
            <a:endParaRPr lang="en-US" sz="2800" dirty="0">
              <a:solidFill>
                <a:srgbClr val="1E4783"/>
              </a:solidFill>
              <a:latin typeface="+mn-lt"/>
            </a:endParaRPr>
          </a:p>
        </p:txBody>
      </p:sp>
      <p:sp>
        <p:nvSpPr>
          <p:cNvPr id="5" name="TextBox 4">
            <a:extLst>
              <a:ext uri="{FF2B5EF4-FFF2-40B4-BE49-F238E27FC236}">
                <a16:creationId xmlns:a16="http://schemas.microsoft.com/office/drawing/2014/main" id="{0678A0D2-22C3-4DCE-8DCD-48EE81E04F32}"/>
              </a:ext>
            </a:extLst>
          </p:cNvPr>
          <p:cNvSpPr txBox="1"/>
          <p:nvPr/>
        </p:nvSpPr>
        <p:spPr>
          <a:xfrm>
            <a:off x="364760" y="1499377"/>
            <a:ext cx="6277929" cy="4222053"/>
          </a:xfrm>
          <a:prstGeom prst="rect">
            <a:avLst/>
          </a:prstGeom>
          <a:noFill/>
        </p:spPr>
        <p:txBody>
          <a:bodyPr wrap="square">
            <a:spAutoFit/>
          </a:bodyPr>
          <a:lstStyle/>
          <a:p>
            <a:pPr>
              <a:defRPr/>
            </a:pPr>
            <a:r>
              <a:rPr lang="en-IE" sz="2000" dirty="0">
                <a:solidFill>
                  <a:srgbClr val="1E4783"/>
                </a:solidFill>
              </a:rPr>
              <a:t>Carbonation is the process of rock being dissolved by a weak carbonic acid. </a:t>
            </a:r>
          </a:p>
          <a:p>
            <a:pPr marL="342900"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Rain passes through the atmosphere</a:t>
            </a:r>
          </a:p>
          <a:p>
            <a:pPr marL="800100" lvl="1"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Combines with carbon dioxide </a:t>
            </a:r>
          </a:p>
          <a:p>
            <a:pPr marL="1257300" lvl="2"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Produces a weak carbonic acid – acid rain forms.</a:t>
            </a:r>
          </a:p>
          <a:p>
            <a:pPr marL="342900"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Acid rain falls on limestone</a:t>
            </a:r>
          </a:p>
          <a:p>
            <a:pPr marL="800100" lvl="1"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Dissolves the weaker parts of the limestone surface </a:t>
            </a:r>
          </a:p>
          <a:p>
            <a:pPr marL="1257300" lvl="2"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Deepens and forms grikes. </a:t>
            </a:r>
          </a:p>
          <a:p>
            <a:pPr marL="1714500" lvl="3"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The slabs are called clints. </a:t>
            </a:r>
          </a:p>
          <a:p>
            <a:pPr marL="800100" lvl="1" indent="-342900">
              <a:lnSpc>
                <a:spcPts val="2463"/>
              </a:lnSpc>
              <a:spcBef>
                <a:spcPct val="0"/>
              </a:spcBef>
              <a:buClr>
                <a:srgbClr val="E84141"/>
              </a:buClr>
              <a:buSzPct val="100000"/>
              <a:buFont typeface="Arial" panose="020B0604020202020204" pitchFamily="34" charset="0"/>
              <a:buChar char="•"/>
              <a:defRPr/>
            </a:pPr>
            <a:r>
              <a:rPr lang="en-IE" sz="2000" dirty="0">
                <a:solidFill>
                  <a:srgbClr val="1E4783"/>
                </a:solidFill>
              </a:rPr>
              <a:t>The pattern of clints and grikes makes up limestone pavement.</a:t>
            </a:r>
          </a:p>
        </p:txBody>
      </p:sp>
      <p:sp>
        <p:nvSpPr>
          <p:cNvPr id="6" name="Rectangle 5">
            <a:extLst>
              <a:ext uri="{FF2B5EF4-FFF2-40B4-BE49-F238E27FC236}">
                <a16:creationId xmlns:a16="http://schemas.microsoft.com/office/drawing/2014/main" id="{6C138C09-AC23-6C45-A16C-01876C62491D}"/>
              </a:ext>
            </a:extLst>
          </p:cNvPr>
          <p:cNvSpPr/>
          <p:nvPr/>
        </p:nvSpPr>
        <p:spPr>
          <a:xfrm>
            <a:off x="364760" y="170081"/>
            <a:ext cx="10682990"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effectLst/>
              <a:latin typeface="Muli" pitchFamily="2" charset="77"/>
              <a:ea typeface="Calibri" panose="020F0502020204030204" pitchFamily="34" charset="0"/>
              <a:cs typeface="Courier" pitchFamily="2" charset="0"/>
            </a:endParaRPr>
          </a:p>
        </p:txBody>
      </p:sp>
      <p:pic>
        <p:nvPicPr>
          <p:cNvPr id="4" name="Picture 3">
            <a:extLst>
              <a:ext uri="{FF2B5EF4-FFF2-40B4-BE49-F238E27FC236}">
                <a16:creationId xmlns:a16="http://schemas.microsoft.com/office/drawing/2014/main" id="{A3D3537C-4B1B-EB43-9D16-8AE4A8DDFA2E}"/>
              </a:ext>
            </a:extLst>
          </p:cNvPr>
          <p:cNvPicPr>
            <a:picLocks noChangeAspect="1"/>
          </p:cNvPicPr>
          <p:nvPr/>
        </p:nvPicPr>
        <p:blipFill>
          <a:blip r:embed="rId2"/>
          <a:stretch>
            <a:fillRect/>
          </a:stretch>
        </p:blipFill>
        <p:spPr>
          <a:xfrm>
            <a:off x="7266220" y="3126433"/>
            <a:ext cx="4352848" cy="2768860"/>
          </a:xfrm>
          <a:prstGeom prst="rect">
            <a:avLst/>
          </a:prstGeom>
        </p:spPr>
      </p:pic>
      <p:pic>
        <p:nvPicPr>
          <p:cNvPr id="7" name="Picture 6" descr="Diagram&#10;&#10;Description automatically generated">
            <a:extLst>
              <a:ext uri="{FF2B5EF4-FFF2-40B4-BE49-F238E27FC236}">
                <a16:creationId xmlns:a16="http://schemas.microsoft.com/office/drawing/2014/main" id="{EF68159C-D1DD-112B-8851-7F346978F458}"/>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999866" y="580994"/>
            <a:ext cx="4926807" cy="2545439"/>
          </a:xfrm>
          <a:prstGeom prst="rect">
            <a:avLst/>
          </a:prstGeom>
        </p:spPr>
      </p:pic>
    </p:spTree>
    <p:extLst>
      <p:ext uri="{BB962C8B-B14F-4D97-AF65-F5344CB8AC3E}">
        <p14:creationId xmlns:p14="http://schemas.microsoft.com/office/powerpoint/2010/main" val="1326622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48455" y="88785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2800" dirty="0">
                <a:solidFill>
                  <a:srgbClr val="1E4783"/>
                </a:solidFill>
                <a:latin typeface="+mn-lt"/>
              </a:rPr>
              <a:t>Chemical Weathering: Carbonation</a:t>
            </a:r>
            <a:endParaRPr lang="en-US" sz="2800" dirty="0">
              <a:solidFill>
                <a:srgbClr val="1E4783"/>
              </a:solidFill>
              <a:latin typeface="+mn-lt"/>
            </a:endParaRPr>
          </a:p>
        </p:txBody>
      </p:sp>
      <p:sp>
        <p:nvSpPr>
          <p:cNvPr id="5" name="TextBox 4">
            <a:extLst>
              <a:ext uri="{FF2B5EF4-FFF2-40B4-BE49-F238E27FC236}">
                <a16:creationId xmlns:a16="http://schemas.microsoft.com/office/drawing/2014/main" id="{0678A0D2-22C3-4DCE-8DCD-48EE81E04F32}"/>
              </a:ext>
            </a:extLst>
          </p:cNvPr>
          <p:cNvSpPr txBox="1"/>
          <p:nvPr/>
        </p:nvSpPr>
        <p:spPr>
          <a:xfrm>
            <a:off x="197822" y="1505959"/>
            <a:ext cx="5618587" cy="2554930"/>
          </a:xfrm>
          <a:prstGeom prst="rect">
            <a:avLst/>
          </a:prstGeom>
          <a:noFill/>
        </p:spPr>
        <p:txBody>
          <a:bodyPr wrap="square">
            <a:spAutoFit/>
          </a:bodyPr>
          <a:lstStyle/>
          <a:p>
            <a:pPr marL="342900" indent="-342900">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Limestone is easily eroded by the weak acids found in river water. </a:t>
            </a:r>
          </a:p>
          <a:p>
            <a:pPr marL="342900" indent="-342900">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A river will erode down through the limestone. </a:t>
            </a:r>
          </a:p>
          <a:p>
            <a:pPr marL="342900" indent="-342900">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This creates a </a:t>
            </a:r>
            <a:r>
              <a:rPr lang="en-IE" sz="2000" b="1" dirty="0">
                <a:solidFill>
                  <a:srgbClr val="1E4783"/>
                </a:solidFill>
              </a:rPr>
              <a:t>swallow hole</a:t>
            </a:r>
            <a:r>
              <a:rPr lang="en-IE" sz="2000" dirty="0">
                <a:solidFill>
                  <a:srgbClr val="1E4783"/>
                </a:solidFill>
              </a:rPr>
              <a:t>. </a:t>
            </a:r>
          </a:p>
          <a:p>
            <a:pPr marL="342900" indent="-342900">
              <a:lnSpc>
                <a:spcPts val="2463"/>
              </a:lnSpc>
              <a:spcBef>
                <a:spcPct val="0"/>
              </a:spcBef>
              <a:spcAft>
                <a:spcPts val="600"/>
              </a:spcAft>
              <a:buClr>
                <a:srgbClr val="E84141"/>
              </a:buClr>
              <a:buSzPct val="100000"/>
              <a:buFont typeface="Arial" panose="020B0604020202020204" pitchFamily="34" charset="0"/>
              <a:buChar char="•"/>
              <a:defRPr/>
            </a:pPr>
            <a:r>
              <a:rPr lang="en-IE" sz="2000" dirty="0">
                <a:solidFill>
                  <a:srgbClr val="1E4783"/>
                </a:solidFill>
              </a:rPr>
              <a:t>As water moves through the joints and bedding plane of the permeable limestone, it can form underground features.</a:t>
            </a:r>
          </a:p>
        </p:txBody>
      </p:sp>
      <p:sp>
        <p:nvSpPr>
          <p:cNvPr id="6" name="Rectangle 5">
            <a:extLst>
              <a:ext uri="{FF2B5EF4-FFF2-40B4-BE49-F238E27FC236}">
                <a16:creationId xmlns:a16="http://schemas.microsoft.com/office/drawing/2014/main" id="{6C138C09-AC23-6C45-A16C-01876C62491D}"/>
              </a:ext>
            </a:extLst>
          </p:cNvPr>
          <p:cNvSpPr/>
          <p:nvPr/>
        </p:nvSpPr>
        <p:spPr>
          <a:xfrm>
            <a:off x="364760" y="170081"/>
            <a:ext cx="10682990"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effectLst/>
              <a:latin typeface="Muli" pitchFamily="2" charset="77"/>
              <a:ea typeface="Calibri" panose="020F0502020204030204" pitchFamily="34" charset="0"/>
              <a:cs typeface="Courier" pitchFamily="2" charset="0"/>
            </a:endParaRPr>
          </a:p>
        </p:txBody>
      </p:sp>
      <p:pic>
        <p:nvPicPr>
          <p:cNvPr id="12" name="Picture 11" descr="Diagram&#10;&#10;Description automatically generated">
            <a:extLst>
              <a:ext uri="{FF2B5EF4-FFF2-40B4-BE49-F238E27FC236}">
                <a16:creationId xmlns:a16="http://schemas.microsoft.com/office/drawing/2014/main" id="{EC55265D-A536-3454-67BF-F61F30F9E46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174669" y="1354763"/>
            <a:ext cx="5452195" cy="4126114"/>
          </a:xfrm>
          <a:prstGeom prst="rect">
            <a:avLst/>
          </a:prstGeom>
        </p:spPr>
      </p:pic>
    </p:spTree>
    <p:extLst>
      <p:ext uri="{BB962C8B-B14F-4D97-AF65-F5344CB8AC3E}">
        <p14:creationId xmlns:p14="http://schemas.microsoft.com/office/powerpoint/2010/main" val="643931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1353749" y="1368727"/>
            <a:ext cx="4918524"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3200" dirty="0">
                <a:solidFill>
                  <a:srgbClr val="1E4783"/>
                </a:solidFill>
                <a:latin typeface="+mn-lt"/>
              </a:rPr>
              <a:t>The Burren, Co. Clare</a:t>
            </a:r>
            <a:endParaRPr lang="en-US" sz="3200" dirty="0">
              <a:solidFill>
                <a:srgbClr val="1E4783"/>
              </a:solidFill>
              <a:latin typeface="+mn-lt"/>
            </a:endParaRPr>
          </a:p>
        </p:txBody>
      </p:sp>
      <p:sp>
        <p:nvSpPr>
          <p:cNvPr id="2" name="Rectangle 1">
            <a:extLst>
              <a:ext uri="{FF2B5EF4-FFF2-40B4-BE49-F238E27FC236}">
                <a16:creationId xmlns:a16="http://schemas.microsoft.com/office/drawing/2014/main" id="{0DFBA76D-BA95-4448-A8A6-B1F8263BB74D}"/>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
        <p:nvSpPr>
          <p:cNvPr id="7" name="TextBox 6">
            <a:extLst>
              <a:ext uri="{FF2B5EF4-FFF2-40B4-BE49-F238E27FC236}">
                <a16:creationId xmlns:a16="http://schemas.microsoft.com/office/drawing/2014/main" id="{40C05563-76B5-4987-AA8E-A3CD55F34AC7}"/>
              </a:ext>
            </a:extLst>
          </p:cNvPr>
          <p:cNvSpPr txBox="1"/>
          <p:nvPr/>
        </p:nvSpPr>
        <p:spPr>
          <a:xfrm>
            <a:off x="253083" y="1858444"/>
            <a:ext cx="7961527" cy="3901453"/>
          </a:xfrm>
          <a:prstGeom prst="rect">
            <a:avLst/>
          </a:prstGeom>
          <a:noFill/>
        </p:spPr>
        <p:txBody>
          <a:bodyPr wrap="square">
            <a:spAutoFit/>
          </a:bodyPr>
          <a:lstStyle/>
          <a:p>
            <a:pPr marL="342900"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A large area of exposed limestone, or </a:t>
            </a:r>
            <a:r>
              <a:rPr lang="en-IE" altLang="en-US" sz="2000" b="1" dirty="0">
                <a:solidFill>
                  <a:srgbClr val="1E4783"/>
                </a:solidFill>
              </a:rPr>
              <a:t>karst</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The name is from the Irish word for ‘rocky place’. </a:t>
            </a:r>
          </a:p>
          <a:p>
            <a:pPr marL="342900"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Limestone 365 million years ago</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Soil removed by glacial erosion</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This left the rock bare and exposed to the weather. </a:t>
            </a:r>
          </a:p>
          <a:p>
            <a:pPr marL="342900"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Famous for its landscape and its ﬂora and fauna </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Arctic-alpine plants grow alongside Mediterranean plants </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Spring gentians, early-purple orchid and mountain avens</a:t>
            </a:r>
          </a:p>
          <a:p>
            <a:pPr marL="800100" lvl="1" indent="-342900">
              <a:lnSpc>
                <a:spcPts val="2463"/>
              </a:lnSpc>
              <a:spcBef>
                <a:spcPct val="0"/>
              </a:spcBef>
              <a:spcAft>
                <a:spcPts val="600"/>
              </a:spcAft>
              <a:buClr>
                <a:srgbClr val="FF0000"/>
              </a:buClr>
              <a:buFont typeface="Arial" panose="020B0604020202020204" pitchFamily="34" charset="0"/>
              <a:buChar char="•"/>
            </a:pPr>
            <a:r>
              <a:rPr lang="en-IE" altLang="en-US" sz="2000" dirty="0">
                <a:solidFill>
                  <a:srgbClr val="1E4783"/>
                </a:solidFill>
              </a:rPr>
              <a:t>Feral goats, stoat, pine martens and Irish hare, rare insects and butterﬂies.</a:t>
            </a:r>
          </a:p>
        </p:txBody>
      </p:sp>
      <p:pic>
        <p:nvPicPr>
          <p:cNvPr id="6" name="Picture 5" descr="A picture containing text, clipart&#10;&#10;Description automatically generated">
            <a:extLst>
              <a:ext uri="{FF2B5EF4-FFF2-40B4-BE49-F238E27FC236}">
                <a16:creationId xmlns:a16="http://schemas.microsoft.com/office/drawing/2014/main" id="{2CC41A24-98EC-4F90-9806-664AC48EF91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04027" y="880533"/>
            <a:ext cx="2388517" cy="797245"/>
          </a:xfrm>
          <a:prstGeom prst="rect">
            <a:avLst/>
          </a:prstGeom>
        </p:spPr>
      </p:pic>
      <p:pic>
        <p:nvPicPr>
          <p:cNvPr id="16" name="Picture 15" descr="Map&#10;&#10;Description automatically generated">
            <a:extLst>
              <a:ext uri="{FF2B5EF4-FFF2-40B4-BE49-F238E27FC236}">
                <a16:creationId xmlns:a16="http://schemas.microsoft.com/office/drawing/2014/main" id="{FC88DE31-3374-824A-9748-7B66106B2060}"/>
              </a:ext>
            </a:extLst>
          </p:cNvPr>
          <p:cNvPicPr>
            <a:picLocks noChangeAspect="1"/>
          </p:cNvPicPr>
          <p:nvPr/>
        </p:nvPicPr>
        <p:blipFill>
          <a:blip r:embed="rId3"/>
          <a:stretch>
            <a:fillRect/>
          </a:stretch>
        </p:blipFill>
        <p:spPr>
          <a:xfrm>
            <a:off x="6718104" y="1858444"/>
            <a:ext cx="5473896" cy="3678358"/>
          </a:xfrm>
          <a:prstGeom prst="rect">
            <a:avLst/>
          </a:prstGeom>
        </p:spPr>
      </p:pic>
    </p:spTree>
    <p:extLst>
      <p:ext uri="{BB962C8B-B14F-4D97-AF65-F5344CB8AC3E}">
        <p14:creationId xmlns:p14="http://schemas.microsoft.com/office/powerpoint/2010/main" val="3369003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a:extLst>
              <a:ext uri="{FF2B5EF4-FFF2-40B4-BE49-F238E27FC236}">
                <a16:creationId xmlns:a16="http://schemas.microsoft.com/office/drawing/2014/main" id="{B8C0747B-7A0F-A449-BE40-1D09204605EF}"/>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4469027" y="1205898"/>
            <a:ext cx="5859196" cy="4524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itle 6">
            <a:extLst>
              <a:ext uri="{FF2B5EF4-FFF2-40B4-BE49-F238E27FC236}">
                <a16:creationId xmlns:a16="http://schemas.microsoft.com/office/drawing/2014/main" id="{325E083C-DE21-2644-A18F-920E6957DCEC}"/>
              </a:ext>
            </a:extLst>
          </p:cNvPr>
          <p:cNvSpPr txBox="1">
            <a:spLocks/>
          </p:cNvSpPr>
          <p:nvPr/>
        </p:nvSpPr>
        <p:spPr>
          <a:xfrm>
            <a:off x="253083" y="1172573"/>
            <a:ext cx="4918524"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3200" dirty="0">
                <a:solidFill>
                  <a:srgbClr val="1E4783"/>
                </a:solidFill>
                <a:latin typeface="+mn-lt"/>
              </a:rPr>
              <a:t>The Burren, Co. Clare</a:t>
            </a:r>
            <a:endParaRPr lang="en-US" sz="3200" dirty="0">
              <a:solidFill>
                <a:srgbClr val="1E4783"/>
              </a:solidFill>
              <a:latin typeface="+mn-lt"/>
            </a:endParaRPr>
          </a:p>
        </p:txBody>
      </p:sp>
      <p:sp>
        <p:nvSpPr>
          <p:cNvPr id="4" name="Rectangle 3">
            <a:extLst>
              <a:ext uri="{FF2B5EF4-FFF2-40B4-BE49-F238E27FC236}">
                <a16:creationId xmlns:a16="http://schemas.microsoft.com/office/drawing/2014/main" id="{0B7FF2B7-6503-694A-9D07-2849AFD27BE9}"/>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
        <p:nvSpPr>
          <p:cNvPr id="5" name="TextBox 4">
            <a:extLst>
              <a:ext uri="{FF2B5EF4-FFF2-40B4-BE49-F238E27FC236}">
                <a16:creationId xmlns:a16="http://schemas.microsoft.com/office/drawing/2014/main" id="{69B59CE0-9988-7C4F-9141-F010AB55D4DF}"/>
              </a:ext>
            </a:extLst>
          </p:cNvPr>
          <p:cNvSpPr txBox="1"/>
          <p:nvPr/>
        </p:nvSpPr>
        <p:spPr>
          <a:xfrm>
            <a:off x="569626" y="2113613"/>
            <a:ext cx="2542812" cy="400110"/>
          </a:xfrm>
          <a:prstGeom prst="rect">
            <a:avLst/>
          </a:prstGeom>
        </p:spPr>
        <p:txBody>
          <a:bodyPr wrap="none" rtlCol="0">
            <a:spAutoFit/>
          </a:bodyPr>
          <a:lstStyle/>
          <a:p>
            <a:r>
              <a:rPr lang="en-US" sz="2000" b="1" dirty="0">
                <a:solidFill>
                  <a:srgbClr val="1E4783"/>
                </a:solidFill>
              </a:rPr>
              <a:t>Underground features</a:t>
            </a:r>
            <a:endParaRPr lang="en-US" sz="2000" b="1" dirty="0">
              <a:solidFill>
                <a:srgbClr val="1E4783"/>
              </a:solidFill>
              <a:latin typeface="+mn-lt"/>
            </a:endParaRPr>
          </a:p>
        </p:txBody>
      </p:sp>
    </p:spTree>
    <p:extLst>
      <p:ext uri="{BB962C8B-B14F-4D97-AF65-F5344CB8AC3E}">
        <p14:creationId xmlns:p14="http://schemas.microsoft.com/office/powerpoint/2010/main" val="3259752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05563-76B5-4987-AA8E-A3CD55F34AC7}"/>
              </a:ext>
            </a:extLst>
          </p:cNvPr>
          <p:cNvSpPr txBox="1"/>
          <p:nvPr/>
        </p:nvSpPr>
        <p:spPr>
          <a:xfrm>
            <a:off x="534437" y="2617385"/>
            <a:ext cx="4843850" cy="2644698"/>
          </a:xfrm>
          <a:prstGeom prst="rect">
            <a:avLst/>
          </a:prstGeom>
          <a:noFill/>
        </p:spPr>
        <p:txBody>
          <a:bodyPr wrap="square">
            <a:spAutoFit/>
          </a:bodyPr>
          <a:lstStyle/>
          <a:p>
            <a:pPr lvl="1" indent="-404813" fontAlgn="base">
              <a:lnSpc>
                <a:spcPts val="2463"/>
              </a:lnSpc>
              <a:spcBef>
                <a:spcPct val="0"/>
              </a:spcBef>
              <a:buClr>
                <a:srgbClr val="FF0000"/>
              </a:buClr>
              <a:buSzPct val="80000"/>
              <a:buFont typeface="Arial" panose="020B0604020202020204" pitchFamily="34" charset="0"/>
              <a:buChar char="•"/>
            </a:pPr>
            <a:r>
              <a:rPr lang="en-IE" altLang="x-none" sz="2000" dirty="0">
                <a:solidFill>
                  <a:srgbClr val="1E4783"/>
                </a:solidFill>
              </a:rPr>
              <a:t>When a river flows underground, the water dissolves the limestone by carbonation. </a:t>
            </a:r>
          </a:p>
          <a:p>
            <a:pPr lvl="2" indent="-404813" fontAlgn="base">
              <a:lnSpc>
                <a:spcPts val="2463"/>
              </a:lnSpc>
              <a:spcBef>
                <a:spcPct val="0"/>
              </a:spcBef>
              <a:buClr>
                <a:srgbClr val="FF0000"/>
              </a:buClr>
              <a:buSzPct val="80000"/>
              <a:buFont typeface="Arial" panose="020B0604020202020204" pitchFamily="34" charset="0"/>
              <a:buChar char="•"/>
            </a:pPr>
            <a:r>
              <a:rPr lang="en-IE" altLang="x-none" sz="2000" dirty="0">
                <a:solidFill>
                  <a:srgbClr val="1E4783"/>
                </a:solidFill>
              </a:rPr>
              <a:t>Causes long tunnels, called </a:t>
            </a:r>
            <a:r>
              <a:rPr lang="en-IE" altLang="x-none" sz="2000" b="1" dirty="0">
                <a:solidFill>
                  <a:srgbClr val="1E4783"/>
                </a:solidFill>
              </a:rPr>
              <a:t>passages</a:t>
            </a:r>
            <a:r>
              <a:rPr lang="en-IE" altLang="x-none" sz="2000" dirty="0">
                <a:solidFill>
                  <a:srgbClr val="1E4783"/>
                </a:solidFill>
              </a:rPr>
              <a:t>, to form. </a:t>
            </a:r>
          </a:p>
          <a:p>
            <a:pPr lvl="2" indent="-404813" fontAlgn="base">
              <a:lnSpc>
                <a:spcPts val="2463"/>
              </a:lnSpc>
              <a:spcBef>
                <a:spcPct val="0"/>
              </a:spcBef>
              <a:buClr>
                <a:srgbClr val="FF0000"/>
              </a:buClr>
              <a:buSzPct val="80000"/>
              <a:buFont typeface="Arial" panose="020B0604020202020204" pitchFamily="34" charset="0"/>
              <a:buChar char="•"/>
            </a:pPr>
            <a:r>
              <a:rPr lang="en-IE" altLang="x-none" sz="2000" b="1" dirty="0">
                <a:solidFill>
                  <a:srgbClr val="1E4783"/>
                </a:solidFill>
              </a:rPr>
              <a:t>Passages</a:t>
            </a:r>
            <a:r>
              <a:rPr lang="en-IE" altLang="x-none" sz="2000" dirty="0">
                <a:solidFill>
                  <a:srgbClr val="1E4783"/>
                </a:solidFill>
              </a:rPr>
              <a:t> may become enlarged to form </a:t>
            </a:r>
            <a:r>
              <a:rPr lang="en-IE" altLang="x-none" sz="2000" b="1" dirty="0">
                <a:solidFill>
                  <a:srgbClr val="1E4783"/>
                </a:solidFill>
              </a:rPr>
              <a:t>caves</a:t>
            </a:r>
            <a:r>
              <a:rPr lang="en-IE" altLang="x-none" sz="2000" dirty="0">
                <a:solidFill>
                  <a:srgbClr val="1E4783"/>
                </a:solidFill>
              </a:rPr>
              <a:t> or </a:t>
            </a:r>
            <a:r>
              <a:rPr lang="en-IE" altLang="x-none" sz="2000" b="1" dirty="0">
                <a:solidFill>
                  <a:srgbClr val="1E4783"/>
                </a:solidFill>
              </a:rPr>
              <a:t>caverns</a:t>
            </a:r>
            <a:r>
              <a:rPr lang="en-IE" altLang="x-none" sz="2000" dirty="0">
                <a:solidFill>
                  <a:srgbClr val="1E4783"/>
                </a:solidFill>
              </a:rPr>
              <a:t>.</a:t>
            </a:r>
          </a:p>
          <a:p>
            <a:pPr marL="404813" indent="-404813" fontAlgn="base">
              <a:lnSpc>
                <a:spcPts val="2463"/>
              </a:lnSpc>
              <a:spcBef>
                <a:spcPct val="0"/>
              </a:spcBef>
              <a:buClr>
                <a:srgbClr val="3F3153"/>
              </a:buClr>
              <a:buSzPct val="80000"/>
            </a:pPr>
            <a:endParaRPr lang="en-IE" altLang="x-none" sz="2000" dirty="0">
              <a:solidFill>
                <a:srgbClr val="1E4783"/>
              </a:solidFill>
            </a:endParaRPr>
          </a:p>
        </p:txBody>
      </p:sp>
      <p:pic>
        <p:nvPicPr>
          <p:cNvPr id="9" name="Picture 7">
            <a:extLst>
              <a:ext uri="{FF2B5EF4-FFF2-40B4-BE49-F238E27FC236}">
                <a16:creationId xmlns:a16="http://schemas.microsoft.com/office/drawing/2014/main" id="{52CA0836-2B4B-44E4-85B3-8AD9B7B50821}"/>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096000" y="1051608"/>
            <a:ext cx="5260833" cy="4062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itle 6">
            <a:extLst>
              <a:ext uri="{FF2B5EF4-FFF2-40B4-BE49-F238E27FC236}">
                <a16:creationId xmlns:a16="http://schemas.microsoft.com/office/drawing/2014/main" id="{DD299DA2-A3B5-7F4C-BD12-18B4D9965C17}"/>
              </a:ext>
            </a:extLst>
          </p:cNvPr>
          <p:cNvSpPr txBox="1">
            <a:spLocks/>
          </p:cNvSpPr>
          <p:nvPr/>
        </p:nvSpPr>
        <p:spPr>
          <a:xfrm>
            <a:off x="253083" y="1172573"/>
            <a:ext cx="4918524"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IE" sz="3200" dirty="0">
                <a:solidFill>
                  <a:srgbClr val="1E4783"/>
                </a:solidFill>
                <a:latin typeface="+mn-lt"/>
              </a:rPr>
              <a:t>The Burren, Co. Clare</a:t>
            </a:r>
            <a:endParaRPr lang="en-US" sz="3200" dirty="0">
              <a:solidFill>
                <a:srgbClr val="1E4783"/>
              </a:solidFill>
              <a:latin typeface="+mn-lt"/>
            </a:endParaRPr>
          </a:p>
        </p:txBody>
      </p:sp>
      <p:sp>
        <p:nvSpPr>
          <p:cNvPr id="10" name="Rectangle 9">
            <a:extLst>
              <a:ext uri="{FF2B5EF4-FFF2-40B4-BE49-F238E27FC236}">
                <a16:creationId xmlns:a16="http://schemas.microsoft.com/office/drawing/2014/main" id="{ACBFBB16-CF4C-6644-A08A-B12EE6552B4C}"/>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
        <p:nvSpPr>
          <p:cNvPr id="6" name="TextBox 5">
            <a:extLst>
              <a:ext uri="{FF2B5EF4-FFF2-40B4-BE49-F238E27FC236}">
                <a16:creationId xmlns:a16="http://schemas.microsoft.com/office/drawing/2014/main" id="{82B4C90C-2D2B-3F40-8BDF-AD977BB30A43}"/>
              </a:ext>
            </a:extLst>
          </p:cNvPr>
          <p:cNvSpPr txBox="1"/>
          <p:nvPr/>
        </p:nvSpPr>
        <p:spPr>
          <a:xfrm>
            <a:off x="603492" y="2124136"/>
            <a:ext cx="2542812" cy="400110"/>
          </a:xfrm>
          <a:prstGeom prst="rect">
            <a:avLst/>
          </a:prstGeom>
        </p:spPr>
        <p:txBody>
          <a:bodyPr wrap="none" rtlCol="0">
            <a:spAutoFit/>
          </a:bodyPr>
          <a:lstStyle/>
          <a:p>
            <a:r>
              <a:rPr lang="en-US" sz="2000" b="1" dirty="0">
                <a:solidFill>
                  <a:srgbClr val="1E4783"/>
                </a:solidFill>
              </a:rPr>
              <a:t>Underground features</a:t>
            </a:r>
            <a:endParaRPr lang="en-US" sz="2000" b="1" dirty="0">
              <a:solidFill>
                <a:srgbClr val="1E4783"/>
              </a:solidFill>
              <a:latin typeface="+mn-lt"/>
            </a:endParaRPr>
          </a:p>
        </p:txBody>
      </p:sp>
    </p:spTree>
    <p:extLst>
      <p:ext uri="{BB962C8B-B14F-4D97-AF65-F5344CB8AC3E}">
        <p14:creationId xmlns:p14="http://schemas.microsoft.com/office/powerpoint/2010/main" val="3011519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05563-76B5-4987-AA8E-A3CD55F34AC7}"/>
              </a:ext>
            </a:extLst>
          </p:cNvPr>
          <p:cNvSpPr txBox="1"/>
          <p:nvPr/>
        </p:nvSpPr>
        <p:spPr>
          <a:xfrm>
            <a:off x="341006" y="1489407"/>
            <a:ext cx="7779581" cy="4004751"/>
          </a:xfrm>
          <a:prstGeom prst="rect">
            <a:avLst/>
          </a:prstGeom>
          <a:noFill/>
        </p:spPr>
        <p:txBody>
          <a:bodyPr wrap="square" lIns="91440" tIns="45720" rIns="91440" bIns="45720" anchor="t">
            <a:spAutoFit/>
          </a:bodyPr>
          <a:lstStyle/>
          <a:p>
            <a:pPr fontAlgn="base">
              <a:lnSpc>
                <a:spcPts val="2463"/>
              </a:lnSpc>
              <a:spcBef>
                <a:spcPct val="0"/>
              </a:spcBef>
              <a:buClr>
                <a:srgbClr val="3F3153"/>
              </a:buClr>
              <a:buSzPct val="80000"/>
            </a:pPr>
            <a:r>
              <a:rPr lang="en-IE" altLang="x-none" sz="2400" b="1" dirty="0">
                <a:solidFill>
                  <a:srgbClr val="1E4783"/>
                </a:solidFill>
              </a:rPr>
              <a:t>Stalactites</a:t>
            </a:r>
            <a:r>
              <a:rPr lang="en-IE" altLang="x-none" sz="2400" dirty="0">
                <a:solidFill>
                  <a:srgbClr val="1E4783"/>
                </a:solidFill>
              </a:rPr>
              <a:t> </a:t>
            </a:r>
            <a:endParaRPr lang="en-IE" altLang="x-none" sz="2400" dirty="0">
              <a:solidFill>
                <a:srgbClr val="1E4783"/>
              </a:solidFill>
              <a:cs typeface="Calibri"/>
            </a:endParaRPr>
          </a:p>
          <a:p>
            <a:pPr marL="342900"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Slender columns of </a:t>
            </a:r>
            <a:r>
              <a:rPr lang="en-IE" altLang="x-none" sz="2000" b="1" dirty="0">
                <a:solidFill>
                  <a:srgbClr val="1E4783"/>
                </a:solidFill>
              </a:rPr>
              <a:t>calcite</a:t>
            </a:r>
            <a:r>
              <a:rPr lang="en-IE" altLang="x-none" sz="2000" dirty="0">
                <a:solidFill>
                  <a:srgbClr val="1E4783"/>
                </a:solidFill>
              </a:rPr>
              <a:t> that hang from the ceiling of a cave</a:t>
            </a:r>
            <a:endParaRPr lang="en-IE" altLang="x-none" sz="2000" dirty="0">
              <a:solidFill>
                <a:srgbClr val="1E4783"/>
              </a:solidFill>
              <a:cs typeface="Calibri"/>
            </a:endParaRPr>
          </a:p>
          <a:p>
            <a:pPr marL="342900"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Water containing dissolved limestone (calcium carbonate) seeps through to a cave or cavern</a:t>
            </a:r>
            <a:endParaRPr lang="en-IE" altLang="x-none" sz="2000" dirty="0">
              <a:solidFill>
                <a:srgbClr val="1E4783"/>
              </a:solidFill>
              <a:cs typeface="Calibri"/>
            </a:endParaRPr>
          </a:p>
          <a:p>
            <a:pPr marL="800100" lvl="1"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Drops of calcium carbonate hang from the ceiling</a:t>
            </a:r>
            <a:endParaRPr lang="en-IE" altLang="x-none" sz="2000" dirty="0">
              <a:solidFill>
                <a:srgbClr val="1E4783"/>
              </a:solidFill>
              <a:cs typeface="Calibri"/>
            </a:endParaRPr>
          </a:p>
          <a:p>
            <a:pPr marL="800100" lvl="1"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Water evaporates from these drops and leaves a tiny spot of </a:t>
            </a:r>
            <a:r>
              <a:rPr lang="en-IE" altLang="x-none" sz="2000" b="1" dirty="0">
                <a:solidFill>
                  <a:srgbClr val="1E4783"/>
                </a:solidFill>
              </a:rPr>
              <a:t>calcite</a:t>
            </a:r>
            <a:r>
              <a:rPr lang="en-IE" altLang="x-none" sz="2000" dirty="0">
                <a:solidFill>
                  <a:srgbClr val="1E4783"/>
                </a:solidFill>
              </a:rPr>
              <a:t>, which hardens</a:t>
            </a:r>
            <a:endParaRPr lang="en-IE" altLang="x-none" sz="2000" dirty="0">
              <a:solidFill>
                <a:srgbClr val="1E4783"/>
              </a:solidFill>
              <a:cs typeface="Calibri"/>
            </a:endParaRPr>
          </a:p>
          <a:p>
            <a:pPr marL="800100" lvl="1"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Over time, these deposits of calcite build up to form a column-shape hanging from the ceiling of the cave – the </a:t>
            </a:r>
            <a:r>
              <a:rPr lang="en-IE" altLang="x-none" sz="2000" b="1" dirty="0">
                <a:solidFill>
                  <a:srgbClr val="1E4783"/>
                </a:solidFill>
              </a:rPr>
              <a:t>stalactite.</a:t>
            </a:r>
            <a:endParaRPr lang="en-IE" altLang="x-none" sz="2000" dirty="0">
              <a:solidFill>
                <a:srgbClr val="1E4783"/>
              </a:solidFill>
              <a:cs typeface="Calibri"/>
            </a:endParaRPr>
          </a:p>
          <a:p>
            <a:pPr marL="342900" indent="-342900" fontAlgn="base">
              <a:lnSpc>
                <a:spcPts val="2463"/>
              </a:lnSpc>
              <a:spcBef>
                <a:spcPct val="0"/>
              </a:spcBef>
              <a:spcAft>
                <a:spcPts val="600"/>
              </a:spcAft>
              <a:buClr>
                <a:srgbClr val="FF0000"/>
              </a:buClr>
              <a:buSzPct val="80000"/>
              <a:buFont typeface="Arial" panose="020B0604020202020204" pitchFamily="34" charset="0"/>
              <a:buChar char="•"/>
            </a:pPr>
            <a:r>
              <a:rPr lang="en-IE" altLang="x-none" sz="2000" dirty="0">
                <a:solidFill>
                  <a:srgbClr val="1E4783"/>
                </a:solidFill>
              </a:rPr>
              <a:t>If they develop along a crack in the ceiling, they become a long sheet of calcite called a </a:t>
            </a:r>
            <a:r>
              <a:rPr lang="en-IE" altLang="x-none" sz="2000" b="1" dirty="0">
                <a:solidFill>
                  <a:srgbClr val="1E4783"/>
                </a:solidFill>
              </a:rPr>
              <a:t>curtain</a:t>
            </a:r>
            <a:r>
              <a:rPr lang="en-IE" altLang="x-none" sz="2000" dirty="0">
                <a:solidFill>
                  <a:srgbClr val="1E4783"/>
                </a:solidFill>
              </a:rPr>
              <a:t>. </a:t>
            </a:r>
            <a:endParaRPr lang="en-IE" altLang="x-none" sz="2000" dirty="0">
              <a:solidFill>
                <a:srgbClr val="1E4783"/>
              </a:solidFill>
              <a:cs typeface="Calibri"/>
            </a:endParaRPr>
          </a:p>
        </p:txBody>
      </p:sp>
      <p:pic>
        <p:nvPicPr>
          <p:cNvPr id="9" name="Picture 7">
            <a:extLst>
              <a:ext uri="{FF2B5EF4-FFF2-40B4-BE49-F238E27FC236}">
                <a16:creationId xmlns:a16="http://schemas.microsoft.com/office/drawing/2014/main" id="{52CA0836-2B4B-44E4-85B3-8AD9B7B50821}"/>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8970996" y="1202266"/>
            <a:ext cx="2172012" cy="448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a:extLst>
              <a:ext uri="{FF2B5EF4-FFF2-40B4-BE49-F238E27FC236}">
                <a16:creationId xmlns:a16="http://schemas.microsoft.com/office/drawing/2014/main" id="{0A9396E5-9FE6-BE45-8510-BDAF7FA9C931}"/>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
        <p:nvSpPr>
          <p:cNvPr id="11" name="TextBox 10">
            <a:extLst>
              <a:ext uri="{FF2B5EF4-FFF2-40B4-BE49-F238E27FC236}">
                <a16:creationId xmlns:a16="http://schemas.microsoft.com/office/drawing/2014/main" id="{57775E7E-2CAA-E848-AE93-6440300EF110}"/>
              </a:ext>
            </a:extLst>
          </p:cNvPr>
          <p:cNvSpPr txBox="1"/>
          <p:nvPr/>
        </p:nvSpPr>
        <p:spPr>
          <a:xfrm>
            <a:off x="586559" y="904687"/>
            <a:ext cx="3010889" cy="461665"/>
          </a:xfrm>
          <a:prstGeom prst="rect">
            <a:avLst/>
          </a:prstGeom>
        </p:spPr>
        <p:txBody>
          <a:bodyPr wrap="none" rtlCol="0">
            <a:spAutoFit/>
          </a:bodyPr>
          <a:lstStyle/>
          <a:p>
            <a:r>
              <a:rPr lang="en-US" sz="2400" b="1" dirty="0">
                <a:solidFill>
                  <a:srgbClr val="1E4783"/>
                </a:solidFill>
              </a:rPr>
              <a:t>Underground features</a:t>
            </a:r>
            <a:endParaRPr lang="en-US" sz="2400" b="1" dirty="0">
              <a:solidFill>
                <a:srgbClr val="1E4783"/>
              </a:solidFill>
              <a:latin typeface="+mn-lt"/>
            </a:endParaRPr>
          </a:p>
        </p:txBody>
      </p:sp>
    </p:spTree>
    <p:extLst>
      <p:ext uri="{BB962C8B-B14F-4D97-AF65-F5344CB8AC3E}">
        <p14:creationId xmlns:p14="http://schemas.microsoft.com/office/powerpoint/2010/main" val="33267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At the end of this chapter, you will be able to:</a:t>
            </a:r>
          </a:p>
        </p:txBody>
      </p:sp>
      <p:sp>
        <p:nvSpPr>
          <p:cNvPr id="4" name="TextBox 3">
            <a:extLst>
              <a:ext uri="{FF2B5EF4-FFF2-40B4-BE49-F238E27FC236}">
                <a16:creationId xmlns:a16="http://schemas.microsoft.com/office/drawing/2014/main" id="{E00D9794-5E55-4D70-9B34-D2713751BA4D}"/>
              </a:ext>
            </a:extLst>
          </p:cNvPr>
          <p:cNvSpPr txBox="1"/>
          <p:nvPr/>
        </p:nvSpPr>
        <p:spPr>
          <a:xfrm>
            <a:off x="432001" y="1080000"/>
            <a:ext cx="10810622" cy="2682531"/>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7.1</a:t>
            </a:r>
            <a:r>
              <a:rPr lang="en-US" sz="2400" b="1" dirty="0">
                <a:solidFill>
                  <a:srgbClr val="1E4783"/>
                </a:solidFill>
                <a:latin typeface="Calibri" panose="020F0502020204030204" pitchFamily="34" charset="0"/>
                <a:cs typeface="Calibri" panose="020F0502020204030204" pitchFamily="34" charset="0"/>
              </a:rPr>
              <a:t> Explain the differences between denudation, weathering and erosion.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7.2</a:t>
            </a:r>
            <a:r>
              <a:rPr lang="en-US" sz="2400" b="1" dirty="0">
                <a:solidFill>
                  <a:srgbClr val="1E4783"/>
                </a:solidFill>
                <a:latin typeface="Calibri" panose="020F0502020204030204" pitchFamily="34" charset="0"/>
                <a:cs typeface="Calibri" panose="020F0502020204030204" pitchFamily="34" charset="0"/>
              </a:rPr>
              <a:t> Identify the three types of weathering.</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7.3</a:t>
            </a:r>
            <a:r>
              <a:rPr lang="en-US" sz="2400" b="1" dirty="0">
                <a:solidFill>
                  <a:srgbClr val="1E4783"/>
                </a:solidFill>
                <a:latin typeface="Calibri" panose="020F0502020204030204" pitchFamily="34" charset="0"/>
                <a:cs typeface="Calibri" panose="020F0502020204030204" pitchFamily="34" charset="0"/>
              </a:rPr>
              <a:t> Explain how mechanical weathering affects the landscape.</a:t>
            </a:r>
            <a:r>
              <a:rPr lang="en-GB" sz="2400" b="1" dirty="0">
                <a:solidFill>
                  <a:srgbClr val="1E4783"/>
                </a:solidFill>
                <a:latin typeface="Calibri" panose="020F0502020204030204" pitchFamily="34" charset="0"/>
                <a:cs typeface="Calibri" panose="020F0502020204030204" pitchFamily="34" charset="0"/>
              </a:rPr>
              <a:t>	</a:t>
            </a:r>
            <a:endParaRPr lang="en-GB" sz="2400" dirty="0">
              <a:solidFill>
                <a:srgbClr val="1E4783"/>
              </a:solidFill>
              <a:latin typeface="Calibri" panose="020F0502020204030204" pitchFamily="34" charset="0"/>
              <a:cs typeface="Calibri" panose="020F0502020204030204" pitchFamily="34" charset="0"/>
            </a:endParaRPr>
          </a:p>
          <a:p>
            <a:pPr marL="719138" indent="-719138">
              <a:spcAft>
                <a:spcPts val="1800"/>
              </a:spcAft>
              <a:buClr>
                <a:srgbClr val="E84141"/>
              </a:buClr>
              <a:buSzPct val="100000"/>
            </a:pPr>
            <a:r>
              <a:rPr lang="en-GB" sz="2400" b="1" dirty="0">
                <a:solidFill>
                  <a:srgbClr val="FF0000"/>
                </a:solidFill>
                <a:latin typeface="Calibri" panose="020F0502020204030204" pitchFamily="34" charset="0"/>
                <a:cs typeface="Calibri" panose="020F0502020204030204" pitchFamily="34" charset="0"/>
              </a:rPr>
              <a:t>7.4</a:t>
            </a:r>
            <a:r>
              <a:rPr lang="en-GB" sz="2400" b="1" dirty="0">
                <a:solidFill>
                  <a:srgbClr val="1E4783"/>
                </a:solidFill>
                <a:latin typeface="Calibri" panose="020F0502020204030204" pitchFamily="34" charset="0"/>
                <a:cs typeface="Calibri" panose="020F0502020204030204" pitchFamily="34" charset="0"/>
              </a:rPr>
              <a:t> Explain how chemical weathering affects the landscape.	</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319648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0C05563-76B5-4987-AA8E-A3CD55F34AC7}"/>
              </a:ext>
            </a:extLst>
          </p:cNvPr>
          <p:cNvSpPr txBox="1"/>
          <p:nvPr/>
        </p:nvSpPr>
        <p:spPr>
          <a:xfrm>
            <a:off x="211772" y="8028658"/>
            <a:ext cx="7580641" cy="1272528"/>
          </a:xfrm>
          <a:prstGeom prst="rect">
            <a:avLst/>
          </a:prstGeom>
          <a:noFill/>
        </p:spPr>
        <p:txBody>
          <a:bodyPr wrap="square">
            <a:spAutoFit/>
          </a:bodyPr>
          <a:lstStyle/>
          <a:p>
            <a:pPr marL="404813" indent="-404813" fontAlgn="base">
              <a:lnSpc>
                <a:spcPts val="2463"/>
              </a:lnSpc>
              <a:spcBef>
                <a:spcPct val="0"/>
              </a:spcBef>
              <a:spcAft>
                <a:spcPts val="1800"/>
              </a:spcAft>
              <a:buClr>
                <a:srgbClr val="3F3153"/>
              </a:buClr>
              <a:buSzPct val="80000"/>
            </a:pPr>
            <a:r>
              <a:rPr lang="en-IE" altLang="x-none" sz="2000" b="1" dirty="0">
                <a:solidFill>
                  <a:srgbClr val="E84141"/>
                </a:solidFill>
              </a:rPr>
              <a:t>4.  </a:t>
            </a:r>
            <a:r>
              <a:rPr lang="en-IE" altLang="x-none" sz="2000" dirty="0">
                <a:solidFill>
                  <a:srgbClr val="1E4783"/>
                </a:solidFill>
              </a:rPr>
              <a:t>If they develop along a crack in the ceiling, they become a long sheet of calcite called a </a:t>
            </a:r>
            <a:r>
              <a:rPr lang="en-IE" altLang="x-none" sz="2000" b="1" dirty="0">
                <a:solidFill>
                  <a:srgbClr val="1E4783"/>
                </a:solidFill>
              </a:rPr>
              <a:t>curtain</a:t>
            </a:r>
            <a:r>
              <a:rPr lang="en-IE" altLang="x-none" sz="2000" dirty="0">
                <a:solidFill>
                  <a:srgbClr val="1E4783"/>
                </a:solidFill>
              </a:rPr>
              <a:t>. </a:t>
            </a:r>
          </a:p>
          <a:p>
            <a:pPr marL="404813" indent="-404813" fontAlgn="base">
              <a:lnSpc>
                <a:spcPts val="2463"/>
              </a:lnSpc>
              <a:spcBef>
                <a:spcPct val="0"/>
              </a:spcBef>
              <a:spcAft>
                <a:spcPts val="1800"/>
              </a:spcAft>
              <a:buClr>
                <a:srgbClr val="3F3153"/>
              </a:buClr>
              <a:buSzPct val="80000"/>
            </a:pPr>
            <a:endParaRPr lang="en-IE" altLang="x-none" sz="2000" dirty="0">
              <a:solidFill>
                <a:srgbClr val="1E4783"/>
              </a:solidFill>
            </a:endParaRPr>
          </a:p>
        </p:txBody>
      </p:sp>
      <p:sp>
        <p:nvSpPr>
          <p:cNvPr id="6" name="TextBox 5">
            <a:extLst>
              <a:ext uri="{FF2B5EF4-FFF2-40B4-BE49-F238E27FC236}">
                <a16:creationId xmlns:a16="http://schemas.microsoft.com/office/drawing/2014/main" id="{D235ADCC-86E8-4C05-96D8-FAB8590480B4}"/>
              </a:ext>
            </a:extLst>
          </p:cNvPr>
          <p:cNvSpPr txBox="1"/>
          <p:nvPr/>
        </p:nvSpPr>
        <p:spPr>
          <a:xfrm>
            <a:off x="628178" y="1510333"/>
            <a:ext cx="7376833" cy="3516347"/>
          </a:xfrm>
          <a:prstGeom prst="rect">
            <a:avLst/>
          </a:prstGeom>
          <a:noFill/>
        </p:spPr>
        <p:txBody>
          <a:bodyPr wrap="square">
            <a:spAutoFit/>
          </a:bodyPr>
          <a:lstStyle/>
          <a:p>
            <a:pPr marL="404813" indent="-404813" fontAlgn="base">
              <a:lnSpc>
                <a:spcPts val="2463"/>
              </a:lnSpc>
              <a:spcBef>
                <a:spcPct val="0"/>
              </a:spcBef>
              <a:spcAft>
                <a:spcPts val="1800"/>
              </a:spcAft>
              <a:buClr>
                <a:srgbClr val="3F3153"/>
              </a:buClr>
              <a:buSzPct val="80000"/>
              <a:defRPr/>
            </a:pPr>
            <a:r>
              <a:rPr lang="en-IE" altLang="en-US" sz="2000" b="1" dirty="0">
                <a:solidFill>
                  <a:srgbClr val="1E4783"/>
                </a:solidFill>
              </a:rPr>
              <a:t>Stalagmites</a:t>
            </a:r>
            <a:r>
              <a:rPr lang="en-IE" altLang="en-US" sz="2000" dirty="0">
                <a:solidFill>
                  <a:srgbClr val="1E4783"/>
                </a:solidFill>
              </a:rPr>
              <a:t> </a:t>
            </a:r>
          </a:p>
          <a:p>
            <a:pPr marL="404813" indent="-404813" fontAlgn="base">
              <a:lnSpc>
                <a:spcPts val="2463"/>
              </a:lnSpc>
              <a:spcBef>
                <a:spcPct val="0"/>
              </a:spcBef>
              <a:spcAft>
                <a:spcPts val="600"/>
              </a:spcAft>
              <a:buClr>
                <a:srgbClr val="FF0000"/>
              </a:buClr>
              <a:buSzPct val="80000"/>
              <a:buFont typeface="Arial" panose="020B0604020202020204" pitchFamily="34" charset="0"/>
              <a:buChar char="•"/>
              <a:defRPr/>
            </a:pPr>
            <a:r>
              <a:rPr lang="en-IE" altLang="en-US" sz="2200" dirty="0">
                <a:solidFill>
                  <a:srgbClr val="1E4783"/>
                </a:solidFill>
              </a:rPr>
              <a:t>Thick columns of calcite that build up on the floor of a cave </a:t>
            </a:r>
          </a:p>
          <a:p>
            <a:pPr marL="404813" indent="-404813" fontAlgn="base">
              <a:lnSpc>
                <a:spcPts val="2463"/>
              </a:lnSpc>
              <a:spcBef>
                <a:spcPct val="0"/>
              </a:spcBef>
              <a:spcAft>
                <a:spcPts val="600"/>
              </a:spcAft>
              <a:buClr>
                <a:srgbClr val="FF0000"/>
              </a:buClr>
              <a:buSzPct val="80000"/>
              <a:buFont typeface="Arial" panose="020B0604020202020204" pitchFamily="34" charset="0"/>
              <a:buChar char="•"/>
              <a:defRPr/>
            </a:pPr>
            <a:r>
              <a:rPr lang="en-IE" altLang="en-US" sz="2200" dirty="0">
                <a:solidFill>
                  <a:srgbClr val="1E4783"/>
                </a:solidFill>
              </a:rPr>
              <a:t>Directly below a stalactite</a:t>
            </a:r>
          </a:p>
          <a:p>
            <a:pPr marL="404813" indent="-404813" fontAlgn="base">
              <a:lnSpc>
                <a:spcPts val="2463"/>
              </a:lnSpc>
              <a:spcBef>
                <a:spcPct val="0"/>
              </a:spcBef>
              <a:spcAft>
                <a:spcPts val="600"/>
              </a:spcAft>
              <a:buClr>
                <a:srgbClr val="FF0000"/>
              </a:buClr>
              <a:buSzPct val="80000"/>
              <a:buFont typeface="Arial" panose="020B0604020202020204" pitchFamily="34" charset="0"/>
              <a:buChar char="•"/>
              <a:defRPr/>
            </a:pPr>
            <a:r>
              <a:rPr lang="en-IE" altLang="en-US" sz="2200" dirty="0">
                <a:solidFill>
                  <a:srgbClr val="1E4783"/>
                </a:solidFill>
              </a:rPr>
              <a:t>Form when drops of water containing dissolved limestone  fall onto the cave floor</a:t>
            </a:r>
          </a:p>
          <a:p>
            <a:pPr lvl="1" indent="-404813" fontAlgn="base">
              <a:lnSpc>
                <a:spcPts val="2463"/>
              </a:lnSpc>
              <a:spcBef>
                <a:spcPct val="0"/>
              </a:spcBef>
              <a:spcAft>
                <a:spcPts val="600"/>
              </a:spcAft>
              <a:buClr>
                <a:srgbClr val="FF0000"/>
              </a:buClr>
              <a:buSzPct val="80000"/>
              <a:buFont typeface="Arial" panose="020B0604020202020204" pitchFamily="34" charset="0"/>
              <a:buChar char="•"/>
              <a:defRPr/>
            </a:pPr>
            <a:r>
              <a:rPr lang="en-IE" altLang="en-US" sz="2200" dirty="0">
                <a:solidFill>
                  <a:srgbClr val="1E4783"/>
                </a:solidFill>
              </a:rPr>
              <a:t>Water evaporates from the drops and leaves a small deposit of calcite. These build up over time to form a thick column on the floor. </a:t>
            </a:r>
          </a:p>
          <a:p>
            <a:pPr marL="404813" indent="-404813" fontAlgn="base">
              <a:lnSpc>
                <a:spcPts val="2463"/>
              </a:lnSpc>
              <a:spcBef>
                <a:spcPct val="0"/>
              </a:spcBef>
              <a:spcAft>
                <a:spcPts val="600"/>
              </a:spcAft>
              <a:buClr>
                <a:srgbClr val="FF0000"/>
              </a:buClr>
              <a:buSzPct val="80000"/>
              <a:buFont typeface="Arial" panose="020B0604020202020204" pitchFamily="34" charset="0"/>
              <a:buChar char="•"/>
            </a:pPr>
            <a:r>
              <a:rPr lang="en-IE" altLang="en-US" sz="2200" dirty="0">
                <a:solidFill>
                  <a:srgbClr val="1E4783"/>
                </a:solidFill>
              </a:rPr>
              <a:t>If a stalactite and a stalagmite meet, they form a </a:t>
            </a:r>
            <a:r>
              <a:rPr lang="en-IE" altLang="en-US" sz="2200" b="1" dirty="0">
                <a:solidFill>
                  <a:srgbClr val="1E4783"/>
                </a:solidFill>
              </a:rPr>
              <a:t>pillar</a:t>
            </a:r>
            <a:r>
              <a:rPr lang="en-IE" altLang="en-US" sz="2200" dirty="0">
                <a:solidFill>
                  <a:srgbClr val="1E4783"/>
                </a:solidFill>
              </a:rPr>
              <a:t>.</a:t>
            </a:r>
          </a:p>
        </p:txBody>
      </p:sp>
      <p:sp>
        <p:nvSpPr>
          <p:cNvPr id="8" name="Rectangle 7">
            <a:extLst>
              <a:ext uri="{FF2B5EF4-FFF2-40B4-BE49-F238E27FC236}">
                <a16:creationId xmlns:a16="http://schemas.microsoft.com/office/drawing/2014/main" id="{F6AD7B03-A9B9-994E-BA16-60CD47E3AD5D}"/>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
        <p:nvSpPr>
          <p:cNvPr id="10" name="TextBox 9">
            <a:extLst>
              <a:ext uri="{FF2B5EF4-FFF2-40B4-BE49-F238E27FC236}">
                <a16:creationId xmlns:a16="http://schemas.microsoft.com/office/drawing/2014/main" id="{756125E4-29DD-214F-9718-943F6C3FBA7A}"/>
              </a:ext>
            </a:extLst>
          </p:cNvPr>
          <p:cNvSpPr txBox="1"/>
          <p:nvPr/>
        </p:nvSpPr>
        <p:spPr>
          <a:xfrm>
            <a:off x="586559" y="904687"/>
            <a:ext cx="3010889" cy="461665"/>
          </a:xfrm>
          <a:prstGeom prst="rect">
            <a:avLst/>
          </a:prstGeom>
        </p:spPr>
        <p:txBody>
          <a:bodyPr wrap="none" rtlCol="0">
            <a:spAutoFit/>
          </a:bodyPr>
          <a:lstStyle/>
          <a:p>
            <a:r>
              <a:rPr lang="en-US" sz="2400" b="1" dirty="0">
                <a:solidFill>
                  <a:srgbClr val="1E4783"/>
                </a:solidFill>
              </a:rPr>
              <a:t>Underground features</a:t>
            </a:r>
            <a:endParaRPr lang="en-US" sz="2400" b="1" dirty="0">
              <a:solidFill>
                <a:srgbClr val="1E4783"/>
              </a:solidFill>
              <a:latin typeface="+mn-lt"/>
            </a:endParaRPr>
          </a:p>
        </p:txBody>
      </p:sp>
      <p:pic>
        <p:nvPicPr>
          <p:cNvPr id="11" name="Picture 7">
            <a:extLst>
              <a:ext uri="{FF2B5EF4-FFF2-40B4-BE49-F238E27FC236}">
                <a16:creationId xmlns:a16="http://schemas.microsoft.com/office/drawing/2014/main" id="{8D085D4F-F197-8B40-B13C-ED1A02516F02}"/>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8970996" y="1202266"/>
            <a:ext cx="2172012" cy="4484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95467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9" name="Table 8">
            <a:extLst>
              <a:ext uri="{FF2B5EF4-FFF2-40B4-BE49-F238E27FC236}">
                <a16:creationId xmlns:a16="http://schemas.microsoft.com/office/drawing/2014/main" id="{252C7798-FF87-7449-8D6A-626CDB77FD29}"/>
              </a:ext>
            </a:extLst>
          </p:cNvPr>
          <p:cNvGraphicFramePr>
            <a:graphicFrameLocks noGrp="1"/>
          </p:cNvGraphicFramePr>
          <p:nvPr>
            <p:extLst>
              <p:ext uri="{D42A27DB-BD31-4B8C-83A1-F6EECF244321}">
                <p14:modId xmlns:p14="http://schemas.microsoft.com/office/powerpoint/2010/main" val="3356428249"/>
              </p:ext>
            </p:extLst>
          </p:nvPr>
        </p:nvGraphicFramePr>
        <p:xfrm>
          <a:off x="2453182" y="1370631"/>
          <a:ext cx="7128988" cy="3309456"/>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608588">
                <a:tc>
                  <a:txBody>
                    <a:bodyPr/>
                    <a:lstStyle/>
                    <a:p>
                      <a:pPr algn="l"/>
                      <a:endParaRPr lang="en-US" sz="3000" b="0" i="0" dirty="0">
                        <a:latin typeface="Special Elite" panose="02000506000000020004" pitchFamily="2" charset="0"/>
                      </a:endParaRPr>
                    </a:p>
                  </a:txBody>
                  <a:tcPr marL="75570" marR="75570" anchor="b">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rgbClr val="1A8753"/>
                    </a:solidFill>
                  </a:tcPr>
                </a:tc>
                <a:extLst>
                  <a:ext uri="{0D108BD9-81ED-4DB2-BD59-A6C34878D82A}">
                    <a16:rowId xmlns:a16="http://schemas.microsoft.com/office/drawing/2014/main" val="1451609641"/>
                  </a:ext>
                </a:extLst>
              </a:tr>
              <a:tr h="507157">
                <a:tc>
                  <a:txBody>
                    <a:bodyPr/>
                    <a:lstStyle/>
                    <a:p>
                      <a:pPr marL="447675" indent="-447675"/>
                      <a:r>
                        <a:rPr lang="en-US" sz="2000" b="1" dirty="0">
                          <a:solidFill>
                            <a:schemeClr val="tx1"/>
                          </a:solidFill>
                          <a:latin typeface="Calibri" panose="020F0502020204030204" pitchFamily="34" charset="0"/>
                          <a:cs typeface="Calibri" panose="020F0502020204030204" pitchFamily="34" charset="0"/>
                        </a:rPr>
                        <a:t>1.</a:t>
                      </a:r>
                      <a:r>
                        <a:rPr lang="en-US" sz="2000" b="0" dirty="0">
                          <a:solidFill>
                            <a:schemeClr val="tx1"/>
                          </a:solidFill>
                          <a:latin typeface="Calibri" panose="020F0502020204030204" pitchFamily="34" charset="0"/>
                          <a:cs typeface="Calibri" panose="020F0502020204030204" pitchFamily="34" charset="0"/>
                        </a:rPr>
                        <a:t>	</a:t>
                      </a:r>
                      <a:r>
                        <a:rPr lang="en-GB" sz="2000" b="0" i="0" u="none" strike="noStrike" baseline="0" dirty="0">
                          <a:solidFill>
                            <a:srgbClr val="000000"/>
                          </a:solidFill>
                          <a:latin typeface="Calibri" panose="020F0502020204030204" pitchFamily="34" charset="0"/>
                          <a:cs typeface="Calibri" panose="020F0502020204030204" pitchFamily="34" charset="0"/>
                        </a:rPr>
                        <a:t>What is carbonic acid?</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507157">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tx1"/>
                          </a:solidFill>
                          <a:latin typeface="Calibri" panose="020F0502020204030204" pitchFamily="34" charset="0"/>
                          <a:cs typeface="Calibri" panose="020F0502020204030204" pitchFamily="34" charset="0"/>
                        </a:rPr>
                        <a:t>2.</a:t>
                      </a:r>
                      <a:r>
                        <a:rPr lang="en-US" sz="2000" b="0" kern="1200" dirty="0">
                          <a:solidFill>
                            <a:schemeClr val="tx1"/>
                          </a:solidFill>
                          <a:latin typeface="Calibri" panose="020F0502020204030204" pitchFamily="34" charset="0"/>
                          <a:ea typeface="+mn-ea"/>
                          <a:cs typeface="Calibri" panose="020F0502020204030204" pitchFamily="34" charset="0"/>
                        </a:rPr>
                        <a:t>	</a:t>
                      </a:r>
                      <a:r>
                        <a:rPr lang="en-GB" sz="2000" b="0" i="0" u="none" strike="noStrike" baseline="0" dirty="0">
                          <a:solidFill>
                            <a:srgbClr val="000000"/>
                          </a:solidFill>
                          <a:latin typeface="Calibri" panose="020F0502020204030204" pitchFamily="34" charset="0"/>
                          <a:cs typeface="Calibri" panose="020F0502020204030204" pitchFamily="34" charset="0"/>
                        </a:rPr>
                        <a:t>Which hangs from the ceiling of a cave – stalactites or stalagmites?</a:t>
                      </a:r>
                      <a:endParaRPr lang="en-US" sz="20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78357">
                <a:tc>
                  <a:txBody>
                    <a:bodyPr/>
                    <a:lstStyle/>
                    <a:p>
                      <a:pPr marL="447675" indent="-447675"/>
                      <a:r>
                        <a:rPr lang="en-US" sz="2000" b="1" dirty="0">
                          <a:solidFill>
                            <a:schemeClr val="tx1"/>
                          </a:solidFill>
                          <a:latin typeface="Calibri" panose="020F0502020204030204" pitchFamily="34" charset="0"/>
                          <a:cs typeface="Calibri" panose="020F0502020204030204" pitchFamily="34" charset="0"/>
                        </a:rPr>
                        <a:t>3.</a:t>
                      </a:r>
                      <a:r>
                        <a:rPr lang="en-US" sz="2000" dirty="0">
                          <a:solidFill>
                            <a:schemeClr val="tx1"/>
                          </a:solidFill>
                          <a:latin typeface="Calibri" panose="020F0502020204030204" pitchFamily="34" charset="0"/>
                          <a:cs typeface="Calibri" panose="020F0502020204030204" pitchFamily="34" charset="0"/>
                        </a:rPr>
                        <a:t>	</a:t>
                      </a:r>
                      <a:r>
                        <a:rPr lang="en-GB" sz="2000" b="0" i="0" u="none" strike="noStrike" baseline="0" dirty="0">
                          <a:solidFill>
                            <a:srgbClr val="000000"/>
                          </a:solidFill>
                          <a:latin typeface="Calibri" panose="020F0502020204030204" pitchFamily="34" charset="0"/>
                          <a:cs typeface="Calibri" panose="020F0502020204030204" pitchFamily="34" charset="0"/>
                        </a:rPr>
                        <a:t>What is the mineral in limestone that is dissolved by acid rain?</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507157">
                <a:tc>
                  <a:txBody>
                    <a:bodyPr/>
                    <a:lstStyle/>
                    <a:p>
                      <a:pPr marL="447675" indent="-447675"/>
                      <a:r>
                        <a:rPr lang="en-US" sz="2000" b="1" kern="1200" dirty="0">
                          <a:solidFill>
                            <a:schemeClr val="tx1"/>
                          </a:solidFill>
                          <a:latin typeface="Calibri" panose="020F0502020204030204" pitchFamily="34" charset="0"/>
                          <a:ea typeface="+mn-ea"/>
                          <a:cs typeface="Calibri" panose="020F0502020204030204" pitchFamily="34" charset="0"/>
                        </a:rPr>
                        <a:t>4.</a:t>
                      </a:r>
                      <a:r>
                        <a:rPr lang="en-US" sz="2000" b="0" i="0" dirty="0">
                          <a:solidFill>
                            <a:schemeClr val="tx1"/>
                          </a:solidFill>
                          <a:latin typeface="Calibri" panose="020F0502020204030204" pitchFamily="34" charset="0"/>
                          <a:cs typeface="Calibri" panose="020F0502020204030204" pitchFamily="34" charset="0"/>
                        </a:rPr>
                        <a:t>	</a:t>
                      </a:r>
                      <a:r>
                        <a:rPr lang="en-GB" sz="2000" b="0" i="0" u="none" strike="noStrike" baseline="0" dirty="0">
                          <a:solidFill>
                            <a:srgbClr val="000000"/>
                          </a:solidFill>
                          <a:latin typeface="Calibri" panose="020F0502020204030204" pitchFamily="34" charset="0"/>
                          <a:cs typeface="Calibri" panose="020F0502020204030204" pitchFamily="34" charset="0"/>
                        </a:rPr>
                        <a:t>What are clints and grikes?</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507157">
                <a:tc>
                  <a:txBody>
                    <a:bodyPr/>
                    <a:lstStyle/>
                    <a:p>
                      <a:pPr marL="447675" indent="-447675"/>
                      <a:r>
                        <a:rPr lang="en-US" sz="2000" b="1" kern="1200" dirty="0">
                          <a:solidFill>
                            <a:schemeClr val="tx1"/>
                          </a:solidFill>
                          <a:latin typeface="Calibri" panose="020F0502020204030204" pitchFamily="34" charset="0"/>
                          <a:ea typeface="+mn-ea"/>
                          <a:cs typeface="Calibri" panose="020F0502020204030204" pitchFamily="34" charset="0"/>
                        </a:rPr>
                        <a:t>5.</a:t>
                      </a:r>
                      <a:r>
                        <a:rPr lang="en-US" sz="2000" b="0" i="0" kern="1200" dirty="0">
                          <a:solidFill>
                            <a:schemeClr val="tx1"/>
                          </a:solidFill>
                          <a:latin typeface="Calibri" panose="020F0502020204030204" pitchFamily="34" charset="0"/>
                          <a:ea typeface="+mn-ea"/>
                          <a:cs typeface="Calibri" panose="020F0502020204030204" pitchFamily="34" charset="0"/>
                        </a:rPr>
                        <a:t>	</a:t>
                      </a:r>
                      <a:r>
                        <a:rPr lang="en-GB" sz="2000" b="0" i="0" u="none" strike="noStrike" baseline="0" dirty="0">
                          <a:solidFill>
                            <a:srgbClr val="000000"/>
                          </a:solidFill>
                          <a:latin typeface="Calibri" panose="020F0502020204030204" pitchFamily="34" charset="0"/>
                          <a:cs typeface="Calibri" panose="020F0502020204030204" pitchFamily="34" charset="0"/>
                        </a:rPr>
                        <a:t>What does the term ‘karst’ mean?</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1417066347"/>
                  </a:ext>
                </a:extLst>
              </a:tr>
            </a:tbl>
          </a:graphicData>
        </a:graphic>
      </p:graphicFrame>
      <p:pic>
        <p:nvPicPr>
          <p:cNvPr id="10" name="Picture 9" descr="Text&#10;&#10;Description automatically generated with medium confidence">
            <a:extLst>
              <a:ext uri="{FF2B5EF4-FFF2-40B4-BE49-F238E27FC236}">
                <a16:creationId xmlns:a16="http://schemas.microsoft.com/office/drawing/2014/main" id="{9C087D8D-03B1-394B-946E-23D1006B98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53182" y="1306852"/>
            <a:ext cx="4346600" cy="827640"/>
          </a:xfrm>
          <a:prstGeom prst="rect">
            <a:avLst/>
          </a:prstGeom>
        </p:spPr>
      </p:pic>
      <p:sp>
        <p:nvSpPr>
          <p:cNvPr id="7" name="Rectangle 6">
            <a:extLst>
              <a:ext uri="{FF2B5EF4-FFF2-40B4-BE49-F238E27FC236}">
                <a16:creationId xmlns:a16="http://schemas.microsoft.com/office/drawing/2014/main" id="{9D2DA145-E76D-1240-9987-054383225993}"/>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2614412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8D750C8-EA60-9449-81EE-29E24C2D3F21}"/>
              </a:ext>
            </a:extLst>
          </p:cNvPr>
          <p:cNvGraphicFramePr>
            <a:graphicFrameLocks noGrp="1"/>
          </p:cNvGraphicFramePr>
          <p:nvPr>
            <p:extLst>
              <p:ext uri="{D42A27DB-BD31-4B8C-83A1-F6EECF244321}">
                <p14:modId xmlns:p14="http://schemas.microsoft.com/office/powerpoint/2010/main" val="244319152"/>
              </p:ext>
            </p:extLst>
          </p:nvPr>
        </p:nvGraphicFramePr>
        <p:xfrm>
          <a:off x="1689584" y="1287966"/>
          <a:ext cx="7964431" cy="1889760"/>
        </p:xfrm>
        <a:graphic>
          <a:graphicData uri="http://schemas.openxmlformats.org/drawingml/2006/table">
            <a:tbl>
              <a:tblPr firstRow="1" bandRow="1">
                <a:tableStyleId>{21E4AEA4-8DFA-4A89-87EB-49C32662AFE0}</a:tableStyleId>
              </a:tblPr>
              <a:tblGrid>
                <a:gridCol w="7964431">
                  <a:extLst>
                    <a:ext uri="{9D8B030D-6E8A-4147-A177-3AD203B41FA5}">
                      <a16:colId xmlns:a16="http://schemas.microsoft.com/office/drawing/2014/main" val="222612161"/>
                    </a:ext>
                  </a:extLst>
                </a:gridCol>
              </a:tblGrid>
              <a:tr h="0">
                <a:tc>
                  <a:txBody>
                    <a:bodyPr/>
                    <a:lstStyle/>
                    <a:p>
                      <a:pPr algn="l"/>
                      <a:r>
                        <a:rPr lang="en-US" sz="2000" b="1" dirty="0">
                          <a:latin typeface="Calibri" panose="020F0502020204030204" pitchFamily="34" charset="0"/>
                          <a:cs typeface="Calibri" panose="020F0502020204030204" pitchFamily="34" charset="0"/>
                        </a:rPr>
                        <a:t>Higher-order questions 2</a:t>
                      </a:r>
                      <a:endParaRPr lang="en-US" sz="2000" b="1" i="0" dirty="0">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451609641"/>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1.	How deep do you think grikes can become? Explain your answer.</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4017682352"/>
                  </a:ext>
                </a:extLst>
              </a:tr>
              <a:tr h="38383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Calibri" panose="020F0502020204030204" pitchFamily="34" charset="0"/>
                          <a:cs typeface="Calibri" panose="020F0502020204030204" pitchFamily="34" charset="0"/>
                        </a:rPr>
                        <a:t>2.</a:t>
                      </a:r>
                      <a:r>
                        <a:rPr lang="en-US" sz="2000" b="0" kern="1200" dirty="0">
                          <a:solidFill>
                            <a:schemeClr val="tx1"/>
                          </a:solidFill>
                          <a:latin typeface="Calibri" panose="020F0502020204030204" pitchFamily="34" charset="0"/>
                          <a:ea typeface="+mn-ea"/>
                          <a:cs typeface="Calibri" panose="020F0502020204030204" pitchFamily="34" charset="0"/>
                        </a:rPr>
                        <a:t>	</a:t>
                      </a:r>
                      <a:r>
                        <a:rPr lang="en-US" sz="2000" b="0" dirty="0">
                          <a:solidFill>
                            <a:schemeClr val="tx1"/>
                          </a:solidFill>
                          <a:latin typeface="Calibri" panose="020F0502020204030204" pitchFamily="34" charset="0"/>
                          <a:cs typeface="Calibri" panose="020F0502020204030204" pitchFamily="34" charset="0"/>
                        </a:rPr>
                        <a:t>What happens if a limestone cave collapses? </a:t>
                      </a:r>
                      <a:endParaRPr lang="en-US" sz="2000" b="0" kern="1200" dirty="0">
                        <a:solidFill>
                          <a:schemeClr val="tx1"/>
                        </a:solidFill>
                        <a:latin typeface="Calibri" panose="020F0502020204030204" pitchFamily="34" charset="0"/>
                        <a:ea typeface="+mn-ea"/>
                        <a:cs typeface="Calibri" panose="020F0502020204030204" pitchFamily="34" charset="0"/>
                      </a:endParaRPr>
                    </a:p>
                  </a:txBody>
                  <a:tcPr marL="75570" marR="75570"/>
                </a:tc>
                <a:extLst>
                  <a:ext uri="{0D108BD9-81ED-4DB2-BD59-A6C34878D82A}">
                    <a16:rowId xmlns:a16="http://schemas.microsoft.com/office/drawing/2014/main" val="3326383217"/>
                  </a:ext>
                </a:extLst>
              </a:tr>
              <a:tr h="383832">
                <a:tc>
                  <a:txBody>
                    <a:bodyPr/>
                    <a:lstStyle/>
                    <a:p>
                      <a:pPr marL="447675" indent="-447675"/>
                      <a:r>
                        <a:rPr lang="en-US" sz="2000" b="0" dirty="0">
                          <a:solidFill>
                            <a:schemeClr val="tx1"/>
                          </a:solidFill>
                          <a:latin typeface="Calibri" panose="020F0502020204030204" pitchFamily="34" charset="0"/>
                          <a:cs typeface="Calibri" panose="020F0502020204030204" pitchFamily="34" charset="0"/>
                        </a:rPr>
                        <a:t>3.	Can human activity increase the amount of chemical weathering? Explain your answer.</a:t>
                      </a:r>
                      <a:endParaRPr lang="en-US" sz="2000" b="0" i="0" dirty="0">
                        <a:solidFill>
                          <a:schemeClr val="tx1"/>
                        </a:solidFill>
                        <a:latin typeface="Calibri" panose="020F0502020204030204" pitchFamily="34" charset="0"/>
                        <a:cs typeface="Calibri" panose="020F0502020204030204" pitchFamily="34" charset="0"/>
                      </a:endParaRPr>
                    </a:p>
                  </a:txBody>
                  <a:tcPr marL="75570" marR="75570"/>
                </a:tc>
                <a:extLst>
                  <a:ext uri="{0D108BD9-81ED-4DB2-BD59-A6C34878D82A}">
                    <a16:rowId xmlns:a16="http://schemas.microsoft.com/office/drawing/2014/main" val="173032511"/>
                  </a:ext>
                </a:extLst>
              </a:tr>
            </a:tbl>
          </a:graphicData>
        </a:graphic>
      </p:graphicFrame>
      <p:sp>
        <p:nvSpPr>
          <p:cNvPr id="6" name="Rectangle 5">
            <a:extLst>
              <a:ext uri="{FF2B5EF4-FFF2-40B4-BE49-F238E27FC236}">
                <a16:creationId xmlns:a16="http://schemas.microsoft.com/office/drawing/2014/main" id="{FD013583-1AD9-E744-A061-E71960CB3EA5}"/>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249735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7.4 on page 27 of your Skills Book.</a:t>
            </a:r>
          </a:p>
        </p:txBody>
      </p:sp>
      <p:sp>
        <p:nvSpPr>
          <p:cNvPr id="6" name="Rectangle 5">
            <a:extLst>
              <a:ext uri="{FF2B5EF4-FFF2-40B4-BE49-F238E27FC236}">
                <a16:creationId xmlns:a16="http://schemas.microsoft.com/office/drawing/2014/main" id="{4252F138-5500-9A48-B640-96D5FEE8BE5C}"/>
              </a:ext>
            </a:extLst>
          </p:cNvPr>
          <p:cNvSpPr/>
          <p:nvPr/>
        </p:nvSpPr>
        <p:spPr>
          <a:xfrm>
            <a:off x="253083" y="248898"/>
            <a:ext cx="11529186" cy="584775"/>
          </a:xfrm>
          <a:prstGeom prst="rect">
            <a:avLst/>
          </a:prstGeom>
        </p:spPr>
        <p:txBody>
          <a:bodyPr wrap="square">
            <a:spAutoFit/>
          </a:bodyPr>
          <a:lstStyle/>
          <a:p>
            <a:pPr marL="722630" indent="-722630">
              <a:spcAft>
                <a:spcPts val="1800"/>
              </a:spcAft>
            </a:pPr>
            <a:r>
              <a:rPr lang="en-GB" sz="3200" b="1" dirty="0">
                <a:solidFill>
                  <a:srgbClr val="FF0000"/>
                </a:solidFill>
                <a:latin typeface="Calibri" panose="020F0502020204030204" pitchFamily="34" charset="0"/>
                <a:ea typeface="Calibri" panose="020F0502020204030204" pitchFamily="34" charset="0"/>
                <a:cs typeface="Courier" pitchFamily="2" charset="0"/>
              </a:rPr>
              <a:t>7.4</a:t>
            </a:r>
            <a:r>
              <a:rPr lang="en-GB" sz="3200" b="1" dirty="0">
                <a:solidFill>
                  <a:srgbClr val="1E4783"/>
                </a:solidFill>
                <a:latin typeface="Calibri" panose="020F0502020204030204" pitchFamily="34" charset="0"/>
                <a:ea typeface="Calibri" panose="020F0502020204030204" pitchFamily="34" charset="0"/>
                <a:cs typeface="Courier" pitchFamily="2" charset="0"/>
              </a:rPr>
              <a:t> Explain how chemical weathering affects the landscape.	</a:t>
            </a:r>
            <a:endParaRPr lang="en-IE" sz="3200" dirty="0">
              <a:latin typeface="Muli" pitchFamily="2" charset="77"/>
              <a:ea typeface="Calibri" panose="020F0502020204030204" pitchFamily="34" charset="0"/>
              <a:cs typeface="Courier" pitchFamily="2" charset="0"/>
            </a:endParaRPr>
          </a:p>
        </p:txBody>
      </p:sp>
    </p:spTree>
    <p:extLst>
      <p:ext uri="{BB962C8B-B14F-4D97-AF65-F5344CB8AC3E}">
        <p14:creationId xmlns:p14="http://schemas.microsoft.com/office/powerpoint/2010/main" val="1431017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1999" y="334948"/>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Calibri" panose="020F0502020204030204" pitchFamily="34" charset="0"/>
                <a:cs typeface="Calibri" panose="020F0502020204030204" pitchFamily="34" charset="0"/>
              </a:rPr>
              <a:t>Assess your progress</a:t>
            </a:r>
          </a:p>
        </p:txBody>
      </p:sp>
      <p:sp>
        <p:nvSpPr>
          <p:cNvPr id="6" name="TextBox 5">
            <a:extLst>
              <a:ext uri="{FF2B5EF4-FFF2-40B4-BE49-F238E27FC236}">
                <a16:creationId xmlns:a16="http://schemas.microsoft.com/office/drawing/2014/main" id="{FD50931E-7386-47D3-8C2C-75E54572418B}"/>
              </a:ext>
            </a:extLst>
          </p:cNvPr>
          <p:cNvSpPr txBox="1"/>
          <p:nvPr/>
        </p:nvSpPr>
        <p:spPr>
          <a:xfrm>
            <a:off x="431999" y="1092622"/>
            <a:ext cx="9576295" cy="400110"/>
          </a:xfrm>
          <a:prstGeom prst="rect">
            <a:avLst/>
          </a:prstGeom>
          <a:noFill/>
          <a:effectLst>
            <a:outerShdw blurRad="40000" dist="20000" dir="5400000" rotWithShape="0">
              <a:schemeClr val="bg1">
                <a:alpha val="15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Go to page 29 of your Skills Book and assess your progress.</a:t>
            </a:r>
          </a:p>
        </p:txBody>
      </p:sp>
      <p:sp>
        <p:nvSpPr>
          <p:cNvPr id="8" name="TextBox 7">
            <a:extLst>
              <a:ext uri="{FF2B5EF4-FFF2-40B4-BE49-F238E27FC236}">
                <a16:creationId xmlns:a16="http://schemas.microsoft.com/office/drawing/2014/main" id="{DA5A3639-82A3-4A93-85B1-55E2DB6D3DE3}"/>
              </a:ext>
            </a:extLst>
          </p:cNvPr>
          <p:cNvSpPr txBox="1"/>
          <p:nvPr/>
        </p:nvSpPr>
        <p:spPr>
          <a:xfrm>
            <a:off x="432000" y="4788000"/>
            <a:ext cx="9576296" cy="707886"/>
          </a:xfrm>
          <a:prstGeom prst="rect">
            <a:avLst/>
          </a:prstGeom>
          <a:noFill/>
          <a:effectLst>
            <a:outerShdw blurRad="40000" dist="20000" dir="5400000" rotWithShape="0">
              <a:schemeClr val="accent4">
                <a:alpha val="38000"/>
              </a:schemeClr>
            </a:outerShdw>
          </a:effectLst>
        </p:spPr>
        <p:style>
          <a:lnRef idx="1">
            <a:schemeClr val="accent4"/>
          </a:lnRef>
          <a:fillRef idx="2">
            <a:schemeClr val="accent4"/>
          </a:fillRef>
          <a:effectRef idx="1">
            <a:schemeClr val="accent4"/>
          </a:effectRef>
          <a:fontRef idx="minor">
            <a:schemeClr val="dk1"/>
          </a:fontRef>
        </p:style>
        <p:txBody>
          <a:bodyPr wrap="square" rtlCol="0">
            <a:spAutoFit/>
          </a:bodyPr>
          <a:lstStyle/>
          <a:p>
            <a:pPr algn="l"/>
            <a:r>
              <a:rPr lang="en-US" sz="2000" b="1" dirty="0">
                <a:solidFill>
                  <a:srgbClr val="E84141"/>
                </a:solidFill>
                <a:latin typeface="Calibri" panose="020F0502020204030204" pitchFamily="34" charset="0"/>
                <a:cs typeface="Calibri" panose="020F0502020204030204" pitchFamily="34" charset="0"/>
              </a:rPr>
              <a:t>Identify any gaps in your learning. Use the Rapid Revision on page 77 of your Textbook to jog your memory.</a:t>
            </a:r>
          </a:p>
        </p:txBody>
      </p:sp>
      <p:sp>
        <p:nvSpPr>
          <p:cNvPr id="9" name="TextBox 8">
            <a:extLst>
              <a:ext uri="{FF2B5EF4-FFF2-40B4-BE49-F238E27FC236}">
                <a16:creationId xmlns:a16="http://schemas.microsoft.com/office/drawing/2014/main" id="{3E98937A-7BB5-CE4E-8F4D-6D4C520B3C45}"/>
              </a:ext>
            </a:extLst>
          </p:cNvPr>
          <p:cNvSpPr txBox="1"/>
          <p:nvPr/>
        </p:nvSpPr>
        <p:spPr>
          <a:xfrm>
            <a:off x="431999" y="1799100"/>
            <a:ext cx="10810622" cy="2682531"/>
          </a:xfrm>
          <a:prstGeom prst="rect">
            <a:avLst/>
          </a:prstGeom>
        </p:spPr>
        <p:txBody>
          <a:bodyPr vert="horz" wrap="square" lIns="91440" tIns="45720" rIns="91440" bIns="45720" rtlCol="0">
            <a:noAutofit/>
          </a:bodyPr>
          <a:lstStyle/>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7.1</a:t>
            </a:r>
            <a:r>
              <a:rPr lang="en-US" sz="2400" b="1" dirty="0">
                <a:solidFill>
                  <a:srgbClr val="1E4783"/>
                </a:solidFill>
                <a:latin typeface="Calibri" panose="020F0502020204030204" pitchFamily="34" charset="0"/>
                <a:cs typeface="Calibri" panose="020F0502020204030204" pitchFamily="34" charset="0"/>
              </a:rPr>
              <a:t> Explain the differences between denudation, weathering and erosion. </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7.2</a:t>
            </a:r>
            <a:r>
              <a:rPr lang="en-US" sz="2400" b="1" dirty="0">
                <a:solidFill>
                  <a:srgbClr val="1E4783"/>
                </a:solidFill>
                <a:latin typeface="Calibri" panose="020F0502020204030204" pitchFamily="34" charset="0"/>
                <a:cs typeface="Calibri" panose="020F0502020204030204" pitchFamily="34" charset="0"/>
              </a:rPr>
              <a:t> Identify the three types of weathering.</a:t>
            </a:r>
          </a:p>
          <a:p>
            <a:pPr marL="719138" indent="-719138">
              <a:spcAft>
                <a:spcPts val="1800"/>
              </a:spcAft>
              <a:buClr>
                <a:srgbClr val="3F3153"/>
              </a:buClr>
              <a:buSzPct val="80000"/>
            </a:pPr>
            <a:r>
              <a:rPr lang="en-US" sz="2400" b="1" dirty="0">
                <a:solidFill>
                  <a:srgbClr val="FF0000"/>
                </a:solidFill>
                <a:latin typeface="Calibri" panose="020F0502020204030204" pitchFamily="34" charset="0"/>
                <a:cs typeface="Calibri" panose="020F0502020204030204" pitchFamily="34" charset="0"/>
              </a:rPr>
              <a:t>7.3</a:t>
            </a:r>
            <a:r>
              <a:rPr lang="en-US" sz="2400" b="1" dirty="0">
                <a:solidFill>
                  <a:srgbClr val="1E4783"/>
                </a:solidFill>
                <a:latin typeface="Calibri" panose="020F0502020204030204" pitchFamily="34" charset="0"/>
                <a:cs typeface="Calibri" panose="020F0502020204030204" pitchFamily="34" charset="0"/>
              </a:rPr>
              <a:t> Explain how mechanical weathering affects the landscape.</a:t>
            </a:r>
            <a:r>
              <a:rPr lang="en-GB" sz="2400" b="1" dirty="0">
                <a:solidFill>
                  <a:srgbClr val="1E4783"/>
                </a:solidFill>
                <a:latin typeface="Calibri" panose="020F0502020204030204" pitchFamily="34" charset="0"/>
                <a:cs typeface="Calibri" panose="020F0502020204030204" pitchFamily="34" charset="0"/>
              </a:rPr>
              <a:t>	</a:t>
            </a:r>
            <a:endParaRPr lang="en-GB" sz="2400" dirty="0">
              <a:solidFill>
                <a:srgbClr val="1E4783"/>
              </a:solidFill>
              <a:latin typeface="Calibri" panose="020F0502020204030204" pitchFamily="34" charset="0"/>
              <a:cs typeface="Calibri" panose="020F0502020204030204" pitchFamily="34" charset="0"/>
            </a:endParaRPr>
          </a:p>
          <a:p>
            <a:pPr marL="719138" indent="-719138">
              <a:spcAft>
                <a:spcPts val="1800"/>
              </a:spcAft>
              <a:buClr>
                <a:srgbClr val="E84141"/>
              </a:buClr>
              <a:buSzPct val="100000"/>
            </a:pPr>
            <a:r>
              <a:rPr lang="en-GB" sz="2400" b="1" dirty="0">
                <a:solidFill>
                  <a:srgbClr val="FF0000"/>
                </a:solidFill>
                <a:latin typeface="Calibri" panose="020F0502020204030204" pitchFamily="34" charset="0"/>
                <a:cs typeface="Calibri" panose="020F0502020204030204" pitchFamily="34" charset="0"/>
              </a:rPr>
              <a:t>7.4</a:t>
            </a:r>
            <a:r>
              <a:rPr lang="en-GB" sz="2400" b="1" dirty="0">
                <a:solidFill>
                  <a:srgbClr val="1E4783"/>
                </a:solidFill>
                <a:latin typeface="Calibri" panose="020F0502020204030204" pitchFamily="34" charset="0"/>
                <a:cs typeface="Calibri" panose="020F0502020204030204" pitchFamily="34" charset="0"/>
              </a:rPr>
              <a:t> Explain how chemical weathering affects the landscape.	</a:t>
            </a:r>
            <a:endParaRPr lang="en-US" sz="2400" dirty="0">
              <a:solidFill>
                <a:srgbClr val="1E4783"/>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835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3200" dirty="0">
                <a:solidFill>
                  <a:srgbClr val="1E4783"/>
                </a:solidFill>
                <a:latin typeface="+mn-lt"/>
              </a:rPr>
              <a:t>Keyword connections</a:t>
            </a:r>
          </a:p>
        </p:txBody>
      </p:sp>
      <p:pic>
        <p:nvPicPr>
          <p:cNvPr id="12" name="Picture 11" descr="Graphical user interface, text, application, chat or text message&#10;&#10;Description automatically generated">
            <a:extLst>
              <a:ext uri="{FF2B5EF4-FFF2-40B4-BE49-F238E27FC236}">
                <a16:creationId xmlns:a16="http://schemas.microsoft.com/office/drawing/2014/main" id="{AEDE51CA-49A5-42A2-BDEE-78A8556B19BA}"/>
              </a:ext>
            </a:extLst>
          </p:cNvPr>
          <p:cNvPicPr>
            <a:picLocks noChangeAspect="1"/>
          </p:cNvPicPr>
          <p:nvPr/>
        </p:nvPicPr>
        <p:blipFill>
          <a:blip r:embed="rId2"/>
          <a:stretch>
            <a:fillRect/>
          </a:stretch>
        </p:blipFill>
        <p:spPr>
          <a:xfrm>
            <a:off x="431999" y="1323787"/>
            <a:ext cx="11489819" cy="3142705"/>
          </a:xfrm>
          <a:prstGeom prst="rect">
            <a:avLst/>
          </a:prstGeom>
        </p:spPr>
      </p:pic>
    </p:spTree>
    <p:extLst>
      <p:ext uri="{BB962C8B-B14F-4D97-AF65-F5344CB8AC3E}">
        <p14:creationId xmlns:p14="http://schemas.microsoft.com/office/powerpoint/2010/main" val="13305625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1076"/>
            <a:ext cx="10515600" cy="365760"/>
          </a:xfrm>
        </p:spPr>
        <p:txBody>
          <a:bodyPr>
            <a:normAutofit fontScale="90000"/>
          </a:bodyPr>
          <a:lstStyle/>
          <a:p>
            <a:r>
              <a:rPr lang="en-IE" dirty="0" smtClean="0"/>
              <a:t>DEFINITIONS;</a:t>
            </a:r>
            <a:endParaRPr lang="en-IE" dirty="0"/>
          </a:p>
        </p:txBody>
      </p:sp>
      <p:sp>
        <p:nvSpPr>
          <p:cNvPr id="3" name="Content Placeholder 2"/>
          <p:cNvSpPr>
            <a:spLocks noGrp="1"/>
          </p:cNvSpPr>
          <p:nvPr>
            <p:ph idx="1"/>
          </p:nvPr>
        </p:nvSpPr>
        <p:spPr>
          <a:xfrm>
            <a:off x="838200" y="636104"/>
            <a:ext cx="10515600" cy="5540859"/>
          </a:xfrm>
        </p:spPr>
        <p:txBody>
          <a:bodyPr>
            <a:normAutofit/>
          </a:bodyPr>
          <a:lstStyle/>
          <a:p>
            <a:r>
              <a:rPr lang="en-IE" sz="1800" b="1" dirty="0" smtClean="0"/>
              <a:t>Denudation; </a:t>
            </a:r>
            <a:r>
              <a:rPr lang="en-IE" sz="1800" dirty="0" smtClean="0"/>
              <a:t>The stripping bare of the earth’s surface by the processes of weathering and erosion.</a:t>
            </a:r>
          </a:p>
          <a:p>
            <a:r>
              <a:rPr lang="en-IE" sz="1800" b="1" dirty="0" smtClean="0"/>
              <a:t>Erosion;</a:t>
            </a:r>
            <a:r>
              <a:rPr lang="en-IE" sz="1800" dirty="0" smtClean="0"/>
              <a:t> The break up and carrying away of rock by the agents of erosion.</a:t>
            </a:r>
          </a:p>
          <a:p>
            <a:r>
              <a:rPr lang="en-IE" sz="1800" b="1" dirty="0" smtClean="0"/>
              <a:t>Agents of erosion</a:t>
            </a:r>
            <a:r>
              <a:rPr lang="en-IE" sz="1800" dirty="0" smtClean="0"/>
              <a:t>; Wind, Ice, Sea and Rivers.</a:t>
            </a:r>
          </a:p>
          <a:p>
            <a:r>
              <a:rPr lang="en-IE" sz="1800" b="1" dirty="0" smtClean="0"/>
              <a:t>Weathering; </a:t>
            </a:r>
            <a:r>
              <a:rPr lang="en-IE" sz="1800" dirty="0" smtClean="0"/>
              <a:t>The break up of rock </a:t>
            </a:r>
            <a:r>
              <a:rPr lang="en-IE" sz="1800" smtClean="0"/>
              <a:t>in situ.</a:t>
            </a:r>
          </a:p>
          <a:p>
            <a:endParaRPr lang="en-IE" sz="1800" b="1" dirty="0"/>
          </a:p>
        </p:txBody>
      </p:sp>
    </p:spTree>
    <p:extLst>
      <p:ext uri="{BB962C8B-B14F-4D97-AF65-F5344CB8AC3E}">
        <p14:creationId xmlns:p14="http://schemas.microsoft.com/office/powerpoint/2010/main" val="18617736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224852" y="332553"/>
            <a:ext cx="11392185"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2800" dirty="0">
                <a:solidFill>
                  <a:srgbClr val="FF0000"/>
                </a:solidFill>
                <a:latin typeface="Calibri" panose="020F0502020204030204" pitchFamily="34" charset="0"/>
                <a:cs typeface="Calibri" panose="020F0502020204030204" pitchFamily="34" charset="0"/>
              </a:rPr>
              <a:t>7.1</a:t>
            </a:r>
            <a:r>
              <a:rPr lang="en-US" sz="2800" dirty="0">
                <a:solidFill>
                  <a:srgbClr val="1E4783"/>
                </a:solidFill>
                <a:latin typeface="Calibri" panose="020F0502020204030204" pitchFamily="34" charset="0"/>
                <a:cs typeface="Calibri" panose="020F0502020204030204" pitchFamily="34" charset="0"/>
              </a:rPr>
              <a:t> Explain the differences between denudation, weathering and erosion. </a:t>
            </a:r>
          </a:p>
        </p:txBody>
      </p:sp>
      <p:sp>
        <p:nvSpPr>
          <p:cNvPr id="5" name="TextBox 4">
            <a:extLst>
              <a:ext uri="{FF2B5EF4-FFF2-40B4-BE49-F238E27FC236}">
                <a16:creationId xmlns:a16="http://schemas.microsoft.com/office/drawing/2014/main" id="{A2CFA86D-4236-4B60-8FC6-16FD2A47371B}"/>
              </a:ext>
            </a:extLst>
          </p:cNvPr>
          <p:cNvSpPr txBox="1"/>
          <p:nvPr/>
        </p:nvSpPr>
        <p:spPr>
          <a:xfrm>
            <a:off x="574963" y="1070576"/>
            <a:ext cx="9954491" cy="2617191"/>
          </a:xfrm>
          <a:prstGeom prst="rect">
            <a:avLst/>
          </a:prstGeom>
          <a:noFill/>
        </p:spPr>
        <p:txBody>
          <a:bodyPr wrap="square">
            <a:spAutoFit/>
          </a:bodyPr>
          <a:lstStyle/>
          <a:p>
            <a:pPr>
              <a:spcBef>
                <a:spcPct val="0"/>
              </a:spcBef>
              <a:spcAft>
                <a:spcPct val="0"/>
              </a:spcAft>
              <a:defRPr/>
            </a:pPr>
            <a:r>
              <a:rPr lang="en-IE" sz="2400" b="1" dirty="0">
                <a:solidFill>
                  <a:srgbClr val="1E4783"/>
                </a:solidFill>
              </a:rPr>
              <a:t>Denudation</a:t>
            </a:r>
            <a:r>
              <a:rPr lang="en-IE" sz="2400" dirty="0">
                <a:solidFill>
                  <a:srgbClr val="1E4783"/>
                </a:solidFill>
              </a:rPr>
              <a:t> means weathering and erosion.</a:t>
            </a:r>
          </a:p>
          <a:p>
            <a:pPr>
              <a:lnSpc>
                <a:spcPts val="2463"/>
              </a:lnSpc>
              <a:spcBef>
                <a:spcPct val="0"/>
              </a:spcBef>
              <a:spcAft>
                <a:spcPct val="0"/>
              </a:spcAft>
              <a:defRPr/>
            </a:pPr>
            <a:endParaRPr lang="en-IE" dirty="0"/>
          </a:p>
          <a:p>
            <a:pPr marL="719138" indent="-719138">
              <a:lnSpc>
                <a:spcPts val="2463"/>
              </a:lnSpc>
              <a:spcBef>
                <a:spcPct val="0"/>
              </a:spcBef>
              <a:spcAft>
                <a:spcPts val="1800"/>
              </a:spcAft>
              <a:buClr>
                <a:srgbClr val="E84141"/>
              </a:buClr>
              <a:buSzPct val="100000"/>
              <a:buFont typeface="Arial" panose="020B0604020202020204" pitchFamily="34" charset="0"/>
              <a:buChar char="•"/>
              <a:defRPr/>
            </a:pPr>
            <a:r>
              <a:rPr lang="en-IE" sz="2400" b="1" dirty="0">
                <a:solidFill>
                  <a:srgbClr val="1E4783"/>
                </a:solidFill>
              </a:rPr>
              <a:t>Weathering</a:t>
            </a:r>
            <a:r>
              <a:rPr lang="en-IE" sz="2400" dirty="0">
                <a:solidFill>
                  <a:srgbClr val="1E4783"/>
                </a:solidFill>
              </a:rPr>
              <a:t> is a process that causes rocks to be broken into smaller pieces over time. Weathering happens in situ – in the place where a rock happens to be.</a:t>
            </a:r>
          </a:p>
          <a:p>
            <a:pPr marL="719138" indent="-719138">
              <a:lnSpc>
                <a:spcPts val="2463"/>
              </a:lnSpc>
              <a:spcBef>
                <a:spcPct val="0"/>
              </a:spcBef>
              <a:spcAft>
                <a:spcPts val="1800"/>
              </a:spcAft>
              <a:buClr>
                <a:srgbClr val="E84141"/>
              </a:buClr>
              <a:buSzPct val="100000"/>
              <a:buFont typeface="Arial" panose="020B0604020202020204" pitchFamily="34" charset="0"/>
              <a:buChar char="•"/>
              <a:defRPr/>
            </a:pPr>
            <a:r>
              <a:rPr lang="en-IE" sz="2400" b="1" dirty="0">
                <a:solidFill>
                  <a:srgbClr val="1E4783"/>
                </a:solidFill>
              </a:rPr>
              <a:t>Erosion</a:t>
            </a:r>
            <a:r>
              <a:rPr lang="en-IE" sz="2400" dirty="0">
                <a:solidFill>
                  <a:srgbClr val="1E4783"/>
                </a:solidFill>
              </a:rPr>
              <a:t> is a process that breaks rocks into smaller piece by </a:t>
            </a:r>
            <a:r>
              <a:rPr lang="en-IE" sz="2400" b="1" dirty="0">
                <a:solidFill>
                  <a:srgbClr val="1E4783"/>
                </a:solidFill>
              </a:rPr>
              <a:t>transporting</a:t>
            </a:r>
            <a:r>
              <a:rPr lang="en-IE" sz="2400" dirty="0">
                <a:solidFill>
                  <a:srgbClr val="1E4783"/>
                </a:solidFill>
              </a:rPr>
              <a:t> sediments by agents of erosion: rivers, sea, glaciers and wind. </a:t>
            </a:r>
          </a:p>
        </p:txBody>
      </p:sp>
      <p:sp>
        <p:nvSpPr>
          <p:cNvPr id="2" name="TextBox 1">
            <a:extLst>
              <a:ext uri="{FF2B5EF4-FFF2-40B4-BE49-F238E27FC236}">
                <a16:creationId xmlns:a16="http://schemas.microsoft.com/office/drawing/2014/main" id="{4B8E129E-F2E0-C141-88D2-81C091544343}"/>
              </a:ext>
            </a:extLst>
          </p:cNvPr>
          <p:cNvSpPr txBox="1"/>
          <p:nvPr/>
        </p:nvSpPr>
        <p:spPr>
          <a:xfrm>
            <a:off x="1215040" y="4691921"/>
            <a:ext cx="4784451" cy="369332"/>
          </a:xfrm>
          <a:prstGeom prst="rect">
            <a:avLst/>
          </a:prstGeom>
          <a:solidFill>
            <a:srgbClr val="FFDE3B"/>
          </a:solidFill>
          <a:ln>
            <a:solidFill>
              <a:schemeClr val="tx1"/>
            </a:solidFill>
          </a:ln>
        </p:spPr>
        <p:txBody>
          <a:bodyPr wrap="none" rtlCol="0">
            <a:spAutoFit/>
          </a:bodyPr>
          <a:lstStyle/>
          <a:p>
            <a:pPr algn="l"/>
            <a:r>
              <a:rPr lang="en-US" b="1" dirty="0">
                <a:solidFill>
                  <a:srgbClr val="1E4783"/>
                </a:solidFill>
                <a:latin typeface="+mn-lt"/>
              </a:rPr>
              <a:t>Go to Section 7.1 on page 26 of your Skills Book.</a:t>
            </a:r>
          </a:p>
        </p:txBody>
      </p:sp>
    </p:spTree>
    <p:extLst>
      <p:ext uri="{BB962C8B-B14F-4D97-AF65-F5344CB8AC3E}">
        <p14:creationId xmlns:p14="http://schemas.microsoft.com/office/powerpoint/2010/main" val="26597238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CFA86D-4236-4B60-8FC6-16FD2A47371B}"/>
              </a:ext>
            </a:extLst>
          </p:cNvPr>
          <p:cNvSpPr txBox="1"/>
          <p:nvPr/>
        </p:nvSpPr>
        <p:spPr>
          <a:xfrm>
            <a:off x="855517" y="-3449210"/>
            <a:ext cx="9954491" cy="3119893"/>
          </a:xfrm>
          <a:prstGeom prst="rect">
            <a:avLst/>
          </a:prstGeom>
          <a:noFill/>
        </p:spPr>
        <p:txBody>
          <a:bodyPr wrap="square">
            <a:spAutoFit/>
          </a:bodyPr>
          <a:lstStyle/>
          <a:p>
            <a:pPr marL="0" indent="0">
              <a:lnSpc>
                <a:spcPts val="2460"/>
              </a:lnSpc>
              <a:buFont typeface="Courier New"/>
              <a:buNone/>
              <a:defRPr/>
            </a:pPr>
            <a:r>
              <a:rPr lang="en-IE" sz="2400" dirty="0">
                <a:solidFill>
                  <a:srgbClr val="1E4783"/>
                </a:solidFill>
              </a:rPr>
              <a:t>There are three types of weathering working in a landscape.</a:t>
            </a:r>
          </a:p>
          <a:p>
            <a:pPr marL="0" indent="0">
              <a:lnSpc>
                <a:spcPts val="2460"/>
              </a:lnSpc>
              <a:buFont typeface="Courier New"/>
              <a:buNone/>
              <a:defRPr/>
            </a:pPr>
            <a:r>
              <a:rPr lang="en-IE" sz="2400" dirty="0">
                <a:solidFill>
                  <a:srgbClr val="1E4783"/>
                </a:solidFill>
              </a:rPr>
              <a:t> </a:t>
            </a:r>
          </a:p>
          <a:p>
            <a:pPr marL="719138" indent="-719138">
              <a:lnSpc>
                <a:spcPts val="2463"/>
              </a:lnSpc>
              <a:spcBef>
                <a:spcPct val="0"/>
              </a:spcBef>
              <a:spcAft>
                <a:spcPts val="1800"/>
              </a:spcAft>
              <a:buClr>
                <a:srgbClr val="E84141"/>
              </a:buClr>
              <a:buSzPct val="100000"/>
              <a:buFont typeface="Arial" panose="020B0604020202020204" pitchFamily="34" charset="0"/>
              <a:buChar char="•"/>
              <a:defRPr/>
            </a:pPr>
            <a:r>
              <a:rPr lang="en-IE" sz="2400" b="1" dirty="0">
                <a:solidFill>
                  <a:srgbClr val="1E4783"/>
                </a:solidFill>
              </a:rPr>
              <a:t>Mechanical</a:t>
            </a:r>
            <a:r>
              <a:rPr lang="en-IE" sz="2400" dirty="0">
                <a:solidFill>
                  <a:srgbClr val="1E4783"/>
                </a:solidFill>
              </a:rPr>
              <a:t> weathering involves.</a:t>
            </a:r>
          </a:p>
          <a:p>
            <a:pPr marL="719138" indent="-719138">
              <a:lnSpc>
                <a:spcPts val="2463"/>
              </a:lnSpc>
              <a:spcBef>
                <a:spcPct val="0"/>
              </a:spcBef>
              <a:spcAft>
                <a:spcPts val="1800"/>
              </a:spcAft>
              <a:buClr>
                <a:srgbClr val="E84141"/>
              </a:buClr>
              <a:buSzPct val="100000"/>
              <a:buFont typeface="Arial" panose="020B0604020202020204" pitchFamily="34" charset="0"/>
              <a:buChar char="•"/>
              <a:defRPr/>
            </a:pPr>
            <a:r>
              <a:rPr lang="en-IE" sz="2400" b="1" dirty="0">
                <a:solidFill>
                  <a:srgbClr val="1E4783"/>
                </a:solidFill>
              </a:rPr>
              <a:t>Chemical</a:t>
            </a:r>
            <a:r>
              <a:rPr lang="en-IE" sz="2400" dirty="0">
                <a:solidFill>
                  <a:srgbClr val="1E4783"/>
                </a:solidFill>
              </a:rPr>
              <a:t> weathering involves. </a:t>
            </a:r>
          </a:p>
          <a:p>
            <a:pPr marL="719138" indent="-719138">
              <a:lnSpc>
                <a:spcPts val="2463"/>
              </a:lnSpc>
              <a:spcBef>
                <a:spcPct val="0"/>
              </a:spcBef>
              <a:spcAft>
                <a:spcPts val="1800"/>
              </a:spcAft>
              <a:buClr>
                <a:srgbClr val="E84141"/>
              </a:buClr>
              <a:buSzPct val="100000"/>
              <a:buFont typeface="Arial" panose="020B0604020202020204" pitchFamily="34" charset="0"/>
              <a:buChar char="•"/>
              <a:defRPr/>
            </a:pPr>
            <a:r>
              <a:rPr lang="en-IE" sz="2400" b="1" dirty="0">
                <a:solidFill>
                  <a:srgbClr val="1E4783"/>
                </a:solidFill>
              </a:rPr>
              <a:t>Biological</a:t>
            </a:r>
            <a:r>
              <a:rPr lang="en-IE" sz="2400" dirty="0">
                <a:solidFill>
                  <a:srgbClr val="1E4783"/>
                </a:solidFill>
              </a:rPr>
              <a:t> weathering occurs when. For example, people cause the release of carbon dioxide into the atmosphere. This can lead to the formation of acid rain and the greater chemical weathering of rocks such as limestone. </a:t>
            </a:r>
          </a:p>
        </p:txBody>
      </p:sp>
      <p:graphicFrame>
        <p:nvGraphicFramePr>
          <p:cNvPr id="2" name="Table 3">
            <a:extLst>
              <a:ext uri="{FF2B5EF4-FFF2-40B4-BE49-F238E27FC236}">
                <a16:creationId xmlns:a16="http://schemas.microsoft.com/office/drawing/2014/main" id="{3232DF32-4DF1-214F-8213-A2B2CBC2377B}"/>
              </a:ext>
            </a:extLst>
          </p:cNvPr>
          <p:cNvGraphicFramePr>
            <a:graphicFrameLocks noGrp="1"/>
          </p:cNvGraphicFramePr>
          <p:nvPr>
            <p:extLst>
              <p:ext uri="{D42A27DB-BD31-4B8C-83A1-F6EECF244321}">
                <p14:modId xmlns:p14="http://schemas.microsoft.com/office/powerpoint/2010/main" val="3979811613"/>
              </p:ext>
            </p:extLst>
          </p:nvPr>
        </p:nvGraphicFramePr>
        <p:xfrm>
          <a:off x="1882098" y="1291922"/>
          <a:ext cx="8127999" cy="4228768"/>
        </p:xfrm>
        <a:graphic>
          <a:graphicData uri="http://schemas.openxmlformats.org/drawingml/2006/table">
            <a:tbl>
              <a:tblPr firstRow="1" bandRow="1">
                <a:tableStyleId>{2D5ABB26-0587-4C30-8999-92F81FD0307C}</a:tableStyleId>
              </a:tblPr>
              <a:tblGrid>
                <a:gridCol w="2709333">
                  <a:extLst>
                    <a:ext uri="{9D8B030D-6E8A-4147-A177-3AD203B41FA5}">
                      <a16:colId xmlns:a16="http://schemas.microsoft.com/office/drawing/2014/main" val="585357430"/>
                    </a:ext>
                  </a:extLst>
                </a:gridCol>
                <a:gridCol w="2709333">
                  <a:extLst>
                    <a:ext uri="{9D8B030D-6E8A-4147-A177-3AD203B41FA5}">
                      <a16:colId xmlns:a16="http://schemas.microsoft.com/office/drawing/2014/main" val="7831710"/>
                    </a:ext>
                  </a:extLst>
                </a:gridCol>
                <a:gridCol w="2709333">
                  <a:extLst>
                    <a:ext uri="{9D8B030D-6E8A-4147-A177-3AD203B41FA5}">
                      <a16:colId xmlns:a16="http://schemas.microsoft.com/office/drawing/2014/main" val="2570339869"/>
                    </a:ext>
                  </a:extLst>
                </a:gridCol>
              </a:tblGrid>
              <a:tr h="446937">
                <a:tc>
                  <a:txBody>
                    <a:bodyPr/>
                    <a:lstStyle/>
                    <a:p>
                      <a:pPr algn="ctr"/>
                      <a:r>
                        <a:rPr lang="en-IE" sz="1800" b="1" dirty="0">
                          <a:solidFill>
                            <a:srgbClr val="1E4783"/>
                          </a:solidFill>
                        </a:rPr>
                        <a:t>Mechanical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800" b="1" dirty="0">
                          <a:solidFill>
                            <a:srgbClr val="1E4783"/>
                          </a:solidFill>
                        </a:rPr>
                        <a:t>Chemical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E" sz="1800" b="1" dirty="0">
                          <a:solidFill>
                            <a:srgbClr val="1E4783"/>
                          </a:solidFill>
                        </a:rPr>
                        <a:t>Biological</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7235684"/>
                  </a:ext>
                </a:extLst>
              </a:tr>
              <a:tr h="2166391">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1545949"/>
                  </a:ext>
                </a:extLst>
              </a:tr>
              <a:tr h="1208284">
                <a:tc>
                  <a:txBody>
                    <a:bodyPr/>
                    <a:lstStyle/>
                    <a:p>
                      <a:r>
                        <a:rPr lang="en-IE" sz="2000" dirty="0">
                          <a:solidFill>
                            <a:srgbClr val="1E4783"/>
                          </a:solidFill>
                        </a:rPr>
                        <a:t>Rock is </a:t>
                      </a:r>
                      <a:r>
                        <a:rPr lang="en-IE" sz="2000" b="1" dirty="0">
                          <a:solidFill>
                            <a:srgbClr val="1E4783"/>
                          </a:solidFill>
                        </a:rPr>
                        <a:t>physically</a:t>
                      </a:r>
                      <a:r>
                        <a:rPr lang="en-IE" sz="2000" dirty="0">
                          <a:solidFill>
                            <a:srgbClr val="1E4783"/>
                          </a:solidFill>
                        </a:rPr>
                        <a:t> broken apart.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000" dirty="0">
                          <a:solidFill>
                            <a:srgbClr val="1E4783"/>
                          </a:solidFill>
                        </a:rPr>
                        <a:t>Rock is </a:t>
                      </a:r>
                      <a:r>
                        <a:rPr lang="en-IE" sz="2000" b="1" dirty="0">
                          <a:solidFill>
                            <a:srgbClr val="1E4783"/>
                          </a:solidFill>
                        </a:rPr>
                        <a:t>dissolved</a:t>
                      </a:r>
                      <a:r>
                        <a:rPr lang="en-IE" sz="2000" dirty="0">
                          <a:solidFill>
                            <a:srgbClr val="1E4783"/>
                          </a:solidFill>
                        </a:rPr>
                        <a:t> gradually over time.</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E" sz="2000" dirty="0">
                          <a:solidFill>
                            <a:srgbClr val="1E4783"/>
                          </a:solidFill>
                        </a:rPr>
                        <a:t>Rock is broken apart by burrowing animals or by plants. Human activity can also contribute to weathering.</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3667007"/>
                  </a:ext>
                </a:extLst>
              </a:tr>
            </a:tbl>
          </a:graphicData>
        </a:graphic>
      </p:graphicFrame>
      <p:pic>
        <p:nvPicPr>
          <p:cNvPr id="7" name="Picture 6">
            <a:extLst>
              <a:ext uri="{FF2B5EF4-FFF2-40B4-BE49-F238E27FC236}">
                <a16:creationId xmlns:a16="http://schemas.microsoft.com/office/drawing/2014/main" id="{D79DAD5D-D999-2A41-8C58-998D12096E4C}"/>
              </a:ext>
            </a:extLst>
          </p:cNvPr>
          <p:cNvPicPr>
            <a:picLocks noChangeAspect="1"/>
          </p:cNvPicPr>
          <p:nvPr/>
        </p:nvPicPr>
        <p:blipFill>
          <a:blip r:embed="rId2"/>
          <a:stretch>
            <a:fillRect/>
          </a:stretch>
        </p:blipFill>
        <p:spPr>
          <a:xfrm>
            <a:off x="2261549" y="1819340"/>
            <a:ext cx="2045325" cy="2018589"/>
          </a:xfrm>
          <a:prstGeom prst="rect">
            <a:avLst/>
          </a:prstGeom>
        </p:spPr>
      </p:pic>
      <p:pic>
        <p:nvPicPr>
          <p:cNvPr id="10" name="Picture 9">
            <a:extLst>
              <a:ext uri="{FF2B5EF4-FFF2-40B4-BE49-F238E27FC236}">
                <a16:creationId xmlns:a16="http://schemas.microsoft.com/office/drawing/2014/main" id="{09EDDF8D-266D-A34E-9BA1-6B41D3E0B8C0}"/>
              </a:ext>
            </a:extLst>
          </p:cNvPr>
          <p:cNvPicPr>
            <a:picLocks noChangeAspect="1"/>
          </p:cNvPicPr>
          <p:nvPr/>
        </p:nvPicPr>
        <p:blipFill>
          <a:blip r:embed="rId3"/>
          <a:stretch>
            <a:fillRect/>
          </a:stretch>
        </p:blipFill>
        <p:spPr>
          <a:xfrm>
            <a:off x="4686324" y="1819340"/>
            <a:ext cx="2519545" cy="1826840"/>
          </a:xfrm>
          <a:prstGeom prst="rect">
            <a:avLst/>
          </a:prstGeom>
        </p:spPr>
      </p:pic>
      <p:pic>
        <p:nvPicPr>
          <p:cNvPr id="12" name="Picture 11">
            <a:extLst>
              <a:ext uri="{FF2B5EF4-FFF2-40B4-BE49-F238E27FC236}">
                <a16:creationId xmlns:a16="http://schemas.microsoft.com/office/drawing/2014/main" id="{A30D782F-FC35-F14E-9D99-56B0C0776235}"/>
              </a:ext>
            </a:extLst>
          </p:cNvPr>
          <p:cNvPicPr>
            <a:picLocks noChangeAspect="1"/>
          </p:cNvPicPr>
          <p:nvPr/>
        </p:nvPicPr>
        <p:blipFill>
          <a:blip r:embed="rId4"/>
          <a:stretch>
            <a:fillRect/>
          </a:stretch>
        </p:blipFill>
        <p:spPr>
          <a:xfrm>
            <a:off x="7420993" y="1819339"/>
            <a:ext cx="2509458" cy="2059903"/>
          </a:xfrm>
          <a:prstGeom prst="rect">
            <a:avLst/>
          </a:prstGeom>
        </p:spPr>
      </p:pic>
      <p:sp>
        <p:nvSpPr>
          <p:cNvPr id="13" name="Title 6">
            <a:extLst>
              <a:ext uri="{FF2B5EF4-FFF2-40B4-BE49-F238E27FC236}">
                <a16:creationId xmlns:a16="http://schemas.microsoft.com/office/drawing/2014/main" id="{FA618781-3ECD-CF43-BF55-55F79F7851A3}"/>
              </a:ext>
            </a:extLst>
          </p:cNvPr>
          <p:cNvSpPr txBox="1">
            <a:spLocks/>
          </p:cNvSpPr>
          <p:nvPr/>
        </p:nvSpPr>
        <p:spPr>
          <a:xfrm>
            <a:off x="399907" y="440575"/>
            <a:ext cx="11392185"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2800" dirty="0">
                <a:solidFill>
                  <a:srgbClr val="FF0000"/>
                </a:solidFill>
                <a:latin typeface="Calibri" panose="020F0502020204030204" pitchFamily="34" charset="0"/>
                <a:cs typeface="Calibri" panose="020F0502020204030204" pitchFamily="34" charset="0"/>
              </a:rPr>
              <a:t>7.2</a:t>
            </a:r>
            <a:r>
              <a:rPr lang="en-US" sz="2800" dirty="0">
                <a:solidFill>
                  <a:srgbClr val="1E4783"/>
                </a:solidFill>
                <a:latin typeface="Calibri" panose="020F0502020204030204" pitchFamily="34" charset="0"/>
                <a:cs typeface="Calibri" panose="020F0502020204030204" pitchFamily="34" charset="0"/>
              </a:rPr>
              <a:t> Identify the three types of weathering.</a:t>
            </a:r>
          </a:p>
        </p:txBody>
      </p:sp>
    </p:spTree>
    <p:extLst>
      <p:ext uri="{BB962C8B-B14F-4D97-AF65-F5344CB8AC3E}">
        <p14:creationId xmlns:p14="http://schemas.microsoft.com/office/powerpoint/2010/main" val="4161766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2"/>
          <p:cNvSpPr/>
          <p:nvPr/>
        </p:nvSpPr>
        <p:spPr>
          <a:xfrm>
            <a:off x="0" y="1"/>
            <a:ext cx="12192000" cy="5881510"/>
          </a:xfrm>
          <a:prstGeom prst="rect">
            <a:avLst/>
          </a:prstGeom>
          <a:solidFill>
            <a:srgbClr val="FFDE3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9" name="Google Shape;159;p12"/>
          <p:cNvSpPr txBox="1"/>
          <p:nvPr/>
        </p:nvSpPr>
        <p:spPr>
          <a:xfrm>
            <a:off x="463296" y="2322655"/>
            <a:ext cx="10515600" cy="618101"/>
          </a:xfrm>
          <a:prstGeom prst="rect">
            <a:avLst/>
          </a:prstGeom>
          <a:noFill/>
          <a:ln>
            <a:noFill/>
          </a:ln>
        </p:spPr>
        <p:txBody>
          <a:bodyPr spcFirstLastPara="1" wrap="square" lIns="91425" tIns="45700" rIns="91425" bIns="45700" anchor="t" anchorCtr="0">
            <a:noAutofit/>
          </a:bodyPr>
          <a:lstStyle/>
          <a:p>
            <a:r>
              <a:rPr lang="en-US" sz="2000" b="1" dirty="0">
                <a:solidFill>
                  <a:srgbClr val="1E4783"/>
                </a:solidFill>
                <a:latin typeface="Calibri" panose="020F0502020204030204" pitchFamily="34" charset="0"/>
                <a:cs typeface="Calibri" panose="020F0502020204030204" pitchFamily="34" charset="0"/>
              </a:rPr>
              <a:t>Go to Section 7.2 on page 26 of your Skills Book.</a:t>
            </a:r>
          </a:p>
        </p:txBody>
      </p:sp>
      <p:sp>
        <p:nvSpPr>
          <p:cNvPr id="6" name="Title 6">
            <a:extLst>
              <a:ext uri="{FF2B5EF4-FFF2-40B4-BE49-F238E27FC236}">
                <a16:creationId xmlns:a16="http://schemas.microsoft.com/office/drawing/2014/main" id="{B3E3963D-B91A-8940-B764-D06EF6BE67BE}"/>
              </a:ext>
            </a:extLst>
          </p:cNvPr>
          <p:cNvSpPr txBox="1">
            <a:spLocks/>
          </p:cNvSpPr>
          <p:nvPr/>
        </p:nvSpPr>
        <p:spPr>
          <a:xfrm>
            <a:off x="399907" y="358388"/>
            <a:ext cx="11392185"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marL="719138" indent="-719138">
              <a:spcAft>
                <a:spcPts val="1800"/>
              </a:spcAft>
              <a:buClr>
                <a:srgbClr val="3F3153"/>
              </a:buClr>
              <a:buSzPct val="80000"/>
            </a:pPr>
            <a:r>
              <a:rPr lang="en-US" sz="2800" dirty="0">
                <a:solidFill>
                  <a:srgbClr val="FF0000"/>
                </a:solidFill>
                <a:latin typeface="Calibri" panose="020F0502020204030204" pitchFamily="34" charset="0"/>
                <a:cs typeface="Calibri" panose="020F0502020204030204" pitchFamily="34" charset="0"/>
              </a:rPr>
              <a:t>7.2</a:t>
            </a:r>
            <a:r>
              <a:rPr lang="en-US" sz="2800" dirty="0">
                <a:solidFill>
                  <a:srgbClr val="1E4783"/>
                </a:solidFill>
                <a:latin typeface="Calibri" panose="020F0502020204030204" pitchFamily="34" charset="0"/>
                <a:cs typeface="Calibri" panose="020F0502020204030204" pitchFamily="34" charset="0"/>
              </a:rPr>
              <a:t> Identify the three types of weathering.</a:t>
            </a:r>
          </a:p>
        </p:txBody>
      </p:sp>
    </p:spTree>
    <p:extLst>
      <p:ext uri="{BB962C8B-B14F-4D97-AF65-F5344CB8AC3E}">
        <p14:creationId xmlns:p14="http://schemas.microsoft.com/office/powerpoint/2010/main" val="2259995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6">
            <a:extLst>
              <a:ext uri="{FF2B5EF4-FFF2-40B4-BE49-F238E27FC236}">
                <a16:creationId xmlns:a16="http://schemas.microsoft.com/office/drawing/2014/main" id="{EC0A58A4-69DE-C54D-978F-291A379DE7C9}"/>
              </a:ext>
            </a:extLst>
          </p:cNvPr>
          <p:cNvSpPr txBox="1">
            <a:spLocks/>
          </p:cNvSpPr>
          <p:nvPr/>
        </p:nvSpPr>
        <p:spPr>
          <a:xfrm>
            <a:off x="358014" y="229741"/>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r>
              <a:rPr lang="en-US" sz="2800" dirty="0">
                <a:solidFill>
                  <a:srgbClr val="FF0000"/>
                </a:solidFill>
              </a:rPr>
              <a:t>7.3</a:t>
            </a:r>
            <a:r>
              <a:rPr lang="en-US" sz="2800" dirty="0"/>
              <a:t> </a:t>
            </a:r>
            <a:r>
              <a:rPr lang="en-US" sz="2800" dirty="0">
                <a:solidFill>
                  <a:srgbClr val="1E4783"/>
                </a:solidFill>
              </a:rPr>
              <a:t>Explain how mechanical weathering affects the landscape.</a:t>
            </a:r>
            <a:r>
              <a:rPr lang="en-GB" sz="2800" dirty="0"/>
              <a:t>	</a:t>
            </a:r>
            <a:endParaRPr lang="en-IE" sz="2800" dirty="0"/>
          </a:p>
        </p:txBody>
      </p:sp>
      <p:sp>
        <p:nvSpPr>
          <p:cNvPr id="5" name="TextBox 4">
            <a:extLst>
              <a:ext uri="{FF2B5EF4-FFF2-40B4-BE49-F238E27FC236}">
                <a16:creationId xmlns:a16="http://schemas.microsoft.com/office/drawing/2014/main" id="{0678A0D2-22C3-4DCE-8DCD-48EE81E04F32}"/>
              </a:ext>
            </a:extLst>
          </p:cNvPr>
          <p:cNvSpPr txBox="1"/>
          <p:nvPr/>
        </p:nvSpPr>
        <p:spPr>
          <a:xfrm>
            <a:off x="358014" y="2994715"/>
            <a:ext cx="11619127" cy="2889061"/>
          </a:xfrm>
          <a:prstGeom prst="rect">
            <a:avLst/>
          </a:prstGeom>
          <a:noFill/>
        </p:spPr>
        <p:txBody>
          <a:bodyPr wrap="square">
            <a:spAutoFit/>
          </a:bodyPr>
          <a:lstStyle/>
          <a:p>
            <a:pPr marL="404813" indent="-404813">
              <a:lnSpc>
                <a:spcPts val="2463"/>
              </a:lnSpc>
              <a:spcBef>
                <a:spcPct val="0"/>
              </a:spcBef>
              <a:spcAft>
                <a:spcPts val="600"/>
              </a:spcAft>
              <a:buClr>
                <a:srgbClr val="3F3153"/>
              </a:buClr>
              <a:buSzPct val="80000"/>
            </a:pPr>
            <a:r>
              <a:rPr lang="en-IE" altLang="en-US" sz="2400" b="1" dirty="0">
                <a:solidFill>
                  <a:srgbClr val="E84141"/>
                </a:solidFill>
              </a:rPr>
              <a:t>1.  </a:t>
            </a:r>
            <a:r>
              <a:rPr lang="en-IE" altLang="en-US" sz="2400" dirty="0">
                <a:solidFill>
                  <a:srgbClr val="1E4783"/>
                </a:solidFill>
              </a:rPr>
              <a:t>Rainwater gathers in the joints (cracks) in rocks. Whenever the temperature falls below freezing point, this water freezes and expands by about 10 per cent. </a:t>
            </a:r>
          </a:p>
          <a:p>
            <a:pPr marL="404813" indent="-404813">
              <a:lnSpc>
                <a:spcPts val="2463"/>
              </a:lnSpc>
              <a:spcBef>
                <a:spcPct val="0"/>
              </a:spcBef>
              <a:spcAft>
                <a:spcPts val="600"/>
              </a:spcAft>
              <a:buClr>
                <a:srgbClr val="3F3153"/>
              </a:buClr>
              <a:buSzPct val="80000"/>
            </a:pPr>
            <a:r>
              <a:rPr lang="en-IE" altLang="en-US" sz="2400" b="1" dirty="0">
                <a:solidFill>
                  <a:srgbClr val="E84141"/>
                </a:solidFill>
              </a:rPr>
              <a:t>2.  </a:t>
            </a:r>
            <a:r>
              <a:rPr lang="en-IE" altLang="en-US" sz="2400" dirty="0">
                <a:solidFill>
                  <a:srgbClr val="1E4783"/>
                </a:solidFill>
              </a:rPr>
              <a:t>This places pressure on the joints in the rock, causing them to widen slightly. </a:t>
            </a:r>
          </a:p>
          <a:p>
            <a:pPr marL="404813" indent="-404813">
              <a:lnSpc>
                <a:spcPts val="2463"/>
              </a:lnSpc>
              <a:spcBef>
                <a:spcPct val="0"/>
              </a:spcBef>
              <a:spcAft>
                <a:spcPts val="600"/>
              </a:spcAft>
              <a:buClr>
                <a:srgbClr val="3F3153"/>
              </a:buClr>
              <a:buSzPct val="80000"/>
            </a:pPr>
            <a:r>
              <a:rPr lang="en-IE" altLang="en-US" sz="2400" b="1" dirty="0">
                <a:solidFill>
                  <a:srgbClr val="E84141"/>
                </a:solidFill>
              </a:rPr>
              <a:t>3.  </a:t>
            </a:r>
            <a:r>
              <a:rPr lang="en-IE" altLang="en-US" sz="2400" dirty="0">
                <a:solidFill>
                  <a:srgbClr val="1E4783"/>
                </a:solidFill>
              </a:rPr>
              <a:t>When the water </a:t>
            </a:r>
            <a:r>
              <a:rPr lang="en-IE" altLang="en-US" sz="2400" b="1" dirty="0">
                <a:solidFill>
                  <a:srgbClr val="1E4783"/>
                </a:solidFill>
              </a:rPr>
              <a:t>thaws</a:t>
            </a:r>
            <a:r>
              <a:rPr lang="en-IE" altLang="en-US" sz="2400" dirty="0">
                <a:solidFill>
                  <a:srgbClr val="1E4783"/>
                </a:solidFill>
              </a:rPr>
              <a:t>, it lies deeper in the joints. The next time the water freezes, the joints widen even more. </a:t>
            </a:r>
          </a:p>
          <a:p>
            <a:pPr marL="404813" indent="-404813">
              <a:lnSpc>
                <a:spcPts val="2463"/>
              </a:lnSpc>
              <a:spcBef>
                <a:spcPct val="0"/>
              </a:spcBef>
              <a:spcAft>
                <a:spcPts val="600"/>
              </a:spcAft>
              <a:buClr>
                <a:srgbClr val="3F3153"/>
              </a:buClr>
              <a:buSzPct val="80000"/>
            </a:pPr>
            <a:r>
              <a:rPr lang="en-IE" altLang="en-US" sz="2400" b="1" dirty="0">
                <a:solidFill>
                  <a:srgbClr val="E84141"/>
                </a:solidFill>
              </a:rPr>
              <a:t>4.  </a:t>
            </a:r>
            <a:r>
              <a:rPr lang="en-IE" altLang="en-US" sz="2400" dirty="0">
                <a:solidFill>
                  <a:srgbClr val="1E4783"/>
                </a:solidFill>
              </a:rPr>
              <a:t>Eventually, the rock breaks and collapses into smaller pieces of rock called scree. </a:t>
            </a:r>
            <a:br>
              <a:rPr lang="en-IE" altLang="en-US" sz="2400" dirty="0">
                <a:solidFill>
                  <a:srgbClr val="1E4783"/>
                </a:solidFill>
              </a:rPr>
            </a:br>
            <a:r>
              <a:rPr lang="en-IE" altLang="en-US" sz="2400" dirty="0">
                <a:solidFill>
                  <a:srgbClr val="1E4783"/>
                </a:solidFill>
              </a:rPr>
              <a:t>Scree can be found on the sides of many mountains, such as the Great Sugarloaf              in Co. Wicklow.</a:t>
            </a:r>
          </a:p>
        </p:txBody>
      </p:sp>
      <p:pic>
        <p:nvPicPr>
          <p:cNvPr id="6" name="Picture 6">
            <a:extLst>
              <a:ext uri="{FF2B5EF4-FFF2-40B4-BE49-F238E27FC236}">
                <a16:creationId xmlns:a16="http://schemas.microsoft.com/office/drawing/2014/main" id="{2AEC38F2-B1F7-4ECB-B5FD-8E8148E5C30B}"/>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897637" y="271206"/>
            <a:ext cx="6539879" cy="2623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1988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6">
            <a:extLst>
              <a:ext uri="{FF2B5EF4-FFF2-40B4-BE49-F238E27FC236}">
                <a16:creationId xmlns:a16="http://schemas.microsoft.com/office/drawing/2014/main" id="{5F3A3C56-337E-C149-B200-1DE8C8B62E3C}"/>
              </a:ext>
            </a:extLst>
          </p:cNvPr>
          <p:cNvSpPr txBox="1">
            <a:spLocks/>
          </p:cNvSpPr>
          <p:nvPr/>
        </p:nvSpPr>
        <p:spPr>
          <a:xfrm>
            <a:off x="463296" y="365125"/>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endParaRPr kumimoji="0" lang="en-US" sz="40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sp>
        <p:nvSpPr>
          <p:cNvPr id="7" name="Title 6">
            <a:extLst>
              <a:ext uri="{FF2B5EF4-FFF2-40B4-BE49-F238E27FC236}">
                <a16:creationId xmlns:a16="http://schemas.microsoft.com/office/drawing/2014/main" id="{CC319E45-59A8-5E4C-8521-3D1DBD15BF77}"/>
              </a:ext>
            </a:extLst>
          </p:cNvPr>
          <p:cNvSpPr txBox="1">
            <a:spLocks/>
          </p:cNvSpPr>
          <p:nvPr/>
        </p:nvSpPr>
        <p:spPr>
          <a:xfrm>
            <a:off x="432000" y="360000"/>
            <a:ext cx="10515600" cy="618101"/>
          </a:xfrm>
          <a:prstGeom prst="rect">
            <a:avLst/>
          </a:prstGeom>
        </p:spPr>
        <p:txBody>
          <a:bodyPr/>
          <a:lstStyle>
            <a:lvl1pPr algn="l" defTabSz="914400" rtl="0" eaLnBrk="1" latinLnBrk="0" hangingPunct="1">
              <a:lnSpc>
                <a:spcPct val="90000"/>
              </a:lnSpc>
              <a:spcBef>
                <a:spcPct val="0"/>
              </a:spcBef>
              <a:buNone/>
              <a:defRPr sz="4000" b="1" i="0" kern="1200">
                <a:solidFill>
                  <a:srgbClr val="39304C"/>
                </a:solidFill>
                <a:latin typeface="Glory" pitchFamily="2" charset="77"/>
                <a:ea typeface="+mj-ea"/>
                <a:cs typeface="+mj-cs"/>
              </a:defRPr>
            </a:lvl1pPr>
          </a:lstStyle>
          <a:p>
            <a:pPr lvl="0">
              <a:defRPr/>
            </a:pPr>
            <a:r>
              <a:rPr lang="en-US" sz="3200" dirty="0">
                <a:solidFill>
                  <a:srgbClr val="1E4783"/>
                </a:solidFill>
                <a:latin typeface="Calibri" panose="020F0502020204030204"/>
              </a:rPr>
              <a:t>7.1, 7.2 and 7.3</a:t>
            </a:r>
            <a:endParaRPr kumimoji="0" lang="en-US" sz="3200" b="1" i="0" u="none" strike="noStrike" kern="1200" cap="none" spc="0" normalizeH="0" baseline="0" noProof="0" dirty="0">
              <a:ln>
                <a:noFill/>
              </a:ln>
              <a:solidFill>
                <a:srgbClr val="1E4783"/>
              </a:solidFill>
              <a:effectLst/>
              <a:uLnTx/>
              <a:uFillTx/>
              <a:latin typeface="Calibri" panose="020F0502020204030204"/>
              <a:ea typeface="+mj-ea"/>
              <a:cs typeface="+mj-cs"/>
            </a:endParaRPr>
          </a:p>
        </p:txBody>
      </p:sp>
      <p:graphicFrame>
        <p:nvGraphicFramePr>
          <p:cNvPr id="9" name="Table 8">
            <a:extLst>
              <a:ext uri="{FF2B5EF4-FFF2-40B4-BE49-F238E27FC236}">
                <a16:creationId xmlns:a16="http://schemas.microsoft.com/office/drawing/2014/main" id="{79D262B8-3579-4602-BB78-1EBC02C7487F}"/>
              </a:ext>
            </a:extLst>
          </p:cNvPr>
          <p:cNvGraphicFramePr>
            <a:graphicFrameLocks noGrp="1"/>
          </p:cNvGraphicFramePr>
          <p:nvPr>
            <p:extLst>
              <p:ext uri="{D42A27DB-BD31-4B8C-83A1-F6EECF244321}">
                <p14:modId xmlns:p14="http://schemas.microsoft.com/office/powerpoint/2010/main" val="400114464"/>
              </p:ext>
            </p:extLst>
          </p:nvPr>
        </p:nvGraphicFramePr>
        <p:xfrm>
          <a:off x="1977300" y="1540665"/>
          <a:ext cx="7128988" cy="2897065"/>
        </p:xfrm>
        <a:graphic>
          <a:graphicData uri="http://schemas.openxmlformats.org/drawingml/2006/table">
            <a:tbl>
              <a:tblPr firstRow="1" bandRow="1">
                <a:tableStyleId>{21E4AEA4-8DFA-4A89-87EB-49C32662AFE0}</a:tableStyleId>
              </a:tblPr>
              <a:tblGrid>
                <a:gridCol w="7128988">
                  <a:extLst>
                    <a:ext uri="{9D8B030D-6E8A-4147-A177-3AD203B41FA5}">
                      <a16:colId xmlns:a16="http://schemas.microsoft.com/office/drawing/2014/main" val="222612161"/>
                    </a:ext>
                  </a:extLst>
                </a:gridCol>
              </a:tblGrid>
              <a:tr h="588206">
                <a:tc>
                  <a:txBody>
                    <a:bodyPr/>
                    <a:lstStyle/>
                    <a:p>
                      <a:pPr algn="l"/>
                      <a:endParaRPr lang="en-US" sz="3000" b="1" i="0" dirty="0">
                        <a:latin typeface="+mn-lt"/>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19050" cap="flat" cmpd="sng" algn="ctr">
                      <a:solidFill>
                        <a:srgbClr val="1A8753"/>
                      </a:solidFill>
                      <a:prstDash val="solid"/>
                      <a:round/>
                      <a:headEnd type="none" w="med" len="med"/>
                      <a:tailEnd type="none" w="med" len="med"/>
                    </a:lnT>
                    <a:solidFill>
                      <a:srgbClr val="1A8753"/>
                    </a:solidFill>
                  </a:tcPr>
                </a:tc>
                <a:extLst>
                  <a:ext uri="{0D108BD9-81ED-4DB2-BD59-A6C34878D82A}">
                    <a16:rowId xmlns:a16="http://schemas.microsoft.com/office/drawing/2014/main" val="1451609641"/>
                  </a:ext>
                </a:extLst>
              </a:tr>
              <a:tr h="466672">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1.</a:t>
                      </a:r>
                      <a:r>
                        <a:rPr lang="en-US" sz="1800" b="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What is denudation?</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4017682352"/>
                  </a:ext>
                </a:extLst>
              </a:tr>
              <a:tr h="466672">
                <a:tc>
                  <a:txBody>
                    <a:bodyPr/>
                    <a:lstStyle/>
                    <a:p>
                      <a:pPr marL="447675" marR="0" lvl="0" indent="-447675"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latin typeface="Calibri" panose="020F0502020204030204" pitchFamily="34" charset="0"/>
                          <a:cs typeface="Calibri" panose="020F0502020204030204" pitchFamily="34" charset="0"/>
                        </a:rPr>
                        <a:t>2.</a:t>
                      </a:r>
                      <a:r>
                        <a:rPr lang="en-US" sz="1800" b="0" kern="1200" dirty="0">
                          <a:solidFill>
                            <a:schemeClr val="tx1"/>
                          </a:solidFill>
                          <a:latin typeface="Calibri" panose="020F0502020204030204" pitchFamily="34" charset="0"/>
                          <a:ea typeface="+mn-ea"/>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Give a definition of mechanical weathering.</a:t>
                      </a:r>
                      <a:endParaRPr lang="en-US" sz="1800" b="0" kern="1200" dirty="0">
                        <a:solidFill>
                          <a:schemeClr val="tx1"/>
                        </a:solidFill>
                        <a:latin typeface="Calibri" panose="020F0502020204030204" pitchFamily="34" charset="0"/>
                        <a:ea typeface="+mn-ea"/>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3326383217"/>
                  </a:ext>
                </a:extLst>
              </a:tr>
              <a:tr h="466672">
                <a:tc>
                  <a:txBody>
                    <a:bodyPr/>
                    <a:lstStyle/>
                    <a:p>
                      <a:pPr marL="447675" indent="-447675"/>
                      <a:r>
                        <a:rPr lang="en-US" sz="1800" b="1" dirty="0">
                          <a:solidFill>
                            <a:schemeClr val="tx1"/>
                          </a:solidFill>
                          <a:latin typeface="Calibri" panose="020F0502020204030204" pitchFamily="34" charset="0"/>
                          <a:cs typeface="Calibri" panose="020F0502020204030204" pitchFamily="34" charset="0"/>
                        </a:rPr>
                        <a:t>3.</a:t>
                      </a:r>
                      <a:r>
                        <a:rPr lang="en-US" sz="180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How does chemical weathering change rock?</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173032511"/>
                  </a:ext>
                </a:extLst>
              </a:tr>
              <a:tr h="466672">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4.</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Where does freeze-thaw action happen most often?</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28575" cap="flat" cmpd="sng" algn="ctr">
                      <a:solidFill>
                        <a:srgbClr val="F8D7CD"/>
                      </a:solidFill>
                      <a:prstDash val="solid"/>
                      <a:round/>
                      <a:headEnd type="none" w="med" len="med"/>
                      <a:tailEnd type="none" w="med" len="med"/>
                    </a:lnB>
                    <a:solidFill>
                      <a:schemeClr val="bg1"/>
                    </a:solidFill>
                  </a:tcPr>
                </a:tc>
                <a:extLst>
                  <a:ext uri="{0D108BD9-81ED-4DB2-BD59-A6C34878D82A}">
                    <a16:rowId xmlns:a16="http://schemas.microsoft.com/office/drawing/2014/main" val="2237658269"/>
                  </a:ext>
                </a:extLst>
              </a:tr>
              <a:tr h="442171">
                <a:tc>
                  <a:txBody>
                    <a:bodyPr/>
                    <a:lstStyle/>
                    <a:p>
                      <a:pPr marL="447675" indent="-447675"/>
                      <a:r>
                        <a:rPr lang="en-US" sz="1800" b="1" kern="1200" dirty="0">
                          <a:solidFill>
                            <a:schemeClr val="tx1"/>
                          </a:solidFill>
                          <a:latin typeface="Calibri" panose="020F0502020204030204" pitchFamily="34" charset="0"/>
                          <a:ea typeface="+mn-ea"/>
                          <a:cs typeface="Calibri" panose="020F0502020204030204" pitchFamily="34" charset="0"/>
                        </a:rPr>
                        <a:t>5.</a:t>
                      </a:r>
                      <a:r>
                        <a:rPr lang="en-US" sz="1800" b="0" i="0" dirty="0">
                          <a:solidFill>
                            <a:schemeClr val="tx1"/>
                          </a:solidFill>
                          <a:latin typeface="Calibri" panose="020F0502020204030204" pitchFamily="34" charset="0"/>
                          <a:cs typeface="Calibri" panose="020F0502020204030204" pitchFamily="34" charset="0"/>
                        </a:rPr>
                        <a:t>	</a:t>
                      </a:r>
                      <a:r>
                        <a:rPr lang="en-GB" sz="1800" b="0" i="0" u="none" strike="noStrike" baseline="0" dirty="0">
                          <a:latin typeface="Calibri" panose="020F0502020204030204" pitchFamily="34" charset="0"/>
                          <a:cs typeface="Calibri" panose="020F0502020204030204" pitchFamily="34" charset="0"/>
                        </a:rPr>
                        <a:t>Give </a:t>
                      </a:r>
                      <a:r>
                        <a:rPr lang="en-GB" sz="1800" b="1" i="0" u="none" strike="noStrike" baseline="0" dirty="0">
                          <a:latin typeface="Calibri" panose="020F0502020204030204" pitchFamily="34" charset="0"/>
                          <a:cs typeface="Calibri" panose="020F0502020204030204" pitchFamily="34" charset="0"/>
                        </a:rPr>
                        <a:t>one</a:t>
                      </a:r>
                      <a:r>
                        <a:rPr lang="en-GB" sz="1800" b="0" i="0" u="none" strike="noStrike" baseline="0" dirty="0">
                          <a:latin typeface="Calibri" panose="020F0502020204030204" pitchFamily="34" charset="0"/>
                          <a:cs typeface="Calibri" panose="020F0502020204030204" pitchFamily="34" charset="0"/>
                        </a:rPr>
                        <a:t> example of how humans can contribute to weathering.</a:t>
                      </a:r>
                      <a:endParaRPr lang="en-US" sz="1800" b="0" i="0" dirty="0">
                        <a:solidFill>
                          <a:schemeClr val="tx1"/>
                        </a:solidFill>
                        <a:latin typeface="Calibri" panose="020F0502020204030204" pitchFamily="34" charset="0"/>
                        <a:cs typeface="Calibri" panose="020F0502020204030204" pitchFamily="34" charset="0"/>
                      </a:endParaRPr>
                    </a:p>
                  </a:txBody>
                  <a:tcPr marL="75570" marR="75570">
                    <a:lnL w="19050" cap="flat" cmpd="sng" algn="ctr">
                      <a:solidFill>
                        <a:srgbClr val="1A8753"/>
                      </a:solidFill>
                      <a:prstDash val="solid"/>
                      <a:round/>
                      <a:headEnd type="none" w="med" len="med"/>
                      <a:tailEnd type="none" w="med" len="med"/>
                    </a:lnL>
                    <a:lnR w="19050" cap="flat" cmpd="sng" algn="ctr">
                      <a:solidFill>
                        <a:srgbClr val="1A8753"/>
                      </a:solidFill>
                      <a:prstDash val="solid"/>
                      <a:round/>
                      <a:headEnd type="none" w="med" len="med"/>
                      <a:tailEnd type="none" w="med" len="med"/>
                    </a:lnR>
                    <a:lnT w="28575" cap="flat" cmpd="sng" algn="ctr">
                      <a:solidFill>
                        <a:srgbClr val="F8D7CD"/>
                      </a:solidFill>
                      <a:prstDash val="solid"/>
                      <a:round/>
                      <a:headEnd type="none" w="med" len="med"/>
                      <a:tailEnd type="none" w="med" len="med"/>
                    </a:lnT>
                    <a:lnB w="19050" cap="flat" cmpd="sng" algn="ctr">
                      <a:solidFill>
                        <a:srgbClr val="1A8753"/>
                      </a:solidFill>
                      <a:prstDash val="solid"/>
                      <a:round/>
                      <a:headEnd type="none" w="med" len="med"/>
                      <a:tailEnd type="none" w="med" len="med"/>
                    </a:lnB>
                    <a:solidFill>
                      <a:schemeClr val="bg1"/>
                    </a:solidFill>
                  </a:tcPr>
                </a:tc>
                <a:extLst>
                  <a:ext uri="{0D108BD9-81ED-4DB2-BD59-A6C34878D82A}">
                    <a16:rowId xmlns:a16="http://schemas.microsoft.com/office/drawing/2014/main" val="4166176026"/>
                  </a:ext>
                </a:extLst>
              </a:tr>
            </a:tbl>
          </a:graphicData>
        </a:graphic>
      </p:graphicFrame>
      <p:pic>
        <p:nvPicPr>
          <p:cNvPr id="13" name="Picture 12" descr="A picture containing logo&#10;&#10;Description automatically generated">
            <a:extLst>
              <a:ext uri="{FF2B5EF4-FFF2-40B4-BE49-F238E27FC236}">
                <a16:creationId xmlns:a16="http://schemas.microsoft.com/office/drawing/2014/main" id="{84480668-496E-4F3A-8EA1-5F3BF6605F52}"/>
              </a:ext>
            </a:extLst>
          </p:cNvPr>
          <p:cNvPicPr>
            <a:picLocks noChangeAspect="1"/>
          </p:cNvPicPr>
          <p:nvPr/>
        </p:nvPicPr>
        <p:blipFill>
          <a:blip r:embed="rId2"/>
          <a:stretch>
            <a:fillRect/>
          </a:stretch>
        </p:blipFill>
        <p:spPr>
          <a:xfrm>
            <a:off x="2245004" y="1535540"/>
            <a:ext cx="3296790" cy="625507"/>
          </a:xfrm>
          <a:prstGeom prst="rect">
            <a:avLst/>
          </a:prstGeom>
        </p:spPr>
      </p:pic>
    </p:spTree>
    <p:extLst>
      <p:ext uri="{BB962C8B-B14F-4D97-AF65-F5344CB8AC3E}">
        <p14:creationId xmlns:p14="http://schemas.microsoft.com/office/powerpoint/2010/main" val="8036190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algn="l">
          <a:defRPr dirty="0" smtClean="0">
            <a:latin typeface="+mn-lt"/>
          </a:defRPr>
        </a:defPPr>
      </a:lstStyle>
    </a:txDef>
  </a:objectDefaults>
  <a:extraClrSchemeLst/>
  <a:extLst>
    <a:ext uri="{05A4C25C-085E-4340-85A3-A5531E510DB2}">
      <thm15:themeFamily xmlns:thm15="http://schemas.microsoft.com/office/thememl/2012/main" name="Presentation27" id="{D1825694-7590-1949-9300-78C28767D24A}" vid="{ACB7304C-F511-BC43-9D27-759DE0EFA4F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27F1A6EEC15CF140B7B25E5E96887263" ma:contentTypeVersion="15" ma:contentTypeDescription="Create a new document." ma:contentTypeScope="" ma:versionID="37346f8029fa01870eb281b5421490d6">
  <xsd:schema xmlns:xsd="http://www.w3.org/2001/XMLSchema" xmlns:xs="http://www.w3.org/2001/XMLSchema" xmlns:p="http://schemas.microsoft.com/office/2006/metadata/properties" xmlns:ns2="3eda3682-b78a-428e-b33e-5a4fa8c72221" xmlns:ns3="e693bac4-d561-4992-9041-fe1feedbf768" targetNamespace="http://schemas.microsoft.com/office/2006/metadata/properties" ma:root="true" ma:fieldsID="20d209a5ebb9d0fd3a67db15f5900c75" ns2:_="" ns3:_="">
    <xsd:import namespace="3eda3682-b78a-428e-b33e-5a4fa8c72221"/>
    <xsd:import namespace="e693bac4-d561-4992-9041-fe1feedbf768"/>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da3682-b78a-428e-b33e-5a4fa8c7222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c742b05b-9ba8-4872-bed0-60cf4bd1a3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e693bac4-d561-4992-9041-fe1feedbf76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937eb6f5-4355-4dd6-aa94-9a8a95efb96b}" ma:internalName="TaxCatchAll" ma:showField="CatchAllData" ma:web="e693bac4-d561-4992-9041-fe1feedbf76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eda3682-b78a-428e-b33e-5a4fa8c72221">
      <Terms xmlns="http://schemas.microsoft.com/office/infopath/2007/PartnerControls"/>
    </lcf76f155ced4ddcb4097134ff3c332f>
    <TaxCatchAll xmlns="e693bac4-d561-4992-9041-fe1feedbf768" xsi:nil="true"/>
  </documentManagement>
</p:properties>
</file>

<file path=customXml/itemProps1.xml><?xml version="1.0" encoding="utf-8"?>
<ds:datastoreItem xmlns:ds="http://schemas.openxmlformats.org/officeDocument/2006/customXml" ds:itemID="{8489FBE6-318A-4D22-BC4A-D5E5965F0369}">
  <ds:schemaRefs>
    <ds:schemaRef ds:uri="http://schemas.microsoft.com/sharepoint/v3/contenttype/forms"/>
  </ds:schemaRefs>
</ds:datastoreItem>
</file>

<file path=customXml/itemProps2.xml><?xml version="1.0" encoding="utf-8"?>
<ds:datastoreItem xmlns:ds="http://schemas.openxmlformats.org/officeDocument/2006/customXml" ds:itemID="{3B490FB0-AE19-4BC6-A777-ED47F913BB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da3682-b78a-428e-b33e-5a4fa8c72221"/>
    <ds:schemaRef ds:uri="e693bac4-d561-4992-9041-fe1feedbf76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2257B6-587E-432E-AEBA-C0781E8D5DE2}">
  <ds:schemaRefs>
    <ds:schemaRef ds:uri="http://purl.org/dc/elements/1.1/"/>
    <ds:schemaRef ds:uri="http://schemas.microsoft.com/office/2006/metadata/properties"/>
    <ds:schemaRef ds:uri="http://schemas.microsoft.com/office/2006/documentManagement/types"/>
    <ds:schemaRef ds:uri="e693bac4-d561-4992-9041-fe1feedbf768"/>
    <ds:schemaRef ds:uri="http://purl.org/dc/terms/"/>
    <ds:schemaRef ds:uri="http://schemas.openxmlformats.org/package/2006/metadata/core-properties"/>
    <ds:schemaRef ds:uri="http://www.w3.org/XML/1998/namespace"/>
    <ds:schemaRef ds:uri="http://purl.org/dc/dcmitype/"/>
    <ds:schemaRef ds:uri="http://schemas.microsoft.com/office/infopath/2007/PartnerControls"/>
    <ds:schemaRef ds:uri="3eda3682-b78a-428e-b33e-5a4fa8c72221"/>
  </ds:schemaRefs>
</ds:datastoreItem>
</file>

<file path=docProps/app.xml><?xml version="1.0" encoding="utf-8"?>
<Properties xmlns="http://schemas.openxmlformats.org/officeDocument/2006/extended-properties" xmlns:vt="http://schemas.openxmlformats.org/officeDocument/2006/docPropsVTypes">
  <Template/>
  <TotalTime>5258</TotalTime>
  <Words>1414</Words>
  <Application>Microsoft Office PowerPoint</Application>
  <PresentationFormat>Widescreen</PresentationFormat>
  <Paragraphs>139</Paragraphs>
  <Slides>24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Courier</vt:lpstr>
      <vt:lpstr>Courier New</vt:lpstr>
      <vt:lpstr>Glory</vt:lpstr>
      <vt:lpstr>Muli</vt:lpstr>
      <vt:lpstr>Special Elite</vt:lpstr>
      <vt:lpstr>Office Theme</vt:lpstr>
      <vt:lpstr>Weathering</vt:lpstr>
      <vt:lpstr>PowerPoint Presentation</vt:lpstr>
      <vt:lpstr>PowerPoint Presentation</vt:lpstr>
      <vt:lpstr>DEFINITIONS;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Joe O'Keeffe</dc:creator>
  <cp:lastModifiedBy>Catherine Gallagher</cp:lastModifiedBy>
  <cp:revision>148</cp:revision>
  <dcterms:created xsi:type="dcterms:W3CDTF">2021-10-04T12:15:27Z</dcterms:created>
  <dcterms:modified xsi:type="dcterms:W3CDTF">2023-09-19T14:09:42Z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0x01010027F1A6EEC15CF140B7B25E5E96887263</vt:lpwstr>
  </property>
  <property fmtid="{D5CDD505-2E9C-101B-9397-08002B2CF9AE}" pid="3" name="MediaServiceImageTags">
    <vt:lpwstr/>
  </property>
</Properties>
</file>