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69" r:id="rId5"/>
    <p:sldId id="270" r:id="rId6"/>
    <p:sldId id="347" r:id="rId7"/>
    <p:sldId id="348" r:id="rId8"/>
    <p:sldId id="375" r:id="rId9"/>
    <p:sldId id="354" r:id="rId10"/>
    <p:sldId id="377" r:id="rId11"/>
    <p:sldId id="357" r:id="rId12"/>
    <p:sldId id="378" r:id="rId13"/>
    <p:sldId id="372" r:id="rId14"/>
    <p:sldId id="342" r:id="rId15"/>
    <p:sldId id="346" r:id="rId16"/>
    <p:sldId id="358" r:id="rId17"/>
    <p:sldId id="379" r:id="rId18"/>
    <p:sldId id="332" r:id="rId19"/>
    <p:sldId id="343" r:id="rId20"/>
    <p:sldId id="373" r:id="rId21"/>
    <p:sldId id="359" r:id="rId22"/>
    <p:sldId id="383" r:id="rId23"/>
    <p:sldId id="380" r:id="rId24"/>
    <p:sldId id="381" r:id="rId25"/>
    <p:sldId id="338" r:id="rId26"/>
    <p:sldId id="344" r:id="rId27"/>
    <p:sldId id="374" r:id="rId28"/>
    <p:sldId id="366" r:id="rId29"/>
    <p:sldId id="367" r:id="rId30"/>
    <p:sldId id="384" r:id="rId31"/>
    <p:sldId id="369" r:id="rId32"/>
    <p:sldId id="386" r:id="rId33"/>
    <p:sldId id="368" r:id="rId34"/>
    <p:sldId id="387" r:id="rId35"/>
    <p:sldId id="388" r:id="rId36"/>
    <p:sldId id="389" r:id="rId37"/>
    <p:sldId id="390" r:id="rId38"/>
    <p:sldId id="391" r:id="rId39"/>
    <p:sldId id="34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C00"/>
    <a:srgbClr val="1E4783"/>
    <a:srgbClr val="FFFBEF"/>
    <a:srgbClr val="FFDE3B"/>
    <a:srgbClr val="FAFAFA"/>
    <a:srgbClr val="FFFFFF"/>
    <a:srgbClr val="F8D7CD"/>
    <a:srgbClr val="1A8753"/>
    <a:srgbClr val="CFD5EA"/>
    <a:srgbClr val="E8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77" autoAdjust="0"/>
    <p:restoredTop sz="96327"/>
  </p:normalViewPr>
  <p:slideViewPr>
    <p:cSldViewPr snapToGrid="0" snapToObjects="1">
      <p:cViewPr varScale="1">
        <p:scale>
          <a:sx n="127" d="100"/>
          <a:sy n="127" d="100"/>
        </p:scale>
        <p:origin x="378"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O'Connor" userId="d3b9681a-6783-45a0-a9cd-fbceb3f6df13" providerId="ADAL" clId="{E10EB4C8-D891-4C09-B87B-514909D8631B}"/>
    <pc:docChg chg="undo custSel modSld">
      <pc:chgData name="Priscilla O'Connor" userId="d3b9681a-6783-45a0-a9cd-fbceb3f6df13" providerId="ADAL" clId="{E10EB4C8-D891-4C09-B87B-514909D8631B}" dt="2022-08-19T01:27:44.107" v="9" actId="203"/>
      <pc:docMkLst>
        <pc:docMk/>
      </pc:docMkLst>
      <pc:sldChg chg="modSp mod">
        <pc:chgData name="Priscilla O'Connor" userId="d3b9681a-6783-45a0-a9cd-fbceb3f6df13" providerId="ADAL" clId="{E10EB4C8-D891-4C09-B87B-514909D8631B}" dt="2022-08-19T01:27:44.107" v="9" actId="203"/>
        <pc:sldMkLst>
          <pc:docMk/>
          <pc:sldMk cId="956500796" sldId="381"/>
        </pc:sldMkLst>
        <pc:graphicFrameChg chg="modGraphic">
          <ac:chgData name="Priscilla O'Connor" userId="d3b9681a-6783-45a0-a9cd-fbceb3f6df13" providerId="ADAL" clId="{E10EB4C8-D891-4C09-B87B-514909D8631B}" dt="2022-08-19T01:27:44.107" v="9" actId="203"/>
          <ac:graphicFrameMkLst>
            <pc:docMk/>
            <pc:sldMk cId="956500796" sldId="381"/>
            <ac:graphicFrameMk id="3" creationId="{2DEFE96C-D52B-7F43-9D36-69E5A4CDD35E}"/>
          </ac:graphicFrameMkLst>
        </pc:graphicFrameChg>
      </pc:sldChg>
      <pc:sldChg chg="modSp mod">
        <pc:chgData name="Priscilla O'Connor" userId="d3b9681a-6783-45a0-a9cd-fbceb3f6df13" providerId="ADAL" clId="{E10EB4C8-D891-4C09-B87B-514909D8631B}" dt="2022-08-19T01:26:34.133" v="1" actId="203"/>
        <pc:sldMkLst>
          <pc:docMk/>
          <pc:sldMk cId="1584442920" sldId="383"/>
        </pc:sldMkLst>
        <pc:graphicFrameChg chg="modGraphic">
          <ac:chgData name="Priscilla O'Connor" userId="d3b9681a-6783-45a0-a9cd-fbceb3f6df13" providerId="ADAL" clId="{E10EB4C8-D891-4C09-B87B-514909D8631B}" dt="2022-08-19T01:26:34.133" v="1" actId="203"/>
          <ac:graphicFrameMkLst>
            <pc:docMk/>
            <pc:sldMk cId="1584442920" sldId="383"/>
            <ac:graphicFrameMk id="3" creationId="{66D505A6-E563-FF4C-87D3-3160E008104E}"/>
          </ac:graphicFrameMkLst>
        </pc:graphicFrameChg>
      </pc:sldChg>
    </pc:docChg>
  </pc:docChgLst>
  <pc:docChgLst>
    <pc:chgData name="Priscilla O'Connor" userId="d3b9681a-6783-45a0-a9cd-fbceb3f6df13" providerId="ADAL" clId="{5E2F24DE-A302-416C-9681-FA0A6705C82D}"/>
    <pc:docChg chg="undo custSel modSld">
      <pc:chgData name="Priscilla O'Connor" userId="d3b9681a-6783-45a0-a9cd-fbceb3f6df13" providerId="ADAL" clId="{5E2F24DE-A302-416C-9681-FA0A6705C82D}" dt="2022-08-01T23:05:28.774" v="119" actId="1038"/>
      <pc:docMkLst>
        <pc:docMk/>
      </pc:docMkLst>
      <pc:sldChg chg="modSp mod">
        <pc:chgData name="Priscilla O'Connor" userId="d3b9681a-6783-45a0-a9cd-fbceb3f6df13" providerId="ADAL" clId="{5E2F24DE-A302-416C-9681-FA0A6705C82D}" dt="2022-08-01T22:48:29.899" v="32" actId="1076"/>
        <pc:sldMkLst>
          <pc:docMk/>
          <pc:sldMk cId="2614412116" sldId="332"/>
        </pc:sldMkLst>
        <pc:picChg chg="mod">
          <ac:chgData name="Priscilla O'Connor" userId="d3b9681a-6783-45a0-a9cd-fbceb3f6df13" providerId="ADAL" clId="{5E2F24DE-A302-416C-9681-FA0A6705C82D}" dt="2022-08-01T22:48:29.899" v="32" actId="1076"/>
          <ac:picMkLst>
            <pc:docMk/>
            <pc:sldMk cId="2614412116" sldId="332"/>
            <ac:picMk id="10" creationId="{9C087D8D-03B1-394B-946E-23D1006B980F}"/>
          </ac:picMkLst>
        </pc:picChg>
      </pc:sldChg>
      <pc:sldChg chg="modSp mod">
        <pc:chgData name="Priscilla O'Connor" userId="d3b9681a-6783-45a0-a9cd-fbceb3f6df13" providerId="ADAL" clId="{5E2F24DE-A302-416C-9681-FA0A6705C82D}" dt="2022-08-01T22:48:44.465" v="33" actId="14100"/>
        <pc:sldMkLst>
          <pc:docMk/>
          <pc:sldMk cId="1114721874" sldId="338"/>
        </pc:sldMkLst>
        <pc:picChg chg="mod">
          <ac:chgData name="Priscilla O'Connor" userId="d3b9681a-6783-45a0-a9cd-fbceb3f6df13" providerId="ADAL" clId="{5E2F24DE-A302-416C-9681-FA0A6705C82D}" dt="2022-08-01T22:48:44.465" v="33" actId="14100"/>
          <ac:picMkLst>
            <pc:docMk/>
            <pc:sldMk cId="1114721874" sldId="338"/>
            <ac:picMk id="7" creationId="{A220DB28-F8AD-3A4E-8E2E-D2CF95AF4967}"/>
          </ac:picMkLst>
        </pc:picChg>
      </pc:sldChg>
      <pc:sldChg chg="addSp delSp modSp mod">
        <pc:chgData name="Priscilla O'Connor" userId="d3b9681a-6783-45a0-a9cd-fbceb3f6df13" providerId="ADAL" clId="{5E2F24DE-A302-416C-9681-FA0A6705C82D}" dt="2022-08-01T22:45:03.029" v="6" actId="1076"/>
        <pc:sldMkLst>
          <pc:docMk/>
          <pc:sldMk cId="1330562534" sldId="347"/>
        </pc:sldMkLst>
        <pc:spChg chg="del">
          <ac:chgData name="Priscilla O'Connor" userId="d3b9681a-6783-45a0-a9cd-fbceb3f6df13" providerId="ADAL" clId="{5E2F24DE-A302-416C-9681-FA0A6705C82D}" dt="2022-08-01T22:44:36.682" v="0" actId="478"/>
          <ac:spMkLst>
            <pc:docMk/>
            <pc:sldMk cId="1330562534" sldId="347"/>
            <ac:spMk id="2" creationId="{4A813D5D-E981-214F-99FC-08EAF178E751}"/>
          </ac:spMkLst>
        </pc:spChg>
        <pc:picChg chg="del">
          <ac:chgData name="Priscilla O'Connor" userId="d3b9681a-6783-45a0-a9cd-fbceb3f6df13" providerId="ADAL" clId="{5E2F24DE-A302-416C-9681-FA0A6705C82D}" dt="2022-08-01T22:44:38.197" v="1" actId="478"/>
          <ac:picMkLst>
            <pc:docMk/>
            <pc:sldMk cId="1330562534" sldId="347"/>
            <ac:picMk id="5" creationId="{082A80AA-4D51-42C1-94DD-C37ABB271368}"/>
          </ac:picMkLst>
        </pc:picChg>
        <pc:picChg chg="add mod">
          <ac:chgData name="Priscilla O'Connor" userId="d3b9681a-6783-45a0-a9cd-fbceb3f6df13" providerId="ADAL" clId="{5E2F24DE-A302-416C-9681-FA0A6705C82D}" dt="2022-08-01T22:45:03.029" v="6" actId="1076"/>
          <ac:picMkLst>
            <pc:docMk/>
            <pc:sldMk cId="1330562534" sldId="347"/>
            <ac:picMk id="6" creationId="{88B2B9CD-6BCC-FF86-EBDA-A6F922143DA3}"/>
          </ac:picMkLst>
        </pc:picChg>
      </pc:sldChg>
      <pc:sldChg chg="addSp delSp modSp mod">
        <pc:chgData name="Priscilla O'Connor" userId="d3b9681a-6783-45a0-a9cd-fbceb3f6df13" providerId="ADAL" clId="{5E2F24DE-A302-416C-9681-FA0A6705C82D}" dt="2022-08-01T22:46:28.351" v="12" actId="1076"/>
        <pc:sldMkLst>
          <pc:docMk/>
          <pc:sldMk cId="2659723846" sldId="348"/>
        </pc:sldMkLst>
        <pc:picChg chg="add mod">
          <ac:chgData name="Priscilla O'Connor" userId="d3b9681a-6783-45a0-a9cd-fbceb3f6df13" providerId="ADAL" clId="{5E2F24DE-A302-416C-9681-FA0A6705C82D}" dt="2022-08-01T22:46:28.351" v="12" actId="1076"/>
          <ac:picMkLst>
            <pc:docMk/>
            <pc:sldMk cId="2659723846" sldId="348"/>
            <ac:picMk id="6" creationId="{79A5453C-19D6-C227-CF32-918A4586F960}"/>
          </ac:picMkLst>
        </pc:picChg>
        <pc:picChg chg="del">
          <ac:chgData name="Priscilla O'Connor" userId="d3b9681a-6783-45a0-a9cd-fbceb3f6df13" providerId="ADAL" clId="{5E2F24DE-A302-416C-9681-FA0A6705C82D}" dt="2022-08-01T22:46:12.324" v="7" actId="478"/>
          <ac:picMkLst>
            <pc:docMk/>
            <pc:sldMk cId="2659723846" sldId="348"/>
            <ac:picMk id="10" creationId="{DD12C67E-0D45-0245-AF23-8922086E0DD6}"/>
          </ac:picMkLst>
        </pc:picChg>
      </pc:sldChg>
      <pc:sldChg chg="modSp mod">
        <pc:chgData name="Priscilla O'Connor" userId="d3b9681a-6783-45a0-a9cd-fbceb3f6df13" providerId="ADAL" clId="{5E2F24DE-A302-416C-9681-FA0A6705C82D}" dt="2022-08-01T22:46:48.273" v="16" actId="14100"/>
        <pc:sldMkLst>
          <pc:docMk/>
          <pc:sldMk cId="3447876799" sldId="354"/>
        </pc:sldMkLst>
        <pc:spChg chg="mod">
          <ac:chgData name="Priscilla O'Connor" userId="d3b9681a-6783-45a0-a9cd-fbceb3f6df13" providerId="ADAL" clId="{5E2F24DE-A302-416C-9681-FA0A6705C82D}" dt="2022-08-01T22:46:44.973" v="14" actId="1076"/>
          <ac:spMkLst>
            <pc:docMk/>
            <pc:sldMk cId="3447876799" sldId="354"/>
            <ac:spMk id="9" creationId="{137E55E2-8024-204A-AA47-B5D2E187918D}"/>
          </ac:spMkLst>
        </pc:spChg>
        <pc:picChg chg="mod">
          <ac:chgData name="Priscilla O'Connor" userId="d3b9681a-6783-45a0-a9cd-fbceb3f6df13" providerId="ADAL" clId="{5E2F24DE-A302-416C-9681-FA0A6705C82D}" dt="2022-08-01T22:46:48.273" v="16" actId="14100"/>
          <ac:picMkLst>
            <pc:docMk/>
            <pc:sldMk cId="3447876799" sldId="354"/>
            <ac:picMk id="8" creationId="{0547202A-817C-AA44-BE99-A537B65D89DF}"/>
          </ac:picMkLst>
        </pc:picChg>
      </pc:sldChg>
      <pc:sldChg chg="addSp delSp modSp mod">
        <pc:chgData name="Priscilla O'Connor" userId="d3b9681a-6783-45a0-a9cd-fbceb3f6df13" providerId="ADAL" clId="{5E2F24DE-A302-416C-9681-FA0A6705C82D}" dt="2022-08-01T23:01:44.409" v="100" actId="1076"/>
        <pc:sldMkLst>
          <pc:docMk/>
          <pc:sldMk cId="2887735981" sldId="368"/>
        </pc:sldMkLst>
        <pc:picChg chg="add del">
          <ac:chgData name="Priscilla O'Connor" userId="d3b9681a-6783-45a0-a9cd-fbceb3f6df13" providerId="ADAL" clId="{5E2F24DE-A302-416C-9681-FA0A6705C82D}" dt="2022-08-01T22:57:40.395" v="72" actId="22"/>
          <ac:picMkLst>
            <pc:docMk/>
            <pc:sldMk cId="2887735981" sldId="368"/>
            <ac:picMk id="5" creationId="{DA3CEBE5-2393-B005-8F39-0842A01B2CD6}"/>
          </ac:picMkLst>
        </pc:picChg>
        <pc:picChg chg="del">
          <ac:chgData name="Priscilla O'Connor" userId="d3b9681a-6783-45a0-a9cd-fbceb3f6df13" providerId="ADAL" clId="{5E2F24DE-A302-416C-9681-FA0A6705C82D}" dt="2022-08-01T22:57:38.448" v="70" actId="478"/>
          <ac:picMkLst>
            <pc:docMk/>
            <pc:sldMk cId="2887735981" sldId="368"/>
            <ac:picMk id="10" creationId="{14EABF80-62B4-6C47-92DF-4EACDB3C6F41}"/>
          </ac:picMkLst>
        </pc:picChg>
        <pc:picChg chg="add del mod">
          <ac:chgData name="Priscilla O'Connor" userId="d3b9681a-6783-45a0-a9cd-fbceb3f6df13" providerId="ADAL" clId="{5E2F24DE-A302-416C-9681-FA0A6705C82D}" dt="2022-08-01T22:57:55.259" v="76" actId="478"/>
          <ac:picMkLst>
            <pc:docMk/>
            <pc:sldMk cId="2887735981" sldId="368"/>
            <ac:picMk id="11" creationId="{3F665862-1C85-218E-27ED-D5644BF1A7A8}"/>
          </ac:picMkLst>
        </pc:picChg>
        <pc:picChg chg="add mod">
          <ac:chgData name="Priscilla O'Connor" userId="d3b9681a-6783-45a0-a9cd-fbceb3f6df13" providerId="ADAL" clId="{5E2F24DE-A302-416C-9681-FA0A6705C82D}" dt="2022-08-01T23:01:44.409" v="100" actId="1076"/>
          <ac:picMkLst>
            <pc:docMk/>
            <pc:sldMk cId="2887735981" sldId="368"/>
            <ac:picMk id="13" creationId="{65B2AA19-136A-2437-F43B-F086F8AA07E2}"/>
          </ac:picMkLst>
        </pc:picChg>
      </pc:sldChg>
      <pc:sldChg chg="addSp delSp modSp mod">
        <pc:chgData name="Priscilla O'Connor" userId="d3b9681a-6783-45a0-a9cd-fbceb3f6df13" providerId="ADAL" clId="{5E2F24DE-A302-416C-9681-FA0A6705C82D}" dt="2022-08-01T23:01:20.901" v="91" actId="1076"/>
        <pc:sldMkLst>
          <pc:docMk/>
          <pc:sldMk cId="282400485" sldId="369"/>
        </pc:sldMkLst>
        <pc:picChg chg="add del mod">
          <ac:chgData name="Priscilla O'Connor" userId="d3b9681a-6783-45a0-a9cd-fbceb3f6df13" providerId="ADAL" clId="{5E2F24DE-A302-416C-9681-FA0A6705C82D}" dt="2022-08-01T22:55:41.608" v="51" actId="478"/>
          <ac:picMkLst>
            <pc:docMk/>
            <pc:sldMk cId="282400485" sldId="369"/>
            <ac:picMk id="5" creationId="{A2F20B38-28AE-778F-F248-C4639F587A62}"/>
          </ac:picMkLst>
        </pc:picChg>
        <pc:picChg chg="mod">
          <ac:chgData name="Priscilla O'Connor" userId="d3b9681a-6783-45a0-a9cd-fbceb3f6df13" providerId="ADAL" clId="{5E2F24DE-A302-416C-9681-FA0A6705C82D}" dt="2022-08-01T23:01:20.901" v="91" actId="1076"/>
          <ac:picMkLst>
            <pc:docMk/>
            <pc:sldMk cId="282400485" sldId="369"/>
            <ac:picMk id="7" creationId="{B003CDCD-C068-5C4C-9B72-BCE851BCDECC}"/>
          </ac:picMkLst>
        </pc:picChg>
        <pc:picChg chg="del">
          <ac:chgData name="Priscilla O'Connor" userId="d3b9681a-6783-45a0-a9cd-fbceb3f6df13" providerId="ADAL" clId="{5E2F24DE-A302-416C-9681-FA0A6705C82D}" dt="2022-08-01T22:54:37.771" v="34" actId="478"/>
          <ac:picMkLst>
            <pc:docMk/>
            <pc:sldMk cId="282400485" sldId="369"/>
            <ac:picMk id="9" creationId="{E3323201-0195-5440-93D0-C7A8382EE5CB}"/>
          </ac:picMkLst>
        </pc:picChg>
        <pc:picChg chg="add del mod">
          <ac:chgData name="Priscilla O'Connor" userId="d3b9681a-6783-45a0-a9cd-fbceb3f6df13" providerId="ADAL" clId="{5E2F24DE-A302-416C-9681-FA0A6705C82D}" dt="2022-08-01T22:58:22.290" v="81" actId="478"/>
          <ac:picMkLst>
            <pc:docMk/>
            <pc:sldMk cId="282400485" sldId="369"/>
            <ac:picMk id="11" creationId="{447DBB8F-A096-9CFD-1FFC-CC4E32548DDF}"/>
          </ac:picMkLst>
        </pc:picChg>
        <pc:picChg chg="add mod">
          <ac:chgData name="Priscilla O'Connor" userId="d3b9681a-6783-45a0-a9cd-fbceb3f6df13" providerId="ADAL" clId="{5E2F24DE-A302-416C-9681-FA0A6705C82D}" dt="2022-08-01T23:00:49.404" v="90" actId="1076"/>
          <ac:picMkLst>
            <pc:docMk/>
            <pc:sldMk cId="282400485" sldId="369"/>
            <ac:picMk id="13" creationId="{CA089066-C290-6D74-9AE6-46254E6B82A0}"/>
          </ac:picMkLst>
        </pc:picChg>
      </pc:sldChg>
      <pc:sldChg chg="modSp mod">
        <pc:chgData name="Priscilla O'Connor" userId="d3b9681a-6783-45a0-a9cd-fbceb3f6df13" providerId="ADAL" clId="{5E2F24DE-A302-416C-9681-FA0A6705C82D}" dt="2022-08-01T22:47:21.274" v="21" actId="1076"/>
        <pc:sldMkLst>
          <pc:docMk/>
          <pc:sldMk cId="803619056" sldId="372"/>
        </pc:sldMkLst>
        <pc:picChg chg="mod">
          <ac:chgData name="Priscilla O'Connor" userId="d3b9681a-6783-45a0-a9cd-fbceb3f6df13" providerId="ADAL" clId="{5E2F24DE-A302-416C-9681-FA0A6705C82D}" dt="2022-08-01T22:47:21.274" v="21" actId="1076"/>
          <ac:picMkLst>
            <pc:docMk/>
            <pc:sldMk cId="803619056" sldId="372"/>
            <ac:picMk id="13" creationId="{84480668-496E-4F3A-8EA1-5F3BF6605F52}"/>
          </ac:picMkLst>
        </pc:picChg>
      </pc:sldChg>
      <pc:sldChg chg="modSp mod">
        <pc:chgData name="Priscilla O'Connor" userId="d3b9681a-6783-45a0-a9cd-fbceb3f6df13" providerId="ADAL" clId="{5E2F24DE-A302-416C-9681-FA0A6705C82D}" dt="2022-08-01T22:46:59.979" v="17" actId="14100"/>
        <pc:sldMkLst>
          <pc:docMk/>
          <pc:sldMk cId="2161895366" sldId="377"/>
        </pc:sldMkLst>
        <pc:picChg chg="mod">
          <ac:chgData name="Priscilla O'Connor" userId="d3b9681a-6783-45a0-a9cd-fbceb3f6df13" providerId="ADAL" clId="{5E2F24DE-A302-416C-9681-FA0A6705C82D}" dt="2022-08-01T22:46:59.979" v="17" actId="14100"/>
          <ac:picMkLst>
            <pc:docMk/>
            <pc:sldMk cId="2161895366" sldId="377"/>
            <ac:picMk id="11" creationId="{650BDD5D-5B58-4C45-A2D6-1CBD7D7CE24F}"/>
          </ac:picMkLst>
        </pc:picChg>
      </pc:sldChg>
      <pc:sldChg chg="modSp mod">
        <pc:chgData name="Priscilla O'Connor" userId="d3b9681a-6783-45a0-a9cd-fbceb3f6df13" providerId="ADAL" clId="{5E2F24DE-A302-416C-9681-FA0A6705C82D}" dt="2022-08-01T22:48:15.026" v="28" actId="15"/>
        <pc:sldMkLst>
          <pc:docMk/>
          <pc:sldMk cId="1880613663" sldId="379"/>
        </pc:sldMkLst>
        <pc:spChg chg="mod">
          <ac:chgData name="Priscilla O'Connor" userId="d3b9681a-6783-45a0-a9cd-fbceb3f6df13" providerId="ADAL" clId="{5E2F24DE-A302-416C-9681-FA0A6705C82D}" dt="2022-08-01T22:47:42.857" v="24" actId="1076"/>
          <ac:spMkLst>
            <pc:docMk/>
            <pc:sldMk cId="1880613663" sldId="379"/>
            <ac:spMk id="4" creationId="{E00D9794-5E55-4D70-9B34-D2713751BA4D}"/>
          </ac:spMkLst>
        </pc:spChg>
        <pc:spChg chg="mod">
          <ac:chgData name="Priscilla O'Connor" userId="d3b9681a-6783-45a0-a9cd-fbceb3f6df13" providerId="ADAL" clId="{5E2F24DE-A302-416C-9681-FA0A6705C82D}" dt="2022-08-01T22:48:15.026" v="28" actId="15"/>
          <ac:spMkLst>
            <pc:docMk/>
            <pc:sldMk cId="1880613663" sldId="379"/>
            <ac:spMk id="7" creationId="{8C0F72C6-6427-43DE-A8FE-80B4A4A8C024}"/>
          </ac:spMkLst>
        </pc:spChg>
      </pc:sldChg>
      <pc:sldChg chg="addSp delSp modSp mod">
        <pc:chgData name="Priscilla O'Connor" userId="d3b9681a-6783-45a0-a9cd-fbceb3f6df13" providerId="ADAL" clId="{5E2F24DE-A302-416C-9681-FA0A6705C82D}" dt="2022-08-01T23:01:29.147" v="93" actId="1076"/>
        <pc:sldMkLst>
          <pc:docMk/>
          <pc:sldMk cId="2802006865" sldId="386"/>
        </pc:sldMkLst>
        <pc:spChg chg="mod">
          <ac:chgData name="Priscilla O'Connor" userId="d3b9681a-6783-45a0-a9cd-fbceb3f6df13" providerId="ADAL" clId="{5E2F24DE-A302-416C-9681-FA0A6705C82D}" dt="2022-08-01T22:57:30.930" v="69" actId="14100"/>
          <ac:spMkLst>
            <pc:docMk/>
            <pc:sldMk cId="2802006865" sldId="386"/>
            <ac:spMk id="2" creationId="{A81F9DCE-CEF8-45BB-B16E-1D4BF8D44168}"/>
          </ac:spMkLst>
        </pc:spChg>
        <pc:picChg chg="add del">
          <ac:chgData name="Priscilla O'Connor" userId="d3b9681a-6783-45a0-a9cd-fbceb3f6df13" providerId="ADAL" clId="{5E2F24DE-A302-416C-9681-FA0A6705C82D}" dt="2022-08-01T22:55:08.030" v="42" actId="22"/>
          <ac:picMkLst>
            <pc:docMk/>
            <pc:sldMk cId="2802006865" sldId="386"/>
            <ac:picMk id="5" creationId="{CF3F21AB-0932-998B-4708-58054B244DE4}"/>
          </ac:picMkLst>
        </pc:picChg>
        <pc:picChg chg="del">
          <ac:chgData name="Priscilla O'Connor" userId="d3b9681a-6783-45a0-a9cd-fbceb3f6df13" providerId="ADAL" clId="{5E2F24DE-A302-416C-9681-FA0A6705C82D}" dt="2022-08-01T22:55:05.952" v="40" actId="478"/>
          <ac:picMkLst>
            <pc:docMk/>
            <pc:sldMk cId="2802006865" sldId="386"/>
            <ac:picMk id="9" creationId="{E3323201-0195-5440-93D0-C7A8382EE5CB}"/>
          </ac:picMkLst>
        </pc:picChg>
        <pc:picChg chg="add del mod">
          <ac:chgData name="Priscilla O'Connor" userId="d3b9681a-6783-45a0-a9cd-fbceb3f6df13" providerId="ADAL" clId="{5E2F24DE-A302-416C-9681-FA0A6705C82D}" dt="2022-08-01T22:55:33.057" v="49" actId="478"/>
          <ac:picMkLst>
            <pc:docMk/>
            <pc:sldMk cId="2802006865" sldId="386"/>
            <ac:picMk id="10" creationId="{B6DA271C-D1C0-4C38-F989-0AE6E90759F8}"/>
          </ac:picMkLst>
        </pc:picChg>
        <pc:picChg chg="add del mod">
          <ac:chgData name="Priscilla O'Connor" userId="d3b9681a-6783-45a0-a9cd-fbceb3f6df13" providerId="ADAL" clId="{5E2F24DE-A302-416C-9681-FA0A6705C82D}" dt="2022-08-01T22:58:02.493" v="77" actId="478"/>
          <ac:picMkLst>
            <pc:docMk/>
            <pc:sldMk cId="2802006865" sldId="386"/>
            <ac:picMk id="12" creationId="{D57CC407-21DC-DC26-FFF5-B96D25BCE827}"/>
          </ac:picMkLst>
        </pc:picChg>
        <pc:picChg chg="add del mod">
          <ac:chgData name="Priscilla O'Connor" userId="d3b9681a-6783-45a0-a9cd-fbceb3f6df13" providerId="ADAL" clId="{5E2F24DE-A302-416C-9681-FA0A6705C82D}" dt="2022-08-01T22:58:11.524" v="79"/>
          <ac:picMkLst>
            <pc:docMk/>
            <pc:sldMk cId="2802006865" sldId="386"/>
            <ac:picMk id="13" creationId="{790EA504-C43A-E667-1505-186E231CEB3A}"/>
          </ac:picMkLst>
        </pc:picChg>
        <pc:picChg chg="add mod">
          <ac:chgData name="Priscilla O'Connor" userId="d3b9681a-6783-45a0-a9cd-fbceb3f6df13" providerId="ADAL" clId="{5E2F24DE-A302-416C-9681-FA0A6705C82D}" dt="2022-08-01T23:01:29.147" v="93" actId="1076"/>
          <ac:picMkLst>
            <pc:docMk/>
            <pc:sldMk cId="2802006865" sldId="386"/>
            <ac:picMk id="14" creationId="{98C8913C-8DDA-BCB5-7C38-1D26B3149B61}"/>
          </ac:picMkLst>
        </pc:picChg>
      </pc:sldChg>
      <pc:sldChg chg="addSp delSp modSp mod">
        <pc:chgData name="Priscilla O'Connor" userId="d3b9681a-6783-45a0-a9cd-fbceb3f6df13" providerId="ADAL" clId="{5E2F24DE-A302-416C-9681-FA0A6705C82D}" dt="2022-08-01T23:05:28.774" v="119" actId="1038"/>
        <pc:sldMkLst>
          <pc:docMk/>
          <pc:sldMk cId="3143871096" sldId="389"/>
        </pc:sldMkLst>
        <pc:spChg chg="del">
          <ac:chgData name="Priscilla O'Connor" userId="d3b9681a-6783-45a0-a9cd-fbceb3f6df13" providerId="ADAL" clId="{5E2F24DE-A302-416C-9681-FA0A6705C82D}" dt="2022-08-01T23:02:03.082" v="102" actId="478"/>
          <ac:spMkLst>
            <pc:docMk/>
            <pc:sldMk cId="3143871096" sldId="389"/>
            <ac:spMk id="3" creationId="{28E2B3F6-B343-B54C-8169-5C1B5C3A9B68}"/>
          </ac:spMkLst>
        </pc:spChg>
        <pc:picChg chg="add mod">
          <ac:chgData name="Priscilla O'Connor" userId="d3b9681a-6783-45a0-a9cd-fbceb3f6df13" providerId="ADAL" clId="{5E2F24DE-A302-416C-9681-FA0A6705C82D}" dt="2022-08-01T23:05:28.774" v="119" actId="1038"/>
          <ac:picMkLst>
            <pc:docMk/>
            <pc:sldMk cId="3143871096" sldId="389"/>
            <ac:picMk id="5" creationId="{2C73A719-958E-D5F7-3C8C-805CE20F16A7}"/>
          </ac:picMkLst>
        </pc:picChg>
        <pc:picChg chg="del">
          <ac:chgData name="Priscilla O'Connor" userId="d3b9681a-6783-45a0-a9cd-fbceb3f6df13" providerId="ADAL" clId="{5E2F24DE-A302-416C-9681-FA0A6705C82D}" dt="2022-08-01T23:02:01.687" v="101" actId="478"/>
          <ac:picMkLst>
            <pc:docMk/>
            <pc:sldMk cId="3143871096" sldId="389"/>
            <ac:picMk id="7" creationId="{A220DB28-F8AD-3A4E-8E2E-D2CF95AF49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BBB5A-1A68-024C-B8DF-62243DF77E89}"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8F176-347D-8C4B-9535-ABB6EF855152}" type="slidenum">
              <a:rPr lang="en-US" smtClean="0"/>
              <a:t>‹#›</a:t>
            </a:fld>
            <a:endParaRPr lang="en-US"/>
          </a:p>
        </p:txBody>
      </p:sp>
    </p:spTree>
    <p:extLst>
      <p:ext uri="{BB962C8B-B14F-4D97-AF65-F5344CB8AC3E}">
        <p14:creationId xmlns:p14="http://schemas.microsoft.com/office/powerpoint/2010/main" val="189352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5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14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90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05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Cov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C9A0-4482-9442-A89B-899CE9C10312}"/>
              </a:ext>
            </a:extLst>
          </p:cNvPr>
          <p:cNvSpPr>
            <a:spLocks noGrp="1"/>
          </p:cNvSpPr>
          <p:nvPr>
            <p:ph type="ctrTitle" hasCustomPrompt="1"/>
          </p:nvPr>
        </p:nvSpPr>
        <p:spPr>
          <a:xfrm>
            <a:off x="0" y="4282280"/>
            <a:ext cx="5949244" cy="1655763"/>
          </a:xfrm>
          <a:prstGeom prst="rect">
            <a:avLst/>
          </a:prstGeom>
        </p:spPr>
        <p:txBody>
          <a:bodyPr anchor="b">
            <a:normAutofit/>
          </a:bodyPr>
          <a:lstStyle>
            <a:lvl1pPr algn="ctr">
              <a:defRPr sz="5400" b="1" i="0" baseline="0">
                <a:solidFill>
                  <a:schemeClr val="bg1"/>
                </a:solidFill>
                <a:latin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48D5CC1A-293D-3B45-BD21-92CD30C418C9}"/>
              </a:ext>
            </a:extLst>
          </p:cNvPr>
          <p:cNvSpPr>
            <a:spLocks noGrp="1"/>
          </p:cNvSpPr>
          <p:nvPr>
            <p:ph type="subTitle" idx="1" hasCustomPrompt="1"/>
          </p:nvPr>
        </p:nvSpPr>
        <p:spPr>
          <a:xfrm>
            <a:off x="0" y="6030119"/>
            <a:ext cx="5949244" cy="1655762"/>
          </a:xfrm>
        </p:spPr>
        <p:txBody>
          <a:bodyPr>
            <a:normAutofit/>
          </a:bodyPr>
          <a:lstStyle>
            <a:lvl1pPr marL="0" indent="0" algn="ctr">
              <a:buNone/>
              <a:defRPr sz="20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33953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1B8B-0D23-044A-BF6F-F9A6FA5F39A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6AA52A-BDEA-E841-9172-8CB97072D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3A52C060-80EB-674F-831D-99B8DA9F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6E1151-F0CC-C44A-9F9D-0741085175F9}"/>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6" name="Footer Placeholder 5">
            <a:extLst>
              <a:ext uri="{FF2B5EF4-FFF2-40B4-BE49-F238E27FC236}">
                <a16:creationId xmlns:a16="http://schemas.microsoft.com/office/drawing/2014/main" id="{2665EEDF-74A2-2742-9B65-278199BE7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5A2C-D93D-3D40-9929-285D3ECC07E9}"/>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930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0B1-0CA1-B84D-BECF-116CCF04B44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3A4A60-CC5E-CE41-8EA1-4C1E3CEE7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D8F49B-3CB8-2846-9CBE-404BCE5B069A}"/>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5" name="Footer Placeholder 4">
            <a:extLst>
              <a:ext uri="{FF2B5EF4-FFF2-40B4-BE49-F238E27FC236}">
                <a16:creationId xmlns:a16="http://schemas.microsoft.com/office/drawing/2014/main" id="{C2534AC4-B091-F442-84C8-2D63E9201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D6C2-B1BE-7B47-8743-436061AB4B5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06867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980EA-2BBC-AA49-A89E-07F12B3EA4B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9A62D0-76C2-1844-8DB0-3FA7FCC1E2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CF00DE-82FE-8442-B3FD-AC6FB2B8AF95}"/>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5" name="Footer Placeholder 4">
            <a:extLst>
              <a:ext uri="{FF2B5EF4-FFF2-40B4-BE49-F238E27FC236}">
                <a16:creationId xmlns:a16="http://schemas.microsoft.com/office/drawing/2014/main" id="{A9652F60-9932-C944-9B81-AB8D57F98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7051-0340-5D44-83C6-94E580FE1A88}"/>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73014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aded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C50-7AE3-2B41-8AE9-389E726DBC48}"/>
              </a:ext>
            </a:extLst>
          </p:cNvPr>
          <p:cNvSpPr>
            <a:spLocks noGrp="1"/>
          </p:cNvSpPr>
          <p:nvPr>
            <p:ph type="title"/>
          </p:nvPr>
        </p:nvSpPr>
        <p:spPr>
          <a:xfrm>
            <a:off x="838200" y="365125"/>
            <a:ext cx="10515600" cy="1325563"/>
          </a:xfrm>
          <a:prstGeom prst="rect">
            <a:avLst/>
          </a:prstGeom>
        </p:spPr>
        <p:txBody>
          <a:bodyPr>
            <a:normAutofit/>
          </a:bodyPr>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CD3637A-0848-E04B-A153-9EAAB3D1C4D1}"/>
              </a:ext>
            </a:extLst>
          </p:cNvPr>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EA33AAA-FF5D-2C40-B59D-233C98FD1D81}"/>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5" name="Footer Placeholder 4">
            <a:extLst>
              <a:ext uri="{FF2B5EF4-FFF2-40B4-BE49-F238E27FC236}">
                <a16:creationId xmlns:a16="http://schemas.microsoft.com/office/drawing/2014/main" id="{F6BF9DA9-7A0D-AA49-B253-5A7D3A37F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052E3-A1BC-7D4B-A261-C6A7E4D5C4D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6228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9F82-70BE-DB47-BA5A-63E6C4F484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25C967-BB96-6F4C-AF25-EB40B94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1295A-01FB-564E-BFC7-0A3713AC283A}"/>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5" name="Footer Placeholder 4">
            <a:extLst>
              <a:ext uri="{FF2B5EF4-FFF2-40B4-BE49-F238E27FC236}">
                <a16:creationId xmlns:a16="http://schemas.microsoft.com/office/drawing/2014/main" id="{E2BEC7B2-74AD-6441-AF8A-A65B38035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5615-8DCB-B544-8903-401AA67B61A6}"/>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876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5B7-F4ED-9946-BC8D-42550B1B9A0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C007E0-5108-634B-BB02-0DC42D199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095386-C1C6-464A-BDBF-1BEB6C563B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7993D5-C317-8442-BEB8-ED05745DA49D}"/>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6" name="Footer Placeholder 5">
            <a:extLst>
              <a:ext uri="{FF2B5EF4-FFF2-40B4-BE49-F238E27FC236}">
                <a16:creationId xmlns:a16="http://schemas.microsoft.com/office/drawing/2014/main" id="{418964F4-6A7B-E34D-A847-420CDCEE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53393-EF10-514F-9C09-B9EAA35F4A52}"/>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5528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F97-E616-FB41-B997-AAD67BEF4621}"/>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B97D44-B745-5E4F-AA37-C8835E938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B5580-42B7-9148-8318-CE6D44AE4E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C44558-AB54-7B4C-B107-CBF905D89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D07F08-05DF-DE47-9DD0-8FCBE393B2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E8DE82-310A-9942-9C96-084BC373C190}"/>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8" name="Footer Placeholder 7">
            <a:extLst>
              <a:ext uri="{FF2B5EF4-FFF2-40B4-BE49-F238E27FC236}">
                <a16:creationId xmlns:a16="http://schemas.microsoft.com/office/drawing/2014/main" id="{072A6E93-CC1A-854D-8E7A-F3A38BA2A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BA5B0-0C75-524F-964B-BC9CC1548B9F}"/>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24229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007-116F-9049-BA96-6361E9FD940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D0FBC1-A4A5-484C-8079-CA74C728B78D}"/>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4" name="Footer Placeholder 3">
            <a:extLst>
              <a:ext uri="{FF2B5EF4-FFF2-40B4-BE49-F238E27FC236}">
                <a16:creationId xmlns:a16="http://schemas.microsoft.com/office/drawing/2014/main" id="{9B361BBB-8752-E14B-8BA9-991B2264A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53577-58C1-2F4F-8F35-A3042709B53D}"/>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8093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82B8D-FF3E-B44A-96FE-20C9D6A1394C}"/>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3" name="Footer Placeholder 2">
            <a:extLst>
              <a:ext uri="{FF2B5EF4-FFF2-40B4-BE49-F238E27FC236}">
                <a16:creationId xmlns:a16="http://schemas.microsoft.com/office/drawing/2014/main" id="{05704A25-737A-0B4B-90E3-3CC1B9885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918F6-CD3F-EC43-BCBE-27C099066D23}"/>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3241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B055-E7DE-8342-9CFE-E9539573BE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465856-121E-B346-9B1B-B85F68E3A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5C49C1-C556-BB4B-86F4-0AFC1A83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7AE0DF-F478-C341-BA66-22C116B92A27}"/>
              </a:ext>
            </a:extLst>
          </p:cNvPr>
          <p:cNvSpPr>
            <a:spLocks noGrp="1"/>
          </p:cNvSpPr>
          <p:nvPr>
            <p:ph type="dt" sz="half" idx="10"/>
          </p:nvPr>
        </p:nvSpPr>
        <p:spPr/>
        <p:txBody>
          <a:bodyPr/>
          <a:lstStyle/>
          <a:p>
            <a:fld id="{19DE580D-3BBB-A04E-8941-C61653F1542B}" type="datetimeFigureOut">
              <a:rPr lang="en-US" smtClean="0"/>
              <a:t>3/29/2023</a:t>
            </a:fld>
            <a:endParaRPr lang="en-US"/>
          </a:p>
        </p:txBody>
      </p:sp>
      <p:sp>
        <p:nvSpPr>
          <p:cNvPr id="6" name="Footer Placeholder 5">
            <a:extLst>
              <a:ext uri="{FF2B5EF4-FFF2-40B4-BE49-F238E27FC236}">
                <a16:creationId xmlns:a16="http://schemas.microsoft.com/office/drawing/2014/main" id="{336EC18F-EAAD-8545-8FCE-55BD63539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D8E9E-AEF6-AC45-B375-4B9FC0E32DDE}"/>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3680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B9ECB0-C630-204D-BC29-C23979A37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51211013-8E0B-2C4B-87D3-C5608FB36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E580D-3BBB-A04E-8941-C61653F1542B}" type="datetimeFigureOut">
              <a:rPr lang="en-US" smtClean="0"/>
              <a:t>3/29/2023</a:t>
            </a:fld>
            <a:endParaRPr lang="en-US"/>
          </a:p>
        </p:txBody>
      </p:sp>
      <p:sp>
        <p:nvSpPr>
          <p:cNvPr id="5" name="Footer Placeholder 4">
            <a:extLst>
              <a:ext uri="{FF2B5EF4-FFF2-40B4-BE49-F238E27FC236}">
                <a16:creationId xmlns:a16="http://schemas.microsoft.com/office/drawing/2014/main" id="{B4B5B461-2F18-ED40-B4AD-D5CFCDAA4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A45E9-8DB7-8243-A31E-241E17D50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9FE0C-6316-AF4A-B865-4D6165581326}" type="slidenum">
              <a:rPr lang="en-US" smtClean="0"/>
              <a:t>‹#›</a:t>
            </a:fld>
            <a:endParaRPr lang="en-US"/>
          </a:p>
        </p:txBody>
      </p:sp>
      <p:sp>
        <p:nvSpPr>
          <p:cNvPr id="7" name="Title Placeholder 6">
            <a:extLst>
              <a:ext uri="{FF2B5EF4-FFF2-40B4-BE49-F238E27FC236}">
                <a16:creationId xmlns:a16="http://schemas.microsoft.com/office/drawing/2014/main" id="{EC699637-C3AA-E945-AE17-3DBD7F15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Tree>
    <p:extLst>
      <p:ext uri="{BB962C8B-B14F-4D97-AF65-F5344CB8AC3E}">
        <p14:creationId xmlns:p14="http://schemas.microsoft.com/office/powerpoint/2010/main" val="3092150232"/>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8"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E3D6-CDCF-284A-9984-0E744737305E}"/>
              </a:ext>
            </a:extLst>
          </p:cNvPr>
          <p:cNvSpPr>
            <a:spLocks noGrp="1"/>
          </p:cNvSpPr>
          <p:nvPr>
            <p:ph type="ctrTitle"/>
          </p:nvPr>
        </p:nvSpPr>
        <p:spPr>
          <a:xfrm>
            <a:off x="656498" y="4703975"/>
            <a:ext cx="10687005" cy="956140"/>
          </a:xfrm>
        </p:spPr>
        <p:txBody>
          <a:bodyPr>
            <a:normAutofit fontScale="90000"/>
          </a:bodyPr>
          <a:lstStyle/>
          <a:p>
            <a:pPr marL="806450" indent="-806450" algn="l"/>
            <a:r>
              <a:rPr lang="en-US" spc="50" dirty="0">
                <a:ln w="9525" cmpd="sng">
                  <a:solidFill>
                    <a:schemeClr val="accent1"/>
                  </a:solidFill>
                  <a:prstDash val="solid"/>
                </a:ln>
                <a:solidFill>
                  <a:srgbClr val="70AD47">
                    <a:tint val="1000"/>
                  </a:srgbClr>
                </a:solidFill>
                <a:effectLst>
                  <a:glow rad="38100">
                    <a:schemeClr val="accent1">
                      <a:alpha val="40000"/>
                    </a:schemeClr>
                  </a:glow>
                </a:effectLst>
              </a:rPr>
              <a:t>Climates: Ireland and the Wider World</a:t>
            </a:r>
          </a:p>
        </p:txBody>
      </p:sp>
      <p:sp>
        <p:nvSpPr>
          <p:cNvPr id="3" name="Subtitle 2">
            <a:extLst>
              <a:ext uri="{FF2B5EF4-FFF2-40B4-BE49-F238E27FC236}">
                <a16:creationId xmlns:a16="http://schemas.microsoft.com/office/drawing/2014/main" id="{7A305C31-9E57-BC4C-867A-C6AFE157B4F1}"/>
              </a:ext>
            </a:extLst>
          </p:cNvPr>
          <p:cNvSpPr>
            <a:spLocks noGrp="1"/>
          </p:cNvSpPr>
          <p:nvPr>
            <p:ph type="subTitle" idx="1"/>
          </p:nvPr>
        </p:nvSpPr>
        <p:spPr>
          <a:xfrm>
            <a:off x="693668" y="5648898"/>
            <a:ext cx="3411657" cy="393389"/>
          </a:xfrm>
        </p:spPr>
        <p:txBody>
          <a:bodyPr/>
          <a:lstStyle/>
          <a:p>
            <a:pPr algn="l"/>
            <a:r>
              <a:rPr lang="en-US" altLang="en-US" sz="1600" b="1" dirty="0"/>
              <a:t>Learning outcomes: 1.6</a:t>
            </a:r>
          </a:p>
          <a:p>
            <a:endParaRPr lang="en-US" dirty="0"/>
          </a:p>
        </p:txBody>
      </p:sp>
      <p:sp>
        <p:nvSpPr>
          <p:cNvPr id="4" name="Oval 3">
            <a:extLst>
              <a:ext uri="{FF2B5EF4-FFF2-40B4-BE49-F238E27FC236}">
                <a16:creationId xmlns:a16="http://schemas.microsoft.com/office/drawing/2014/main" id="{CF9C894F-BE1E-42C7-B9D5-D24BB527F0A3}"/>
              </a:ext>
            </a:extLst>
          </p:cNvPr>
          <p:cNvSpPr/>
          <p:nvPr/>
        </p:nvSpPr>
        <p:spPr>
          <a:xfrm>
            <a:off x="481795" y="609599"/>
            <a:ext cx="1405053" cy="140505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5400" dirty="0"/>
          </a:p>
        </p:txBody>
      </p:sp>
      <p:sp>
        <p:nvSpPr>
          <p:cNvPr id="5" name="TextBox 4">
            <a:extLst>
              <a:ext uri="{FF2B5EF4-FFF2-40B4-BE49-F238E27FC236}">
                <a16:creationId xmlns:a16="http://schemas.microsoft.com/office/drawing/2014/main" id="{BE54530F-03EA-4F90-BB90-18ABB246F24E}"/>
              </a:ext>
            </a:extLst>
          </p:cNvPr>
          <p:cNvSpPr txBox="1"/>
          <p:nvPr/>
        </p:nvSpPr>
        <p:spPr>
          <a:xfrm>
            <a:off x="663932" y="750705"/>
            <a:ext cx="1070517" cy="369332"/>
          </a:xfrm>
          <a:prstGeom prst="rect">
            <a:avLst/>
          </a:prstGeom>
        </p:spPr>
        <p:txBody>
          <a:bodyPr wrap="square" rtlCol="0">
            <a:spAutoFit/>
          </a:bodyPr>
          <a:lstStyle/>
          <a:p>
            <a:pPr algn="ctr"/>
            <a:r>
              <a:rPr lang="en-GB" b="1" dirty="0">
                <a:solidFill>
                  <a:srgbClr val="FFC000"/>
                </a:solidFill>
                <a:latin typeface="+mn-lt"/>
              </a:rPr>
              <a:t>Chapter</a:t>
            </a:r>
          </a:p>
        </p:txBody>
      </p:sp>
      <p:sp>
        <p:nvSpPr>
          <p:cNvPr id="6" name="TextBox 5">
            <a:extLst>
              <a:ext uri="{FF2B5EF4-FFF2-40B4-BE49-F238E27FC236}">
                <a16:creationId xmlns:a16="http://schemas.microsoft.com/office/drawing/2014/main" id="{9B4703C1-098A-4755-A7C5-0D1C145C70E8}"/>
              </a:ext>
            </a:extLst>
          </p:cNvPr>
          <p:cNvSpPr txBox="1"/>
          <p:nvPr/>
        </p:nvSpPr>
        <p:spPr>
          <a:xfrm>
            <a:off x="670221" y="872191"/>
            <a:ext cx="1070517" cy="1107996"/>
          </a:xfrm>
          <a:prstGeom prst="rect">
            <a:avLst/>
          </a:prstGeom>
        </p:spPr>
        <p:txBody>
          <a:bodyPr wrap="square" rtlCol="0">
            <a:spAutoFit/>
          </a:bodyPr>
          <a:lstStyle/>
          <a:p>
            <a:pPr algn="ctr"/>
            <a:r>
              <a:rPr lang="en-GB"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rPr>
              <a:t>32</a:t>
            </a:r>
            <a:endParaRPr lang="en-IE"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endParaRPr>
          </a:p>
        </p:txBody>
      </p:sp>
    </p:spTree>
    <p:extLst>
      <p:ext uri="{BB962C8B-B14F-4D97-AF65-F5344CB8AC3E}">
        <p14:creationId xmlns:p14="http://schemas.microsoft.com/office/powerpoint/2010/main" val="17018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9" name="Table 8">
            <a:extLst>
              <a:ext uri="{FF2B5EF4-FFF2-40B4-BE49-F238E27FC236}">
                <a16:creationId xmlns:a16="http://schemas.microsoft.com/office/drawing/2014/main" id="{79D262B8-3579-4602-BB78-1EBC02C7487F}"/>
              </a:ext>
            </a:extLst>
          </p:cNvPr>
          <p:cNvGraphicFramePr>
            <a:graphicFrameLocks noGrp="1"/>
          </p:cNvGraphicFramePr>
          <p:nvPr>
            <p:extLst>
              <p:ext uri="{D42A27DB-BD31-4B8C-83A1-F6EECF244321}">
                <p14:modId xmlns:p14="http://schemas.microsoft.com/office/powerpoint/2010/main" val="3378213254"/>
              </p:ext>
            </p:extLst>
          </p:nvPr>
        </p:nvGraphicFramePr>
        <p:xfrm>
          <a:off x="1681908" y="1209317"/>
          <a:ext cx="7128988" cy="3053194"/>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590068">
                <a:tc>
                  <a:txBody>
                    <a:bodyPr/>
                    <a:lstStyle/>
                    <a:p>
                      <a:pPr algn="l"/>
                      <a:endParaRPr lang="en-US" sz="3000" b="1" i="0" dirty="0">
                        <a:latin typeface="+mn-lt"/>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solidFill>
                      <a:srgbClr val="1A8753"/>
                    </a:solidFill>
                  </a:tcPr>
                </a:tc>
                <a:extLst>
                  <a:ext uri="{0D108BD9-81ED-4DB2-BD59-A6C34878D82A}">
                    <a16:rowId xmlns:a16="http://schemas.microsoft.com/office/drawing/2014/main" val="1451609641"/>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latitude?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491723">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are the poles colder than the equator?</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is the weather milder in Cork than in Warsaw?</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491723">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a prevailing wind?</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496234">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meant by ‘temperature range’?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4166176026"/>
                  </a:ext>
                </a:extLst>
              </a:tr>
            </a:tbl>
          </a:graphicData>
        </a:graphic>
      </p:graphicFrame>
      <p:pic>
        <p:nvPicPr>
          <p:cNvPr id="13" name="Picture 12" descr="A picture containing logo&#10;&#10;Description automatically generated">
            <a:extLst>
              <a:ext uri="{FF2B5EF4-FFF2-40B4-BE49-F238E27FC236}">
                <a16:creationId xmlns:a16="http://schemas.microsoft.com/office/drawing/2014/main" id="{84480668-496E-4F3A-8EA1-5F3BF6605F52}"/>
              </a:ext>
            </a:extLst>
          </p:cNvPr>
          <p:cNvPicPr>
            <a:picLocks noChangeAspect="1"/>
          </p:cNvPicPr>
          <p:nvPr/>
        </p:nvPicPr>
        <p:blipFill>
          <a:blip r:embed="rId2"/>
          <a:stretch>
            <a:fillRect/>
          </a:stretch>
        </p:blipFill>
        <p:spPr>
          <a:xfrm>
            <a:off x="1623551" y="1246962"/>
            <a:ext cx="3296790" cy="625507"/>
          </a:xfrm>
          <a:prstGeom prst="rect">
            <a:avLst/>
          </a:prstGeom>
        </p:spPr>
      </p:pic>
      <p:sp>
        <p:nvSpPr>
          <p:cNvPr id="8" name="TextBox 7">
            <a:extLst>
              <a:ext uri="{FF2B5EF4-FFF2-40B4-BE49-F238E27FC236}">
                <a16:creationId xmlns:a16="http://schemas.microsoft.com/office/drawing/2014/main" id="{1B2204BF-AC79-AE4D-A0F9-10E36D70A01C}"/>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spTree>
    <p:extLst>
      <p:ext uri="{BB962C8B-B14F-4D97-AF65-F5344CB8AC3E}">
        <p14:creationId xmlns:p14="http://schemas.microsoft.com/office/powerpoint/2010/main" val="80361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7" name="Table 6">
            <a:extLst>
              <a:ext uri="{FF2B5EF4-FFF2-40B4-BE49-F238E27FC236}">
                <a16:creationId xmlns:a16="http://schemas.microsoft.com/office/drawing/2014/main" id="{2F876B19-CD5F-314D-9CBD-07A728E18DB9}"/>
              </a:ext>
            </a:extLst>
          </p:cNvPr>
          <p:cNvGraphicFramePr>
            <a:graphicFrameLocks noGrp="1"/>
          </p:cNvGraphicFramePr>
          <p:nvPr>
            <p:extLst>
              <p:ext uri="{D42A27DB-BD31-4B8C-83A1-F6EECF244321}">
                <p14:modId xmlns:p14="http://schemas.microsoft.com/office/powerpoint/2010/main" val="1018456057"/>
              </p:ext>
            </p:extLst>
          </p:nvPr>
        </p:nvGraphicFramePr>
        <p:xfrm>
          <a:off x="1759432" y="1311114"/>
          <a:ext cx="7956068" cy="2316480"/>
        </p:xfrm>
        <a:graphic>
          <a:graphicData uri="http://schemas.openxmlformats.org/drawingml/2006/table">
            <a:tbl>
              <a:tblPr firstRow="1" bandRow="1">
                <a:tableStyleId>{21E4AEA4-8DFA-4A89-87EB-49C32662AFE0}</a:tableStyleId>
              </a:tblPr>
              <a:tblGrid>
                <a:gridCol w="7956068">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1</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What would you expect a climate to be like when you combine latitude and distance from seas and oceans? </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Ireland sometimes experiences easterly winds around February. What effect would this have on Ireland?</a:t>
                      </a: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If climate was your only consideration, where would you prefer to live – Cork or Warsaw? Explain your answer.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5" name="TextBox 4">
            <a:extLst>
              <a:ext uri="{FF2B5EF4-FFF2-40B4-BE49-F238E27FC236}">
                <a16:creationId xmlns:a16="http://schemas.microsoft.com/office/drawing/2014/main" id="{D9CEC035-8B8C-C84D-972C-A78E95F25374}"/>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spTree>
    <p:extLst>
      <p:ext uri="{BB962C8B-B14F-4D97-AF65-F5344CB8AC3E}">
        <p14:creationId xmlns:p14="http://schemas.microsoft.com/office/powerpoint/2010/main" val="257355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32.1 on page 179 of your Skills Book.</a:t>
            </a:r>
          </a:p>
        </p:txBody>
      </p:sp>
      <p:sp>
        <p:nvSpPr>
          <p:cNvPr id="5" name="TextBox 4">
            <a:extLst>
              <a:ext uri="{FF2B5EF4-FFF2-40B4-BE49-F238E27FC236}">
                <a16:creationId xmlns:a16="http://schemas.microsoft.com/office/drawing/2014/main" id="{D31C84DE-A270-A44C-8EEB-1736FBCF1CF3}"/>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spTree>
    <p:extLst>
      <p:ext uri="{BB962C8B-B14F-4D97-AF65-F5344CB8AC3E}">
        <p14:creationId xmlns:p14="http://schemas.microsoft.com/office/powerpoint/2010/main" val="182663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731520" y="1318125"/>
            <a:ext cx="5364480" cy="5434982"/>
          </a:xfrm>
          <a:prstGeom prst="rect">
            <a:avLst/>
          </a:prstGeom>
        </p:spPr>
        <p:txBody>
          <a:bodyPr vert="horz" wrap="square" lIns="91440" tIns="45720" rIns="91440" bIns="45720" rtlCol="0">
            <a:noAutofit/>
          </a:bodyPr>
          <a:lstStyle/>
          <a:p>
            <a:pPr indent="-404813" fontAlgn="base">
              <a:lnSpc>
                <a:spcPts val="2463"/>
              </a:lnSpc>
              <a:spcBef>
                <a:spcPct val="0"/>
              </a:spcBef>
              <a:buClr>
                <a:srgbClr val="3F3153"/>
              </a:buClr>
              <a:buSzPct val="80000"/>
              <a:defRPr/>
            </a:pPr>
            <a:r>
              <a:rPr lang="en-IE" altLang="en-US" sz="2000" b="1" dirty="0">
                <a:solidFill>
                  <a:srgbClr val="1E4783"/>
                </a:solidFill>
              </a:rPr>
              <a:t>Aspect</a:t>
            </a:r>
            <a:r>
              <a:rPr lang="en-IE" altLang="en-US" sz="2000" dirty="0">
                <a:solidFill>
                  <a:srgbClr val="1E4783"/>
                </a:solidFill>
              </a:rPr>
              <a:t> is the </a:t>
            </a:r>
            <a:r>
              <a:rPr lang="en-IE" altLang="en-US" sz="2000" b="1" dirty="0">
                <a:solidFill>
                  <a:srgbClr val="1E4783"/>
                </a:solidFill>
              </a:rPr>
              <a:t>direction in which a slope faces</a:t>
            </a:r>
            <a:r>
              <a:rPr lang="en-IE" altLang="en-US" sz="2000" dirty="0">
                <a:solidFill>
                  <a:srgbClr val="1E4783"/>
                </a:solidFill>
              </a:rPr>
              <a:t>. </a:t>
            </a:r>
          </a:p>
          <a:p>
            <a:pPr indent="-404813" fontAlgn="base">
              <a:lnSpc>
                <a:spcPts val="2463"/>
              </a:lnSpc>
              <a:spcBef>
                <a:spcPct val="0"/>
              </a:spcBef>
              <a:buClr>
                <a:srgbClr val="3F3153"/>
              </a:buClr>
              <a:buSzPct val="80000"/>
              <a:defRPr/>
            </a:pPr>
            <a:endParaRPr lang="en-IE" altLang="en-US" sz="2000" dirty="0">
              <a:solidFill>
                <a:srgbClr val="1E4783"/>
              </a:solidFill>
            </a:endParaRPr>
          </a:p>
          <a:p>
            <a:pPr lvl="1" indent="-404813"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In the northern hemisphere, south-facing slopes are warmer than north-facing slopes, as south-facing slopes get the most heat. </a:t>
            </a:r>
          </a:p>
          <a:p>
            <a:pPr indent="-404813"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The sun sets in the west in the evening. </a:t>
            </a:r>
          </a:p>
          <a:p>
            <a:pPr lvl="2" indent="-404813"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North-facing slopes get less heat. </a:t>
            </a:r>
          </a:p>
          <a:p>
            <a:pPr lvl="2" indent="-404813"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North-facing slopes also get cold north-easterly winds. </a:t>
            </a:r>
            <a:endParaRPr lang="en-US" altLang="x-none" sz="2000" dirty="0">
              <a:solidFill>
                <a:srgbClr val="1E4783"/>
              </a:solidFill>
            </a:endParaRPr>
          </a:p>
          <a:p>
            <a:pPr marR="0" lvl="0" indent="-404813" fontAlgn="base">
              <a:lnSpc>
                <a:spcPts val="2463"/>
              </a:lnSpc>
              <a:spcBef>
                <a:spcPct val="0"/>
              </a:spcBef>
              <a:buClr>
                <a:srgbClr val="3F3153"/>
              </a:buClr>
              <a:buSzPct val="80000"/>
              <a:tabLst/>
            </a:pPr>
            <a:endParaRPr lang="en-US" altLang="x-none" sz="2000" dirty="0">
              <a:solidFill>
                <a:srgbClr val="1E4783"/>
              </a:solidFill>
            </a:endParaRPr>
          </a:p>
        </p:txBody>
      </p:sp>
      <p:pic>
        <p:nvPicPr>
          <p:cNvPr id="6" name="Picture 6">
            <a:extLst>
              <a:ext uri="{FF2B5EF4-FFF2-40B4-BE49-F238E27FC236}">
                <a16:creationId xmlns:a16="http://schemas.microsoft.com/office/drawing/2014/main" id="{42CC9E7A-5E8B-4370-8067-DFDD7A01166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96000" y="1569945"/>
            <a:ext cx="5997354" cy="371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B1688858-92C3-E445-8161-33F5C3186E5D}"/>
              </a:ext>
            </a:extLst>
          </p:cNvPr>
          <p:cNvSpPr txBox="1"/>
          <p:nvPr/>
        </p:nvSpPr>
        <p:spPr>
          <a:xfrm>
            <a:off x="414997" y="230331"/>
            <a:ext cx="931984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32.2 </a:t>
            </a:r>
            <a:r>
              <a:rPr lang="en-US" sz="2800" b="1" dirty="0">
                <a:solidFill>
                  <a:srgbClr val="1E4783"/>
                </a:solidFill>
                <a:latin typeface="Calibri" panose="020F0502020204030204" pitchFamily="34" charset="0"/>
                <a:cs typeface="Calibri" panose="020F0502020204030204" pitchFamily="34" charset="0"/>
              </a:rPr>
              <a:t>Describe the factors affecting local climate. </a:t>
            </a:r>
          </a:p>
        </p:txBody>
      </p:sp>
    </p:spTree>
    <p:extLst>
      <p:ext uri="{BB962C8B-B14F-4D97-AF65-F5344CB8AC3E}">
        <p14:creationId xmlns:p14="http://schemas.microsoft.com/office/powerpoint/2010/main" val="88109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528808" y="1103787"/>
            <a:ext cx="5721501" cy="5434982"/>
          </a:xfrm>
          <a:prstGeom prst="rect">
            <a:avLst/>
          </a:prstGeom>
        </p:spPr>
        <p:txBody>
          <a:bodyPr vert="horz" wrap="square" lIns="91440" tIns="45720" rIns="91440" bIns="45720" rtlCol="0">
            <a:noAutofit/>
          </a:bodyPr>
          <a:lstStyle/>
          <a:p>
            <a:pPr indent="-404813" fontAlgn="base">
              <a:lnSpc>
                <a:spcPts val="2463"/>
              </a:lnSpc>
              <a:spcBef>
                <a:spcPct val="0"/>
              </a:spcBef>
              <a:buClr>
                <a:srgbClr val="3F3153"/>
              </a:buClr>
              <a:buSzPct val="80000"/>
              <a:defRPr/>
            </a:pPr>
            <a:r>
              <a:rPr lang="en-IE" altLang="en-US" sz="2000" b="1" dirty="0">
                <a:solidFill>
                  <a:srgbClr val="1E4783"/>
                </a:solidFill>
              </a:rPr>
              <a:t>Altitude</a:t>
            </a:r>
            <a:r>
              <a:rPr lang="en-IE" altLang="en-US" sz="2000" dirty="0">
                <a:solidFill>
                  <a:srgbClr val="1E4783"/>
                </a:solidFill>
              </a:rPr>
              <a:t> is the </a:t>
            </a:r>
            <a:r>
              <a:rPr lang="en-IE" altLang="en-US" sz="2000" b="1" dirty="0">
                <a:solidFill>
                  <a:srgbClr val="1E4783"/>
                </a:solidFill>
              </a:rPr>
              <a:t>height of a place above sea level</a:t>
            </a:r>
            <a:r>
              <a:rPr lang="en-IE" altLang="en-US" sz="2000" dirty="0">
                <a:solidFill>
                  <a:srgbClr val="1E4783"/>
                </a:solidFill>
              </a:rPr>
              <a:t>. </a:t>
            </a:r>
          </a:p>
          <a:p>
            <a:pPr indent="-404813" fontAlgn="base">
              <a:lnSpc>
                <a:spcPts val="2463"/>
              </a:lnSpc>
              <a:spcBef>
                <a:spcPct val="0"/>
              </a:spcBef>
              <a:buClr>
                <a:srgbClr val="3F3153"/>
              </a:buClr>
              <a:buSzPct val="80000"/>
              <a:defRPr/>
            </a:pPr>
            <a:endParaRPr lang="en-IE" altLang="en-US" sz="2000" dirty="0">
              <a:solidFill>
                <a:srgbClr val="1E4783"/>
              </a:solidFill>
            </a:endParaRPr>
          </a:p>
          <a:p>
            <a:pPr marL="361950" indent="-361950"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The higher its altitude, the colder a place will be. </a:t>
            </a:r>
          </a:p>
          <a:p>
            <a:pPr marL="361950" lvl="1" indent="-361950"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The top of a mountain is always colder than the base of a mountain. </a:t>
            </a:r>
          </a:p>
          <a:p>
            <a:pPr marL="361950" lvl="1" indent="-361950" fontAlgn="base">
              <a:lnSpc>
                <a:spcPts val="2463"/>
              </a:lnSpc>
              <a:spcBef>
                <a:spcPct val="0"/>
              </a:spcBef>
              <a:buClr>
                <a:srgbClr val="FF0000"/>
              </a:buClr>
              <a:buSzPct val="100000"/>
              <a:buFont typeface="Arial" panose="020B0604020202020204" pitchFamily="34" charset="0"/>
              <a:buChar char="•"/>
              <a:defRPr/>
            </a:pPr>
            <a:r>
              <a:rPr lang="en-IE" altLang="en-US" sz="2000" dirty="0">
                <a:solidFill>
                  <a:srgbClr val="1E4783"/>
                </a:solidFill>
              </a:rPr>
              <a:t>This is because the air gets thinner as you go higher, so it is less able to hold heat. </a:t>
            </a:r>
          </a:p>
          <a:p>
            <a:pPr marR="0" lvl="0" indent="-404813" fontAlgn="base">
              <a:lnSpc>
                <a:spcPts val="2463"/>
              </a:lnSpc>
              <a:spcBef>
                <a:spcPct val="0"/>
              </a:spcBef>
              <a:buClr>
                <a:srgbClr val="3F3153"/>
              </a:buClr>
              <a:buSzPct val="80000"/>
              <a:tabLst/>
            </a:pPr>
            <a:endParaRPr lang="en-US" altLang="x-none" sz="2000" dirty="0">
              <a:solidFill>
                <a:srgbClr val="1E4783"/>
              </a:solidFill>
            </a:endParaRPr>
          </a:p>
          <a:p>
            <a:pPr marR="0" lvl="0" indent="-404813" fontAlgn="base">
              <a:lnSpc>
                <a:spcPts val="2463"/>
              </a:lnSpc>
              <a:spcBef>
                <a:spcPct val="0"/>
              </a:spcBef>
              <a:buClr>
                <a:srgbClr val="3F3153"/>
              </a:buClr>
              <a:buSzPct val="80000"/>
              <a:tabLst/>
            </a:pPr>
            <a:endParaRPr lang="en-US" altLang="x-none" sz="2000" dirty="0">
              <a:solidFill>
                <a:srgbClr val="1E4783"/>
              </a:solidFill>
            </a:endParaRPr>
          </a:p>
        </p:txBody>
      </p:sp>
      <p:pic>
        <p:nvPicPr>
          <p:cNvPr id="6" name="Picture 6">
            <a:extLst>
              <a:ext uri="{FF2B5EF4-FFF2-40B4-BE49-F238E27FC236}">
                <a16:creationId xmlns:a16="http://schemas.microsoft.com/office/drawing/2014/main" id="{42CC9E7A-5E8B-4370-8067-DFDD7A011665}"/>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56550" y="491941"/>
            <a:ext cx="5120453" cy="317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C0F72C6-6427-43DE-A8FE-80B4A4A8C024}"/>
              </a:ext>
            </a:extLst>
          </p:cNvPr>
          <p:cNvSpPr txBox="1"/>
          <p:nvPr/>
        </p:nvSpPr>
        <p:spPr>
          <a:xfrm>
            <a:off x="6766560" y="3910178"/>
            <a:ext cx="4946143" cy="1682897"/>
          </a:xfrm>
          <a:prstGeom prst="rect">
            <a:avLst/>
          </a:prstGeom>
          <a:noFill/>
        </p:spPr>
        <p:txBody>
          <a:bodyPr wrap="square">
            <a:spAutoFit/>
          </a:bodyPr>
          <a:lstStyle/>
          <a:p>
            <a:pPr marL="342900" indent="-342900">
              <a:lnSpc>
                <a:spcPts val="2463"/>
              </a:lnSpc>
              <a:buClr>
                <a:srgbClr val="FF0000"/>
              </a:buClr>
              <a:buFont typeface="Arial" panose="020B0604020202020204" pitchFamily="34" charset="0"/>
              <a:buChar char="•"/>
            </a:pPr>
            <a:r>
              <a:rPr lang="en-IE" altLang="en-US" sz="2000" dirty="0">
                <a:solidFill>
                  <a:srgbClr val="1E4783"/>
                </a:solidFill>
              </a:rPr>
              <a:t>Temperatures </a:t>
            </a:r>
            <a:r>
              <a:rPr lang="en-IE" altLang="en-US" sz="2000" b="1" dirty="0">
                <a:solidFill>
                  <a:srgbClr val="1E4783"/>
                </a:solidFill>
              </a:rPr>
              <a:t>decrease</a:t>
            </a:r>
            <a:r>
              <a:rPr lang="en-IE" altLang="en-US" sz="2000" dirty="0">
                <a:solidFill>
                  <a:srgbClr val="1E4783"/>
                </a:solidFill>
              </a:rPr>
              <a:t> by 1</a:t>
            </a:r>
            <a:r>
              <a:rPr lang="en-IE" altLang="en-US" sz="2000" dirty="0">
                <a:solidFill>
                  <a:srgbClr val="1E4783"/>
                </a:solidFill>
                <a:sym typeface="Symbol" panose="05050102010706020507" pitchFamily="18" charset="2"/>
              </a:rPr>
              <a:t></a:t>
            </a:r>
            <a:r>
              <a:rPr lang="en-IE" altLang="en-US" sz="2000" dirty="0">
                <a:solidFill>
                  <a:srgbClr val="1E4783"/>
                </a:solidFill>
              </a:rPr>
              <a:t>C for every 150 m climbed. </a:t>
            </a:r>
          </a:p>
          <a:p>
            <a:pPr marL="342900" indent="-342900">
              <a:lnSpc>
                <a:spcPts val="2463"/>
              </a:lnSpc>
              <a:buClr>
                <a:srgbClr val="FF0000"/>
              </a:buClr>
              <a:buFont typeface="Arial" panose="020B0604020202020204" pitchFamily="34" charset="0"/>
              <a:buChar char="•"/>
            </a:pPr>
            <a:r>
              <a:rPr lang="en-IE" altLang="en-US" sz="2000" dirty="0">
                <a:solidFill>
                  <a:srgbClr val="1E4783"/>
                </a:solidFill>
              </a:rPr>
              <a:t>Areas at high altitude are also windier, so the temperature is even colder. </a:t>
            </a:r>
          </a:p>
          <a:p>
            <a:pPr marL="342900" indent="-342900">
              <a:lnSpc>
                <a:spcPts val="2463"/>
              </a:lnSpc>
              <a:buClr>
                <a:srgbClr val="FF0000"/>
              </a:buClr>
              <a:buFont typeface="Arial" panose="020B0604020202020204" pitchFamily="34" charset="0"/>
              <a:buChar char="•"/>
            </a:pPr>
            <a:r>
              <a:rPr lang="en-IE" altLang="en-US" sz="2000" dirty="0">
                <a:solidFill>
                  <a:srgbClr val="1E4783"/>
                </a:solidFill>
              </a:rPr>
              <a:t>This is called the </a:t>
            </a:r>
            <a:r>
              <a:rPr lang="en-IE" altLang="en-US" sz="2000" b="1" dirty="0">
                <a:solidFill>
                  <a:srgbClr val="1E4783"/>
                </a:solidFill>
              </a:rPr>
              <a:t>wind-chill factor</a:t>
            </a:r>
            <a:r>
              <a:rPr lang="en-IE" altLang="en-US" sz="2000" dirty="0">
                <a:solidFill>
                  <a:srgbClr val="1E4783"/>
                </a:solidFill>
              </a:rPr>
              <a:t>. </a:t>
            </a:r>
          </a:p>
        </p:txBody>
      </p:sp>
      <p:sp>
        <p:nvSpPr>
          <p:cNvPr id="8" name="TextBox 7">
            <a:extLst>
              <a:ext uri="{FF2B5EF4-FFF2-40B4-BE49-F238E27FC236}">
                <a16:creationId xmlns:a16="http://schemas.microsoft.com/office/drawing/2014/main" id="{B1688858-92C3-E445-8161-33F5C3186E5D}"/>
              </a:ext>
            </a:extLst>
          </p:cNvPr>
          <p:cNvSpPr txBox="1"/>
          <p:nvPr/>
        </p:nvSpPr>
        <p:spPr>
          <a:xfrm>
            <a:off x="414997" y="230331"/>
            <a:ext cx="931984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32.2 </a:t>
            </a:r>
            <a:r>
              <a:rPr lang="en-US" sz="2800" b="1" dirty="0">
                <a:solidFill>
                  <a:srgbClr val="1E4783"/>
                </a:solidFill>
                <a:latin typeface="Calibri" panose="020F0502020204030204" pitchFamily="34" charset="0"/>
                <a:cs typeface="Calibri" panose="020F0502020204030204" pitchFamily="34" charset="0"/>
              </a:rPr>
              <a:t>Describe the factors affecting local climate. </a:t>
            </a:r>
          </a:p>
        </p:txBody>
      </p:sp>
    </p:spTree>
    <p:extLst>
      <p:ext uri="{BB962C8B-B14F-4D97-AF65-F5344CB8AC3E}">
        <p14:creationId xmlns:p14="http://schemas.microsoft.com/office/powerpoint/2010/main" val="188061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9" name="Table 8">
            <a:extLst>
              <a:ext uri="{FF2B5EF4-FFF2-40B4-BE49-F238E27FC236}">
                <a16:creationId xmlns:a16="http://schemas.microsoft.com/office/drawing/2014/main" id="{252C7798-FF87-7449-8D6A-626CDB77FD29}"/>
              </a:ext>
            </a:extLst>
          </p:cNvPr>
          <p:cNvGraphicFramePr>
            <a:graphicFrameLocks noGrp="1"/>
          </p:cNvGraphicFramePr>
          <p:nvPr>
            <p:extLst>
              <p:ext uri="{D42A27DB-BD31-4B8C-83A1-F6EECF244321}">
                <p14:modId xmlns:p14="http://schemas.microsoft.com/office/powerpoint/2010/main" val="1174817520"/>
              </p:ext>
            </p:extLst>
          </p:nvPr>
        </p:nvGraphicFramePr>
        <p:xfrm>
          <a:off x="2315457" y="1098880"/>
          <a:ext cx="7128988" cy="3354265"/>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608588">
                <a:tc>
                  <a:txBody>
                    <a:bodyPr/>
                    <a:lstStyle/>
                    <a:p>
                      <a:pPr algn="l"/>
                      <a:endParaRPr lang="en-US" sz="3000" b="0" i="0" dirty="0">
                        <a:latin typeface="Special Elite" panose="02000506000000020004" pitchFamily="2"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1451609641"/>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meant by ‘aspect’?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Which would you prefer to live on – a south-facing slope or a north-facing slope? Explain your choice.</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5120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meant by ‘altitude’?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If the temperature is 15°C in a lowland area, what temperature is it on top of a mountain 900 m in altitude?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meant by ‘wind-chill factor’?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417066347"/>
                  </a:ext>
                </a:extLst>
              </a:tr>
            </a:tbl>
          </a:graphicData>
        </a:graphic>
      </p:graphicFrame>
      <p:pic>
        <p:nvPicPr>
          <p:cNvPr id="10" name="Picture 9" descr="Text&#10;&#10;Description automatically generated with medium confidence">
            <a:extLst>
              <a:ext uri="{FF2B5EF4-FFF2-40B4-BE49-F238E27FC236}">
                <a16:creationId xmlns:a16="http://schemas.microsoft.com/office/drawing/2014/main" id="{9C087D8D-03B1-394B-946E-23D1006B9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43611" y="1118020"/>
            <a:ext cx="3915889" cy="745628"/>
          </a:xfrm>
          <a:prstGeom prst="rect">
            <a:avLst/>
          </a:prstGeom>
        </p:spPr>
      </p:pic>
      <p:sp>
        <p:nvSpPr>
          <p:cNvPr id="7" name="TextBox 6">
            <a:extLst>
              <a:ext uri="{FF2B5EF4-FFF2-40B4-BE49-F238E27FC236}">
                <a16:creationId xmlns:a16="http://schemas.microsoft.com/office/drawing/2014/main" id="{7CCB57BD-D344-D946-A99A-3B4A90CDDE24}"/>
              </a:ext>
            </a:extLst>
          </p:cNvPr>
          <p:cNvSpPr txBox="1"/>
          <p:nvPr/>
        </p:nvSpPr>
        <p:spPr>
          <a:xfrm>
            <a:off x="414997" y="230331"/>
            <a:ext cx="931984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32.2 </a:t>
            </a:r>
            <a:r>
              <a:rPr lang="en-US" sz="2800" b="1" dirty="0">
                <a:solidFill>
                  <a:srgbClr val="1E4783"/>
                </a:solidFill>
                <a:latin typeface="Calibri" panose="020F0502020204030204" pitchFamily="34" charset="0"/>
                <a:cs typeface="Calibri" panose="020F0502020204030204" pitchFamily="34" charset="0"/>
              </a:rPr>
              <a:t>Describe the factors affecting local climate. </a:t>
            </a:r>
          </a:p>
        </p:txBody>
      </p:sp>
    </p:spTree>
    <p:extLst>
      <p:ext uri="{BB962C8B-B14F-4D97-AF65-F5344CB8AC3E}">
        <p14:creationId xmlns:p14="http://schemas.microsoft.com/office/powerpoint/2010/main" val="261441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8D750C8-EA60-9449-81EE-29E24C2D3F21}"/>
              </a:ext>
            </a:extLst>
          </p:cNvPr>
          <p:cNvGraphicFramePr>
            <a:graphicFrameLocks noGrp="1"/>
          </p:cNvGraphicFramePr>
          <p:nvPr>
            <p:extLst>
              <p:ext uri="{D42A27DB-BD31-4B8C-83A1-F6EECF244321}">
                <p14:modId xmlns:p14="http://schemas.microsoft.com/office/powerpoint/2010/main" val="2971735112"/>
              </p:ext>
            </p:extLst>
          </p:nvPr>
        </p:nvGraphicFramePr>
        <p:xfrm>
          <a:off x="1689584" y="1287966"/>
          <a:ext cx="8368816" cy="1950720"/>
        </p:xfrm>
        <a:graphic>
          <a:graphicData uri="http://schemas.openxmlformats.org/drawingml/2006/table">
            <a:tbl>
              <a:tblPr firstRow="1" bandRow="1">
                <a:tableStyleId>{21E4AEA4-8DFA-4A89-87EB-49C32662AFE0}</a:tableStyleId>
              </a:tblPr>
              <a:tblGrid>
                <a:gridCol w="8368816">
                  <a:extLst>
                    <a:ext uri="{9D8B030D-6E8A-4147-A177-3AD203B41FA5}">
                      <a16:colId xmlns:a16="http://schemas.microsoft.com/office/drawing/2014/main" val="222612161"/>
                    </a:ext>
                  </a:extLst>
                </a:gridCol>
              </a:tblGrid>
              <a:tr h="0">
                <a:tc>
                  <a:txBody>
                    <a:bodyPr/>
                    <a:lstStyle/>
                    <a:p>
                      <a:pPr algn="l"/>
                      <a:r>
                        <a:rPr lang="en-US" sz="2400" b="1" dirty="0">
                          <a:latin typeface="Calibri" panose="020F0502020204030204" pitchFamily="34" charset="0"/>
                          <a:cs typeface="Calibri" panose="020F0502020204030204" pitchFamily="34" charset="0"/>
                        </a:rPr>
                        <a:t>Higher-order questions 2</a:t>
                      </a:r>
                      <a:endParaRPr lang="en-US" sz="24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1.	Can distance from seas and oceans make higher-altitude climates more mild? Explain your answer.</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2.</a:t>
                      </a:r>
                      <a:r>
                        <a:rPr lang="en-US" sz="2000" b="0" kern="1200" dirty="0">
                          <a:solidFill>
                            <a:schemeClr val="tx1"/>
                          </a:solidFill>
                          <a:latin typeface="Calibri" panose="020F0502020204030204" pitchFamily="34" charset="0"/>
                          <a:ea typeface="+mn-ea"/>
                          <a:cs typeface="Calibri" panose="020F0502020204030204" pitchFamily="34" charset="0"/>
                        </a:rPr>
                        <a:t>	</a:t>
                      </a:r>
                      <a:r>
                        <a:rPr lang="en-US" sz="2000" b="0" dirty="0">
                          <a:solidFill>
                            <a:schemeClr val="tx1"/>
                          </a:solidFill>
                          <a:latin typeface="Calibri" panose="020F0502020204030204" pitchFamily="34" charset="0"/>
                          <a:cs typeface="Calibri" panose="020F0502020204030204" pitchFamily="34" charset="0"/>
                        </a:rPr>
                        <a:t>Do north-facing slopes ever receive sunlight?</a:t>
                      </a:r>
                      <a:endParaRPr lang="en-US" sz="20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3.	Is there always an absence of settlement on the north side of mountains?</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6" name="TextBox 5">
            <a:extLst>
              <a:ext uri="{FF2B5EF4-FFF2-40B4-BE49-F238E27FC236}">
                <a16:creationId xmlns:a16="http://schemas.microsoft.com/office/drawing/2014/main" id="{A0ADA10E-0AAB-1349-BCA5-832EE4414B0F}"/>
              </a:ext>
            </a:extLst>
          </p:cNvPr>
          <p:cNvSpPr txBox="1"/>
          <p:nvPr/>
        </p:nvSpPr>
        <p:spPr>
          <a:xfrm>
            <a:off x="414997" y="230331"/>
            <a:ext cx="931984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32.2 </a:t>
            </a:r>
            <a:r>
              <a:rPr lang="en-US" sz="2800" b="1" dirty="0">
                <a:solidFill>
                  <a:srgbClr val="1E4783"/>
                </a:solidFill>
                <a:latin typeface="Calibri" panose="020F0502020204030204" pitchFamily="34" charset="0"/>
                <a:cs typeface="Calibri" panose="020F0502020204030204" pitchFamily="34" charset="0"/>
              </a:rPr>
              <a:t>Describe the factors affecting local climate. </a:t>
            </a:r>
          </a:p>
        </p:txBody>
      </p:sp>
    </p:spTree>
    <p:extLst>
      <p:ext uri="{BB962C8B-B14F-4D97-AF65-F5344CB8AC3E}">
        <p14:creationId xmlns:p14="http://schemas.microsoft.com/office/powerpoint/2010/main" val="24973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32.2 on page 179 of your Skills Book.</a:t>
            </a:r>
          </a:p>
        </p:txBody>
      </p:sp>
      <p:sp>
        <p:nvSpPr>
          <p:cNvPr id="6" name="TextBox 5">
            <a:extLst>
              <a:ext uri="{FF2B5EF4-FFF2-40B4-BE49-F238E27FC236}">
                <a16:creationId xmlns:a16="http://schemas.microsoft.com/office/drawing/2014/main" id="{A59D2C0D-C3EB-BE45-96FB-D08D67FF0097}"/>
              </a:ext>
            </a:extLst>
          </p:cNvPr>
          <p:cNvSpPr txBox="1"/>
          <p:nvPr/>
        </p:nvSpPr>
        <p:spPr>
          <a:xfrm>
            <a:off x="414997" y="230331"/>
            <a:ext cx="931984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32.2 </a:t>
            </a:r>
            <a:r>
              <a:rPr lang="en-US" sz="2800" b="1" dirty="0">
                <a:solidFill>
                  <a:srgbClr val="1E4783"/>
                </a:solidFill>
                <a:latin typeface="Calibri" panose="020F0502020204030204" pitchFamily="34" charset="0"/>
                <a:cs typeface="Calibri" panose="020F0502020204030204" pitchFamily="34" charset="0"/>
              </a:rPr>
              <a:t>Describe the factors affecting local climate. </a:t>
            </a:r>
          </a:p>
        </p:txBody>
      </p:sp>
    </p:spTree>
    <p:extLst>
      <p:ext uri="{BB962C8B-B14F-4D97-AF65-F5344CB8AC3E}">
        <p14:creationId xmlns:p14="http://schemas.microsoft.com/office/powerpoint/2010/main" val="143101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376309" y="1271337"/>
            <a:ext cx="3323494" cy="2964914"/>
          </a:xfrm>
          <a:prstGeom prst="rect">
            <a:avLst/>
          </a:prstGeom>
        </p:spPr>
        <p:txBody>
          <a:bodyPr wrap="square" rtlCol="0">
            <a:spAutoFit/>
          </a:bodyPr>
          <a:lstStyle/>
          <a:p>
            <a:pPr>
              <a:lnSpc>
                <a:spcPts val="2460"/>
              </a:lnSpc>
              <a:defRPr/>
            </a:pPr>
            <a:r>
              <a:rPr lang="en-IE" altLang="en-US" sz="2000" dirty="0">
                <a:solidFill>
                  <a:srgbClr val="1E4783"/>
                </a:solidFill>
              </a:rPr>
              <a:t>A </a:t>
            </a:r>
            <a:r>
              <a:rPr lang="en-IE" altLang="en-US" sz="2000" b="1" dirty="0">
                <a:solidFill>
                  <a:srgbClr val="1E4783"/>
                </a:solidFill>
              </a:rPr>
              <a:t>natural region </a:t>
            </a:r>
            <a:r>
              <a:rPr lang="en-IE" altLang="en-US" sz="2000" dirty="0">
                <a:solidFill>
                  <a:srgbClr val="1E4783"/>
                </a:solidFill>
              </a:rPr>
              <a:t>is an area that has unique characteristics such as climate, natural vegetation, wildlife and human activity. These characteristics make the region different from other places. </a:t>
            </a:r>
          </a:p>
          <a:p>
            <a:endParaRPr lang="en-IE" sz="2000" dirty="0">
              <a:latin typeface="+mn-lt"/>
            </a:endParaRPr>
          </a:p>
        </p:txBody>
      </p:sp>
      <p:sp>
        <p:nvSpPr>
          <p:cNvPr id="8" name="TextBox 7">
            <a:extLst>
              <a:ext uri="{FF2B5EF4-FFF2-40B4-BE49-F238E27FC236}">
                <a16:creationId xmlns:a16="http://schemas.microsoft.com/office/drawing/2014/main" id="{B34CBECE-A13E-7446-8245-5F25C61DDC63}"/>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pic>
        <p:nvPicPr>
          <p:cNvPr id="9" name="Picture 8">
            <a:extLst>
              <a:ext uri="{FF2B5EF4-FFF2-40B4-BE49-F238E27FC236}">
                <a16:creationId xmlns:a16="http://schemas.microsoft.com/office/drawing/2014/main" id="{674C39EB-C100-2B45-8165-F81737F68B29}"/>
              </a:ext>
            </a:extLst>
          </p:cNvPr>
          <p:cNvPicPr>
            <a:picLocks noChangeAspect="1"/>
          </p:cNvPicPr>
          <p:nvPr/>
        </p:nvPicPr>
        <p:blipFill>
          <a:blip r:embed="rId2"/>
          <a:stretch>
            <a:fillRect/>
          </a:stretch>
        </p:blipFill>
        <p:spPr>
          <a:xfrm>
            <a:off x="3699803" y="835835"/>
            <a:ext cx="8158442" cy="4750828"/>
          </a:xfrm>
          <a:prstGeom prst="rect">
            <a:avLst/>
          </a:prstGeom>
        </p:spPr>
      </p:pic>
    </p:spTree>
    <p:extLst>
      <p:ext uri="{BB962C8B-B14F-4D97-AF65-F5344CB8AC3E}">
        <p14:creationId xmlns:p14="http://schemas.microsoft.com/office/powerpoint/2010/main" val="158745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9AC5B-B2ED-5B44-83B5-BD87A233924C}"/>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
        <p:nvSpPr>
          <p:cNvPr id="5" name="TextBox 4">
            <a:extLst>
              <a:ext uri="{FF2B5EF4-FFF2-40B4-BE49-F238E27FC236}">
                <a16:creationId xmlns:a16="http://schemas.microsoft.com/office/drawing/2014/main" id="{5C36B95D-7219-7E4E-BD9C-2C987FC75DCB}"/>
              </a:ext>
            </a:extLst>
          </p:cNvPr>
          <p:cNvSpPr txBox="1"/>
          <p:nvPr/>
        </p:nvSpPr>
        <p:spPr>
          <a:xfrm>
            <a:off x="376309" y="988236"/>
            <a:ext cx="1918859" cy="461665"/>
          </a:xfrm>
          <a:prstGeom prst="rect">
            <a:avLst/>
          </a:prstGeom>
        </p:spPr>
        <p:txBody>
          <a:bodyPr wrap="none" rtlCol="0">
            <a:spAutoFit/>
          </a:bodyPr>
          <a:lstStyle/>
          <a:p>
            <a:pPr algn="l"/>
            <a:r>
              <a:rPr lang="en-US" sz="2400" b="1" dirty="0">
                <a:solidFill>
                  <a:srgbClr val="1E4783"/>
                </a:solidFill>
                <a:latin typeface="+mn-lt"/>
              </a:rPr>
              <a:t>Cold Climates</a:t>
            </a:r>
          </a:p>
        </p:txBody>
      </p:sp>
      <p:graphicFrame>
        <p:nvGraphicFramePr>
          <p:cNvPr id="3" name="Table 2">
            <a:extLst>
              <a:ext uri="{FF2B5EF4-FFF2-40B4-BE49-F238E27FC236}">
                <a16:creationId xmlns:a16="http://schemas.microsoft.com/office/drawing/2014/main" id="{66D505A6-E563-FF4C-87D3-3160E008104E}"/>
              </a:ext>
            </a:extLst>
          </p:cNvPr>
          <p:cNvGraphicFramePr>
            <a:graphicFrameLocks noGrp="1"/>
          </p:cNvGraphicFramePr>
          <p:nvPr>
            <p:extLst>
              <p:ext uri="{D42A27DB-BD31-4B8C-83A1-F6EECF244321}">
                <p14:modId xmlns:p14="http://schemas.microsoft.com/office/powerpoint/2010/main" val="473877812"/>
              </p:ext>
            </p:extLst>
          </p:nvPr>
        </p:nvGraphicFramePr>
        <p:xfrm>
          <a:off x="2777630" y="988236"/>
          <a:ext cx="8834807" cy="4423212"/>
        </p:xfrm>
        <a:graphic>
          <a:graphicData uri="http://schemas.openxmlformats.org/drawingml/2006/table">
            <a:tbl>
              <a:tblPr firstRow="1" firstCol="1" bandRow="1">
                <a:tableStyleId>{2D5ABB26-0587-4C30-8999-92F81FD0307C}</a:tableStyleId>
              </a:tblPr>
              <a:tblGrid>
                <a:gridCol w="1455970">
                  <a:extLst>
                    <a:ext uri="{9D8B030D-6E8A-4147-A177-3AD203B41FA5}">
                      <a16:colId xmlns:a16="http://schemas.microsoft.com/office/drawing/2014/main" val="1742404173"/>
                    </a:ext>
                  </a:extLst>
                </a:gridCol>
                <a:gridCol w="3695730">
                  <a:extLst>
                    <a:ext uri="{9D8B030D-6E8A-4147-A177-3AD203B41FA5}">
                      <a16:colId xmlns:a16="http://schemas.microsoft.com/office/drawing/2014/main" val="2812523488"/>
                    </a:ext>
                  </a:extLst>
                </a:gridCol>
                <a:gridCol w="3683107">
                  <a:extLst>
                    <a:ext uri="{9D8B030D-6E8A-4147-A177-3AD203B41FA5}">
                      <a16:colId xmlns:a16="http://schemas.microsoft.com/office/drawing/2014/main" val="1505159410"/>
                    </a:ext>
                  </a:extLst>
                </a:gridCol>
              </a:tblGrid>
              <a:tr h="381635">
                <a:tc>
                  <a:txBody>
                    <a:bodyPr/>
                    <a:lstStyle/>
                    <a:p>
                      <a:pPr marL="72000" algn="l">
                        <a:lnSpc>
                          <a:spcPts val="1200"/>
                        </a:lnSpc>
                        <a:spcAft>
                          <a:spcPts val="1000"/>
                        </a:spcAft>
                      </a:pP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72000" algn="l">
                        <a:lnSpc>
                          <a:spcPts val="1200"/>
                        </a:lnSpc>
                        <a:spcAft>
                          <a:spcPts val="1000"/>
                        </a:spcAft>
                      </a:pPr>
                      <a:r>
                        <a:rPr lang="en-US" sz="1500" b="1" u="none" strike="noStrike" spc="0" dirty="0">
                          <a:effectLst/>
                        </a:rPr>
                        <a:t>1. Tundra</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72000" algn="l">
                        <a:lnSpc>
                          <a:spcPts val="1200"/>
                        </a:lnSpc>
                        <a:spcAft>
                          <a:spcPts val="1000"/>
                        </a:spcAft>
                      </a:pPr>
                      <a:r>
                        <a:rPr lang="en-US" sz="1500" b="1" u="none" strike="noStrike" spc="0" dirty="0">
                          <a:effectLst/>
                        </a:rPr>
                        <a:t>2. Boreal</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extLst>
                  <a:ext uri="{0D108BD9-81ED-4DB2-BD59-A6C34878D82A}">
                    <a16:rowId xmlns:a16="http://schemas.microsoft.com/office/drawing/2014/main" val="3989932676"/>
                  </a:ext>
                </a:extLst>
              </a:tr>
              <a:tr h="347672">
                <a:tc>
                  <a:txBody>
                    <a:bodyPr/>
                    <a:lstStyle/>
                    <a:p>
                      <a:pPr marL="72000" algn="l">
                        <a:lnSpc>
                          <a:spcPts val="1200"/>
                        </a:lnSpc>
                        <a:spcAft>
                          <a:spcPts val="1000"/>
                        </a:spcAft>
                      </a:pPr>
                      <a:r>
                        <a:rPr lang="en-US" sz="1500" b="1" u="none" strike="noStrike" spc="0" dirty="0">
                          <a:effectLst/>
                        </a:rPr>
                        <a:t>Location</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dirty="0">
                          <a:effectLst/>
                        </a:rPr>
                        <a:t>Near the poles</a:t>
                      </a:r>
                      <a:endParaRPr lang="en-IE" sz="13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a:effectLst/>
                        </a:rPr>
                        <a:t>Near the poles</a:t>
                      </a:r>
                      <a:endParaRPr lang="en-IE" sz="13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2888393"/>
                  </a:ext>
                </a:extLst>
              </a:tr>
              <a:tr h="352141">
                <a:tc>
                  <a:txBody>
                    <a:bodyPr/>
                    <a:lstStyle/>
                    <a:p>
                      <a:pPr marL="72000" algn="l">
                        <a:lnSpc>
                          <a:spcPts val="1200"/>
                        </a:lnSpc>
                        <a:spcAft>
                          <a:spcPts val="1000"/>
                        </a:spcAft>
                      </a:pPr>
                      <a:r>
                        <a:rPr lang="en-US" sz="1500" b="1" u="none" strike="noStrike" spc="0" dirty="0">
                          <a:effectLst/>
                        </a:rPr>
                        <a:t>Seasons</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dirty="0">
                          <a:effectLst/>
                        </a:rPr>
                        <a:t>Two seasons</a:t>
                      </a:r>
                      <a:endParaRPr lang="en-IE" sz="13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a:effectLst/>
                        </a:rPr>
                        <a:t>Two seasons</a:t>
                      </a:r>
                      <a:endParaRPr lang="en-IE" sz="13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8885716"/>
                  </a:ext>
                </a:extLst>
              </a:tr>
              <a:tr h="2037770">
                <a:tc>
                  <a:txBody>
                    <a:bodyPr/>
                    <a:lstStyle/>
                    <a:p>
                      <a:pPr marL="72000" algn="l">
                        <a:lnSpc>
                          <a:spcPts val="1200"/>
                        </a:lnSpc>
                        <a:spcAft>
                          <a:spcPts val="1000"/>
                        </a:spcAft>
                      </a:pPr>
                      <a:r>
                        <a:rPr lang="en-US" sz="1500" b="1" u="none" strike="noStrike" spc="0" dirty="0">
                          <a:effectLst/>
                        </a:rPr>
                        <a:t>Weather</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lvl="0" indent="-285750" algn="l">
                        <a:lnSpc>
                          <a:spcPts val="1390"/>
                        </a:lnSpc>
                        <a:spcAft>
                          <a:spcPts val="1800"/>
                        </a:spcAft>
                        <a:buClr>
                          <a:srgbClr val="FF0000"/>
                        </a:buClr>
                        <a:buSzPct val="100000"/>
                        <a:buFont typeface="Arial" panose="020B0604020202020204" pitchFamily="34" charset="0"/>
                        <a:buChar char="•"/>
                        <a:tabLst>
                          <a:tab pos="210185" algn="l"/>
                        </a:tabLst>
                      </a:pPr>
                      <a:r>
                        <a:rPr lang="en-US" sz="1700" u="none" strike="noStrike" spc="0" dirty="0">
                          <a:effectLst/>
                        </a:rPr>
                        <a:t>Short, cold summers: 5°C on average</a:t>
                      </a:r>
                      <a:endParaRPr lang="en-IE" sz="1300" u="none" strike="noStrike" spc="0" dirty="0">
                        <a:effectLst/>
                      </a:endParaRPr>
                    </a:p>
                    <a:p>
                      <a:pPr marL="72000" lvl="0" indent="-285750" algn="l">
                        <a:lnSpc>
                          <a:spcPts val="1200"/>
                        </a:lnSpc>
                        <a:spcAft>
                          <a:spcPts val="1800"/>
                        </a:spcAft>
                        <a:buClr>
                          <a:srgbClr val="FF0000"/>
                        </a:buClr>
                        <a:buSzPct val="100000"/>
                        <a:buFont typeface="Arial" panose="020B0604020202020204" pitchFamily="34" charset="0"/>
                        <a:buChar char="•"/>
                        <a:tabLst>
                          <a:tab pos="216535" algn="l"/>
                        </a:tabLst>
                      </a:pPr>
                      <a:r>
                        <a:rPr lang="en-US" sz="1700" u="none" strike="noStrike" spc="0" dirty="0">
                          <a:effectLst/>
                        </a:rPr>
                        <a:t>Long, cold winters: –35°C</a:t>
                      </a:r>
                      <a:endParaRPr lang="en-IE" sz="1300" u="none" strike="noStrike" spc="0" dirty="0">
                        <a:effectLst/>
                      </a:endParaRPr>
                    </a:p>
                    <a:p>
                      <a:pPr marL="72000" lvl="0" indent="-285750" algn="l">
                        <a:lnSpc>
                          <a:spcPts val="1200"/>
                        </a:lnSpc>
                        <a:spcBef>
                          <a:spcPts val="300"/>
                        </a:spcBef>
                        <a:spcAft>
                          <a:spcPts val="1800"/>
                        </a:spcAft>
                        <a:buClr>
                          <a:srgbClr val="FF0000"/>
                        </a:buClr>
                        <a:buSzPct val="100000"/>
                        <a:buFont typeface="Arial" panose="020B0604020202020204" pitchFamily="34" charset="0"/>
                        <a:buChar char="•"/>
                        <a:tabLst>
                          <a:tab pos="210185" algn="l"/>
                        </a:tabLst>
                      </a:pPr>
                      <a:r>
                        <a:rPr lang="en-US" sz="1700" u="none" strike="noStrike" spc="0" dirty="0">
                          <a:effectLst/>
                        </a:rPr>
                        <a:t>Wide annual temperature range</a:t>
                      </a:r>
                      <a:endParaRPr lang="en-IE" sz="1300" u="none" strike="noStrike" spc="0" dirty="0">
                        <a:effectLst/>
                      </a:endParaRPr>
                    </a:p>
                    <a:p>
                      <a:pPr marL="72000" lvl="0" indent="-285750" algn="l">
                        <a:lnSpc>
                          <a:spcPts val="1390"/>
                        </a:lnSpc>
                        <a:spcBef>
                          <a:spcPts val="300"/>
                        </a:spcBef>
                        <a:spcAft>
                          <a:spcPts val="1800"/>
                        </a:spcAft>
                        <a:buClr>
                          <a:srgbClr val="FF0000"/>
                        </a:buClr>
                        <a:buSzPct val="100000"/>
                        <a:buFont typeface="Arial" panose="020B0604020202020204" pitchFamily="34" charset="0"/>
                        <a:buChar char="•"/>
                        <a:tabLst>
                          <a:tab pos="216535" algn="l"/>
                        </a:tabLst>
                      </a:pPr>
                      <a:r>
                        <a:rPr lang="en-US" sz="1700" u="none" strike="noStrike" spc="0" dirty="0">
                          <a:effectLst/>
                        </a:rPr>
                        <a:t>Rainfall: less than 250 mm per year</a:t>
                      </a:r>
                      <a:endParaRPr lang="en-IE" sz="13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lvl="0" indent="-342900" algn="l">
                        <a:lnSpc>
                          <a:spcPts val="1535"/>
                        </a:lnSpc>
                        <a:spcAft>
                          <a:spcPts val="1000"/>
                        </a:spcAft>
                        <a:buClr>
                          <a:srgbClr val="FF0000"/>
                        </a:buClr>
                        <a:buSzPct val="100000"/>
                        <a:buFont typeface="Arial" panose="020B0604020202020204" pitchFamily="34" charset="0"/>
                        <a:buChar char="•"/>
                        <a:tabLst>
                          <a:tab pos="210185" algn="l"/>
                        </a:tabLst>
                      </a:pPr>
                      <a:r>
                        <a:rPr lang="en-US" sz="1700" u="none" strike="noStrike" spc="0" dirty="0">
                          <a:effectLst/>
                        </a:rPr>
                        <a:t>Short, cool summers: 10–15 °C</a:t>
                      </a:r>
                      <a:endParaRPr lang="en-IE" sz="1300" u="none" strike="noStrike" spc="0" dirty="0">
                        <a:effectLst/>
                      </a:endParaRPr>
                    </a:p>
                    <a:p>
                      <a:pPr marL="72000" lvl="0" indent="-342900" algn="l">
                        <a:lnSpc>
                          <a:spcPts val="1535"/>
                        </a:lnSpc>
                        <a:spcAft>
                          <a:spcPts val="1000"/>
                        </a:spcAft>
                        <a:buClr>
                          <a:srgbClr val="FF0000"/>
                        </a:buClr>
                        <a:buSzPct val="100000"/>
                        <a:buFont typeface="Arial" panose="020B0604020202020204" pitchFamily="34" charset="0"/>
                        <a:buChar char="•"/>
                        <a:tabLst>
                          <a:tab pos="216535" algn="l"/>
                        </a:tabLst>
                      </a:pPr>
                      <a:r>
                        <a:rPr lang="en-US" sz="1700" u="none" strike="noStrike" spc="0" dirty="0">
                          <a:effectLst/>
                        </a:rPr>
                        <a:t>Long hours of daylight</a:t>
                      </a:r>
                      <a:endParaRPr lang="en-IE" sz="1300" u="none" strike="noStrike" spc="0" dirty="0">
                        <a:effectLst/>
                      </a:endParaRPr>
                    </a:p>
                    <a:p>
                      <a:pPr marL="72000" lvl="0" indent="-342900" algn="l">
                        <a:lnSpc>
                          <a:spcPts val="1535"/>
                        </a:lnSpc>
                        <a:spcAft>
                          <a:spcPts val="1000"/>
                        </a:spcAft>
                        <a:buClr>
                          <a:srgbClr val="FF0000"/>
                        </a:buClr>
                        <a:buSzPct val="100000"/>
                        <a:buFont typeface="Arial" panose="020B0604020202020204" pitchFamily="34" charset="0"/>
                        <a:buChar char="•"/>
                        <a:tabLst>
                          <a:tab pos="216535" algn="l"/>
                        </a:tabLst>
                      </a:pPr>
                      <a:r>
                        <a:rPr lang="en-US" sz="1700" u="none" strike="noStrike" spc="0" dirty="0">
                          <a:effectLst/>
                        </a:rPr>
                        <a:t>Long, cold winters: –25 °C</a:t>
                      </a:r>
                      <a:endParaRPr lang="en-IE" sz="1300" u="none" strike="noStrike" spc="0" dirty="0">
                        <a:effectLst/>
                      </a:endParaRPr>
                    </a:p>
                    <a:p>
                      <a:pPr marL="72000" lvl="0" indent="-342900" algn="l">
                        <a:lnSpc>
                          <a:spcPts val="1535"/>
                        </a:lnSpc>
                        <a:spcAft>
                          <a:spcPts val="1000"/>
                        </a:spcAft>
                        <a:buClr>
                          <a:srgbClr val="FF0000"/>
                        </a:buClr>
                        <a:buSzPct val="100000"/>
                        <a:buFont typeface="Arial" panose="020B0604020202020204" pitchFamily="34" charset="0"/>
                        <a:buChar char="•"/>
                        <a:tabLst>
                          <a:tab pos="216535" algn="l"/>
                        </a:tabLst>
                      </a:pPr>
                      <a:r>
                        <a:rPr lang="en-US" sz="1700" u="none" strike="noStrike" spc="0" dirty="0">
                          <a:effectLst/>
                        </a:rPr>
                        <a:t>Long hours of darkness</a:t>
                      </a:r>
                      <a:endParaRPr lang="en-IE" sz="1300" u="none" strike="noStrike" spc="0" dirty="0">
                        <a:effectLst/>
                      </a:endParaRPr>
                    </a:p>
                    <a:p>
                      <a:pPr marL="72000" lvl="0" indent="-342900" algn="l">
                        <a:lnSpc>
                          <a:spcPts val="1390"/>
                        </a:lnSpc>
                        <a:spcAft>
                          <a:spcPts val="1000"/>
                        </a:spcAft>
                        <a:buClr>
                          <a:srgbClr val="FF0000"/>
                        </a:buClr>
                        <a:buSzPct val="100000"/>
                        <a:buFont typeface="Arial" panose="020B0604020202020204" pitchFamily="34" charset="0"/>
                        <a:buChar char="•"/>
                        <a:tabLst>
                          <a:tab pos="216535" algn="l"/>
                        </a:tabLst>
                      </a:pPr>
                      <a:r>
                        <a:rPr lang="en-US" sz="1700" u="none" strike="noStrike" spc="0" dirty="0">
                          <a:effectLst/>
                        </a:rPr>
                        <a:t>Rainfall: less than 400 mm per year</a:t>
                      </a:r>
                      <a:endParaRPr lang="en-IE" sz="13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3463021"/>
                  </a:ext>
                </a:extLst>
              </a:tr>
              <a:tr h="600606">
                <a:tc>
                  <a:txBody>
                    <a:bodyPr/>
                    <a:lstStyle/>
                    <a:p>
                      <a:pPr marL="72000" algn="l">
                        <a:lnSpc>
                          <a:spcPts val="1200"/>
                        </a:lnSpc>
                        <a:spcAft>
                          <a:spcPts val="300"/>
                        </a:spcAft>
                      </a:pPr>
                      <a:r>
                        <a:rPr lang="en-US" sz="1500" b="1" u="none" strike="noStrike" spc="0" dirty="0">
                          <a:effectLst/>
                        </a:rPr>
                        <a:t>Natural</a:t>
                      </a:r>
                      <a:endParaRPr lang="en-IE" sz="1300" b="1" dirty="0">
                        <a:effectLst/>
                      </a:endParaRPr>
                    </a:p>
                    <a:p>
                      <a:pPr marL="72000" algn="l">
                        <a:lnSpc>
                          <a:spcPts val="1200"/>
                        </a:lnSpc>
                        <a:spcBef>
                          <a:spcPts val="300"/>
                        </a:spcBef>
                        <a:spcAft>
                          <a:spcPts val="1000"/>
                        </a:spcAft>
                      </a:pPr>
                      <a:r>
                        <a:rPr lang="en-US" sz="1500" b="1" u="none" strike="noStrike" spc="0" dirty="0">
                          <a:effectLst/>
                        </a:rPr>
                        <a:t>vegetation</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390"/>
                        </a:lnSpc>
                        <a:spcAft>
                          <a:spcPts val="1000"/>
                        </a:spcAft>
                      </a:pPr>
                      <a:r>
                        <a:rPr lang="en-US" sz="1700">
                          <a:effectLst/>
                        </a:rPr>
                        <a:t>Little vegetation; heather; mosses; lichens</a:t>
                      </a:r>
                      <a:endParaRPr lang="en-IE" sz="13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390"/>
                        </a:lnSpc>
                        <a:spcAft>
                          <a:spcPts val="1000"/>
                        </a:spcAft>
                      </a:pPr>
                      <a:r>
                        <a:rPr lang="en-US" sz="1700" dirty="0">
                          <a:effectLst/>
                        </a:rPr>
                        <a:t>Coniferous forest called taiga; fir spruce; Scots pine</a:t>
                      </a:r>
                      <a:endParaRPr lang="en-IE" sz="13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5337419"/>
                  </a:ext>
                </a:extLst>
              </a:tr>
              <a:tr h="347672">
                <a:tc>
                  <a:txBody>
                    <a:bodyPr/>
                    <a:lstStyle/>
                    <a:p>
                      <a:pPr marL="72000" algn="l">
                        <a:lnSpc>
                          <a:spcPts val="1200"/>
                        </a:lnSpc>
                        <a:spcAft>
                          <a:spcPts val="1000"/>
                        </a:spcAft>
                      </a:pPr>
                      <a:r>
                        <a:rPr lang="en-US" sz="1500" b="1" u="none" strike="noStrike" spc="0" dirty="0">
                          <a:effectLst/>
                        </a:rPr>
                        <a:t>Wildlife</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a:effectLst/>
                        </a:rPr>
                        <a:t>Polar bears</a:t>
                      </a:r>
                      <a:endParaRPr lang="en-IE" sz="13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dirty="0">
                          <a:effectLst/>
                        </a:rPr>
                        <a:t>Arctic foxes</a:t>
                      </a:r>
                      <a:endParaRPr lang="en-IE" sz="13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2634202"/>
                  </a:ext>
                </a:extLst>
              </a:tr>
              <a:tr h="355716">
                <a:tc>
                  <a:txBody>
                    <a:bodyPr/>
                    <a:lstStyle/>
                    <a:p>
                      <a:pPr marL="72000" algn="l">
                        <a:lnSpc>
                          <a:spcPts val="1200"/>
                        </a:lnSpc>
                        <a:spcAft>
                          <a:spcPts val="1000"/>
                        </a:spcAft>
                      </a:pPr>
                      <a:r>
                        <a:rPr lang="en-US" sz="1500" b="1" u="none" strike="noStrike" spc="0" dirty="0">
                          <a:effectLst/>
                        </a:rPr>
                        <a:t>Example</a:t>
                      </a:r>
                      <a:endParaRPr lang="en-IE" sz="13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a:effectLst/>
                        </a:rPr>
                        <a:t>Lapland</a:t>
                      </a:r>
                      <a:endParaRPr lang="en-IE" sz="13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Aft>
                          <a:spcPts val="1000"/>
                        </a:spcAft>
                      </a:pPr>
                      <a:r>
                        <a:rPr lang="en-US" sz="1700" dirty="0">
                          <a:effectLst/>
                        </a:rPr>
                        <a:t>Sweden</a:t>
                      </a:r>
                      <a:endParaRPr lang="en-IE" sz="13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8938" marR="893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2620385"/>
                  </a:ext>
                </a:extLst>
              </a:tr>
            </a:tbl>
          </a:graphicData>
        </a:graphic>
      </p:graphicFrame>
    </p:spTree>
    <p:extLst>
      <p:ext uri="{BB962C8B-B14F-4D97-AF65-F5344CB8AC3E}">
        <p14:creationId xmlns:p14="http://schemas.microsoft.com/office/powerpoint/2010/main" val="158444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At the end of this chapter, you will be able to:</a:t>
            </a:r>
          </a:p>
        </p:txBody>
      </p:sp>
      <p:sp>
        <p:nvSpPr>
          <p:cNvPr id="4" name="TextBox 3">
            <a:extLst>
              <a:ext uri="{FF2B5EF4-FFF2-40B4-BE49-F238E27FC236}">
                <a16:creationId xmlns:a16="http://schemas.microsoft.com/office/drawing/2014/main" id="{E00D9794-5E55-4D70-9B34-D2713751BA4D}"/>
              </a:ext>
            </a:extLst>
          </p:cNvPr>
          <p:cNvSpPr txBox="1"/>
          <p:nvPr/>
        </p:nvSpPr>
        <p:spPr>
          <a:xfrm>
            <a:off x="432001" y="1080000"/>
            <a:ext cx="9440546" cy="2747417"/>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32.1 </a:t>
            </a:r>
            <a:r>
              <a:rPr lang="en-US" sz="2400" b="1" dirty="0">
                <a:solidFill>
                  <a:srgbClr val="1E4783"/>
                </a:solidFill>
                <a:latin typeface="Calibri" panose="020F0502020204030204" pitchFamily="34" charset="0"/>
                <a:cs typeface="Calibri" panose="020F0502020204030204" pitchFamily="34" charset="0"/>
              </a:rPr>
              <a:t>Describe the factors affecting global climates.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32.2 </a:t>
            </a:r>
            <a:r>
              <a:rPr lang="en-US" sz="2400" b="1" dirty="0">
                <a:solidFill>
                  <a:srgbClr val="1E4783"/>
                </a:solidFill>
                <a:latin typeface="Calibri" panose="020F0502020204030204" pitchFamily="34" charset="0"/>
                <a:cs typeface="Calibri" panose="020F0502020204030204" pitchFamily="34" charset="0"/>
              </a:rPr>
              <a:t>Describe the factors affecting local climate.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32.3 </a:t>
            </a:r>
            <a:r>
              <a:rPr lang="en-US" sz="2400" b="1" dirty="0">
                <a:solidFill>
                  <a:srgbClr val="1E4783"/>
                </a:solidFill>
                <a:latin typeface="Calibri" panose="020F0502020204030204" pitchFamily="34" charset="0"/>
                <a:cs typeface="Calibri" panose="020F0502020204030204" pitchFamily="34" charset="0"/>
              </a:rPr>
              <a:t>Identify and describe different global climates.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32.4 </a:t>
            </a:r>
            <a:r>
              <a:rPr lang="en-US" sz="2400" b="1" dirty="0">
                <a:solidFill>
                  <a:srgbClr val="1E4783"/>
                </a:solidFill>
                <a:latin typeface="Calibri" panose="020F0502020204030204" pitchFamily="34" charset="0"/>
                <a:cs typeface="Calibri" panose="020F0502020204030204" pitchFamily="34" charset="0"/>
              </a:rPr>
              <a:t>Describe and explain Ireland’s climate.</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19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9AC5B-B2ED-5B44-83B5-BD87A233924C}"/>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
        <p:nvSpPr>
          <p:cNvPr id="5" name="TextBox 4">
            <a:extLst>
              <a:ext uri="{FF2B5EF4-FFF2-40B4-BE49-F238E27FC236}">
                <a16:creationId xmlns:a16="http://schemas.microsoft.com/office/drawing/2014/main" id="{FA84C4EE-05FA-9043-ADDF-D652B6C145AC}"/>
              </a:ext>
            </a:extLst>
          </p:cNvPr>
          <p:cNvSpPr txBox="1"/>
          <p:nvPr/>
        </p:nvSpPr>
        <p:spPr>
          <a:xfrm>
            <a:off x="376308" y="1125416"/>
            <a:ext cx="1827245" cy="830997"/>
          </a:xfrm>
          <a:prstGeom prst="rect">
            <a:avLst/>
          </a:prstGeom>
        </p:spPr>
        <p:txBody>
          <a:bodyPr wrap="square" rtlCol="0">
            <a:spAutoFit/>
          </a:bodyPr>
          <a:lstStyle/>
          <a:p>
            <a:pPr algn="l"/>
            <a:r>
              <a:rPr lang="en-US" sz="2400" b="1" dirty="0">
                <a:solidFill>
                  <a:srgbClr val="1E4783"/>
                </a:solidFill>
                <a:latin typeface="+mn-lt"/>
              </a:rPr>
              <a:t>Temperate </a:t>
            </a:r>
          </a:p>
          <a:p>
            <a:pPr algn="l"/>
            <a:r>
              <a:rPr lang="en-US" sz="2400" b="1" dirty="0">
                <a:solidFill>
                  <a:srgbClr val="1E4783"/>
                </a:solidFill>
                <a:latin typeface="+mn-lt"/>
              </a:rPr>
              <a:t>Climates</a:t>
            </a:r>
          </a:p>
        </p:txBody>
      </p:sp>
      <p:graphicFrame>
        <p:nvGraphicFramePr>
          <p:cNvPr id="3" name="Table 2">
            <a:extLst>
              <a:ext uri="{FF2B5EF4-FFF2-40B4-BE49-F238E27FC236}">
                <a16:creationId xmlns:a16="http://schemas.microsoft.com/office/drawing/2014/main" id="{4FDC7BC8-E087-664A-8120-0CDDA3D9B546}"/>
              </a:ext>
            </a:extLst>
          </p:cNvPr>
          <p:cNvGraphicFramePr>
            <a:graphicFrameLocks noGrp="1"/>
          </p:cNvGraphicFramePr>
          <p:nvPr>
            <p:extLst>
              <p:ext uri="{D42A27DB-BD31-4B8C-83A1-F6EECF244321}">
                <p14:modId xmlns:p14="http://schemas.microsoft.com/office/powerpoint/2010/main" val="3258023293"/>
              </p:ext>
            </p:extLst>
          </p:nvPr>
        </p:nvGraphicFramePr>
        <p:xfrm>
          <a:off x="2620036" y="780486"/>
          <a:ext cx="8294934" cy="4745182"/>
        </p:xfrm>
        <a:graphic>
          <a:graphicData uri="http://schemas.openxmlformats.org/drawingml/2006/table">
            <a:tbl>
              <a:tblPr firstRow="1" firstCol="1" bandRow="1">
                <a:tableStyleId>{2D5ABB26-0587-4C30-8999-92F81FD0307C}</a:tableStyleId>
              </a:tblPr>
              <a:tblGrid>
                <a:gridCol w="1256365">
                  <a:extLst>
                    <a:ext uri="{9D8B030D-6E8A-4147-A177-3AD203B41FA5}">
                      <a16:colId xmlns:a16="http://schemas.microsoft.com/office/drawing/2014/main" val="2744487980"/>
                    </a:ext>
                  </a:extLst>
                </a:gridCol>
                <a:gridCol w="3359599">
                  <a:extLst>
                    <a:ext uri="{9D8B030D-6E8A-4147-A177-3AD203B41FA5}">
                      <a16:colId xmlns:a16="http://schemas.microsoft.com/office/drawing/2014/main" val="1812921988"/>
                    </a:ext>
                  </a:extLst>
                </a:gridCol>
                <a:gridCol w="3678970">
                  <a:extLst>
                    <a:ext uri="{9D8B030D-6E8A-4147-A177-3AD203B41FA5}">
                      <a16:colId xmlns:a16="http://schemas.microsoft.com/office/drawing/2014/main" val="3811513694"/>
                    </a:ext>
                  </a:extLst>
                </a:gridCol>
              </a:tblGrid>
              <a:tr h="463580">
                <a:tc>
                  <a:txBody>
                    <a:bodyPr/>
                    <a:lstStyle/>
                    <a:p>
                      <a:pPr marL="444500" algn="l">
                        <a:lnSpc>
                          <a:spcPts val="1200"/>
                        </a:lnSpc>
                        <a:spcAft>
                          <a:spcPts val="300"/>
                        </a:spcAft>
                      </a:pP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622" marR="76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444500" algn="l">
                        <a:lnSpc>
                          <a:spcPts val="1415"/>
                        </a:lnSpc>
                        <a:spcAft>
                          <a:spcPts val="1000"/>
                        </a:spcAft>
                      </a:pPr>
                      <a:r>
                        <a:rPr lang="en-US" sz="1300" b="1" u="none" strike="noStrike" spc="0" dirty="0">
                          <a:effectLst/>
                        </a:rPr>
                        <a:t>1. Warm temperate oceanic (Mediterranean)</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622" marR="76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444500" algn="l">
                        <a:lnSpc>
                          <a:spcPts val="1200"/>
                        </a:lnSpc>
                        <a:spcAft>
                          <a:spcPts val="1000"/>
                        </a:spcAft>
                      </a:pPr>
                      <a:r>
                        <a:rPr lang="en-US" sz="1300" b="1" u="none" strike="noStrike" spc="0" dirty="0">
                          <a:effectLst/>
                        </a:rPr>
                        <a:t>2. Cool temperate oceanic</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622" marR="76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extLst>
                  <a:ext uri="{0D108BD9-81ED-4DB2-BD59-A6C34878D82A}">
                    <a16:rowId xmlns:a16="http://schemas.microsoft.com/office/drawing/2014/main" val="2933577329"/>
                  </a:ext>
                </a:extLst>
              </a:tr>
              <a:tr h="414278">
                <a:tc>
                  <a:txBody>
                    <a:bodyPr/>
                    <a:lstStyle/>
                    <a:p>
                      <a:pPr marL="72000" algn="l">
                        <a:lnSpc>
                          <a:spcPts val="1200"/>
                        </a:lnSpc>
                        <a:spcAft>
                          <a:spcPts val="1000"/>
                        </a:spcAft>
                      </a:pPr>
                      <a:r>
                        <a:rPr lang="en-US" sz="1300" b="1" u="none" strike="noStrike" spc="0" dirty="0">
                          <a:effectLst/>
                        </a:rPr>
                        <a:t>Location</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dirty="0">
                          <a:effectLst/>
                        </a:rPr>
                        <a:t>In mid-latitudes (not too hot or cold)</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a:effectLst/>
                        </a:rPr>
                        <a:t>In mid-latitudes (not too hot or cold)</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9534822"/>
                  </a:ext>
                </a:extLst>
              </a:tr>
              <a:tr h="455767">
                <a:tc>
                  <a:txBody>
                    <a:bodyPr/>
                    <a:lstStyle/>
                    <a:p>
                      <a:pPr marL="72000" algn="l">
                        <a:lnSpc>
                          <a:spcPts val="1200"/>
                        </a:lnSpc>
                        <a:spcAft>
                          <a:spcPts val="1000"/>
                        </a:spcAft>
                      </a:pPr>
                      <a:r>
                        <a:rPr lang="en-US" sz="1300" b="1" u="none" strike="noStrike" spc="0" dirty="0">
                          <a:effectLst/>
                        </a:rPr>
                        <a:t>Seasons</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dirty="0">
                          <a:effectLst/>
                        </a:rPr>
                        <a:t>Two seasons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dirty="0">
                          <a:effectLst/>
                        </a:rPr>
                        <a:t>Four seasons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5546836"/>
                  </a:ext>
                </a:extLst>
              </a:tr>
              <a:tr h="1064301">
                <a:tc>
                  <a:txBody>
                    <a:bodyPr/>
                    <a:lstStyle/>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p>
                      <a:pPr marL="72000" algn="l">
                        <a:lnSpc>
                          <a:spcPts val="1200"/>
                        </a:lnSpc>
                        <a:spcAft>
                          <a:spcPts val="1000"/>
                        </a:spcAft>
                      </a:pPr>
                      <a:r>
                        <a:rPr lang="en-US" sz="1300" b="1" u="none" strike="noStrike" spc="0" dirty="0">
                          <a:effectLst/>
                        </a:rPr>
                        <a:t>Weather</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lgn="l">
                        <a:spcAft>
                          <a:spcPts val="600"/>
                        </a:spcAft>
                        <a:buClr>
                          <a:srgbClr val="FF0000"/>
                        </a:buClr>
                        <a:buFont typeface="Arial" panose="020B0604020202020204" pitchFamily="34" charset="0"/>
                        <a:buChar char="•"/>
                        <a:tabLst>
                          <a:tab pos="269875" algn="l"/>
                          <a:tab pos="457200" algn="l"/>
                        </a:tabLst>
                      </a:pPr>
                      <a:r>
                        <a:rPr lang="en-IE" sz="1400" dirty="0">
                          <a:effectLst/>
                        </a:rPr>
                        <a:t>Hot, dry summers: 30°C on average</a:t>
                      </a:r>
                      <a:endParaRPr lang="en-IE" sz="1400" dirty="0">
                        <a:solidFill>
                          <a:srgbClr val="000000"/>
                        </a:solidFill>
                        <a:effectLst/>
                        <a:latin typeface="Open Sans" panose="020B0606030504020204" pitchFamily="34" charset="0"/>
                        <a:ea typeface="SimSun" panose="02010600030101010101" pitchFamily="2" charset="-122"/>
                        <a:cs typeface="Times New Roman" panose="02020603050405020304" pitchFamily="18" charset="0"/>
                      </a:endParaRPr>
                    </a:p>
                    <a:p>
                      <a:pPr marL="285750" lvl="0" indent="-285750" algn="l">
                        <a:spcAft>
                          <a:spcPts val="600"/>
                        </a:spcAft>
                        <a:buClr>
                          <a:srgbClr val="FF0000"/>
                        </a:buClr>
                        <a:buFont typeface="Arial" panose="020B0604020202020204" pitchFamily="34" charset="0"/>
                        <a:buChar char="•"/>
                        <a:tabLst>
                          <a:tab pos="269875" algn="l"/>
                          <a:tab pos="457200" algn="l"/>
                        </a:tabLst>
                      </a:pPr>
                      <a:r>
                        <a:rPr lang="en-IE" sz="1400" dirty="0">
                          <a:effectLst/>
                        </a:rPr>
                        <a:t>Mild, moist winters:4–8°C</a:t>
                      </a:r>
                      <a:endParaRPr lang="en-IE" sz="1400" dirty="0">
                        <a:solidFill>
                          <a:srgbClr val="000000"/>
                        </a:solidFill>
                        <a:effectLst/>
                        <a:latin typeface="Open Sans" panose="020B0606030504020204" pitchFamily="34" charset="0"/>
                        <a:ea typeface="SimSun" panose="02010600030101010101" pitchFamily="2" charset="-122"/>
                        <a:cs typeface="Times New Roman" panose="02020603050405020304" pitchFamily="18" charset="0"/>
                      </a:endParaRPr>
                    </a:p>
                    <a:p>
                      <a:pPr marL="285750" lvl="0" indent="-285750" algn="l">
                        <a:spcAft>
                          <a:spcPts val="600"/>
                        </a:spcAft>
                        <a:buClr>
                          <a:srgbClr val="FF0000"/>
                        </a:buClr>
                        <a:buFont typeface="Arial" panose="020B0604020202020204" pitchFamily="34" charset="0"/>
                        <a:buChar char="•"/>
                        <a:tabLst>
                          <a:tab pos="269875" algn="l"/>
                          <a:tab pos="457200" algn="l"/>
                        </a:tabLst>
                      </a:pPr>
                      <a:r>
                        <a:rPr lang="en-IE" sz="1400" dirty="0">
                          <a:effectLst/>
                        </a:rPr>
                        <a:t>Rainfall: 400–700 mm per year</a:t>
                      </a:r>
                      <a:endParaRPr lang="en-IE" sz="1400" dirty="0">
                        <a:solidFill>
                          <a:srgbClr val="000000"/>
                        </a:solidFill>
                        <a:effectLst/>
                        <a:latin typeface="Open Sans" panose="020B0606030504020204" pitchFamily="34" charset="0"/>
                        <a:ea typeface="SimSun" panose="02010600030101010101" pitchFamily="2" charset="-122"/>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lgn="l">
                        <a:lnSpc>
                          <a:spcPts val="1200"/>
                        </a:lnSpc>
                        <a:spcAft>
                          <a:spcPts val="600"/>
                        </a:spcAft>
                        <a:buClr>
                          <a:srgbClr val="FF0000"/>
                        </a:buClr>
                        <a:buFont typeface="Arial" panose="020B0604020202020204" pitchFamily="34" charset="0"/>
                        <a:buChar char="•"/>
                      </a:pPr>
                      <a:r>
                        <a:rPr lang="en-US" sz="1400" dirty="0">
                          <a:effectLst/>
                        </a:rPr>
                        <a:t>Moderate climate</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Warm summers: 15–17°C</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Mild winters: 4–6 °C</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Rainfall: 800–2,000 mm per year</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111318"/>
                  </a:ext>
                </a:extLst>
              </a:tr>
              <a:tr h="1079450">
                <a:tc>
                  <a:txBody>
                    <a:bodyPr/>
                    <a:lstStyle/>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p>
                      <a:pPr marL="72000" algn="l">
                        <a:lnSpc>
                          <a:spcPts val="1200"/>
                        </a:lnSpc>
                        <a:spcAft>
                          <a:spcPts val="1000"/>
                        </a:spcAft>
                      </a:pPr>
                      <a:r>
                        <a:rPr lang="en-US" sz="1300" b="1" u="none" strike="noStrike" spc="0" dirty="0">
                          <a:effectLst/>
                        </a:rPr>
                        <a:t>Natural</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72000" algn="l">
                        <a:lnSpc>
                          <a:spcPts val="1200"/>
                        </a:lnSpc>
                        <a:spcAft>
                          <a:spcPts val="1000"/>
                        </a:spcAft>
                      </a:pPr>
                      <a:r>
                        <a:rPr lang="en-US" sz="1300" b="1" u="none" strike="noStrike" spc="0" dirty="0">
                          <a:effectLst/>
                        </a:rPr>
                        <a:t>vegetation</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lgn="l">
                        <a:lnSpc>
                          <a:spcPts val="1200"/>
                        </a:lnSpc>
                        <a:spcAft>
                          <a:spcPts val="600"/>
                        </a:spcAft>
                        <a:buClr>
                          <a:srgbClr val="FF0000"/>
                        </a:buClr>
                        <a:buFont typeface="Arial" panose="020B0604020202020204" pitchFamily="34" charset="0"/>
                        <a:buChar char="•"/>
                      </a:pPr>
                      <a:r>
                        <a:rPr lang="en-US" sz="1400" dirty="0">
                          <a:effectLst/>
                        </a:rPr>
                        <a:t>Evergreen woodland: cork oak,</a:t>
                      </a:r>
                      <a:r>
                        <a:rPr lang="en-US" sz="1000" dirty="0">
                          <a:effectLst/>
                        </a:rPr>
                        <a:t> </a:t>
                      </a:r>
                      <a:r>
                        <a:rPr lang="en-US" sz="1400" dirty="0">
                          <a:effectLst/>
                        </a:rPr>
                        <a:t>cedar, olive</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Heather</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Herbs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ts val="1200"/>
                        </a:lnSpc>
                        <a:spcBef>
                          <a:spcPts val="0"/>
                        </a:spcBef>
                        <a:spcAft>
                          <a:spcPts val="600"/>
                        </a:spcAft>
                        <a:buClr>
                          <a:srgbClr val="FF0000"/>
                        </a:buClr>
                        <a:buSzTx/>
                        <a:buFont typeface="Arial" panose="020B0604020202020204" pitchFamily="34" charset="0"/>
                        <a:buChar char="•"/>
                        <a:tabLst/>
                        <a:defRPr/>
                      </a:pPr>
                      <a:r>
                        <a:rPr lang="en-US" sz="1400" dirty="0">
                          <a:effectLst/>
                        </a:rPr>
                        <a:t>Deciduous forests: oak, ash, willow</a:t>
                      </a:r>
                      <a:endParaRPr lang="en-IE" sz="1000" dirty="0">
                        <a:solidFill>
                          <a:srgbClr val="231F20"/>
                        </a:solidFill>
                        <a:effectLst/>
                        <a:latin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Ferns</a:t>
                      </a:r>
                      <a:endParaRPr lang="en-IE" sz="1000" dirty="0">
                        <a:effectLst/>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Mosses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8992825"/>
                  </a:ext>
                </a:extLst>
              </a:tr>
              <a:tr h="809311">
                <a:tc>
                  <a:txBody>
                    <a:bodyPr/>
                    <a:lstStyle/>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p>
                      <a:pPr marL="72000" algn="l">
                        <a:lnSpc>
                          <a:spcPts val="1200"/>
                        </a:lnSpc>
                        <a:spcAft>
                          <a:spcPts val="1000"/>
                        </a:spcAft>
                      </a:pPr>
                      <a:r>
                        <a:rPr lang="en-US" sz="1300" b="1" u="none" strike="noStrike" spc="0" dirty="0">
                          <a:effectLst/>
                        </a:rPr>
                        <a:t>Wildlife</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72000" algn="l"/>
                      <a:r>
                        <a:rPr lang="en-US" sz="1400" b="1" dirty="0">
                          <a:effectLst/>
                        </a:rPr>
                        <a:t> </a:t>
                      </a:r>
                      <a:endParaRPr lang="en-IE" sz="1400" b="1" dirty="0">
                        <a:solidFill>
                          <a:srgbClr val="000000"/>
                        </a:solidFill>
                        <a:effectLst/>
                        <a:latin typeface="Arial" panose="020B0604020202020204" pitchFamily="34" charset="0"/>
                        <a:ea typeface="Courier New" panose="02070309020205020404" pitchFamily="49" charset="0"/>
                        <a:cs typeface="Courier New" panose="02070309020205020404" pitchFamily="49"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l">
                        <a:lnSpc>
                          <a:spcPts val="1200"/>
                        </a:lnSpc>
                        <a:spcAft>
                          <a:spcPts val="600"/>
                        </a:spcAft>
                        <a:buClr>
                          <a:srgbClr val="FF0000"/>
                        </a:buClr>
                        <a:buFont typeface="Arial" panose="020B0604020202020204" pitchFamily="34" charset="0"/>
                        <a:buChar char="•"/>
                      </a:pPr>
                      <a:r>
                        <a:rPr lang="en-US" sz="1400" dirty="0">
                          <a:effectLst/>
                        </a:rPr>
                        <a:t>Goats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Sheep</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Wild boar</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l">
                        <a:lnSpc>
                          <a:spcPts val="1200"/>
                        </a:lnSpc>
                        <a:spcAft>
                          <a:spcPts val="600"/>
                        </a:spcAft>
                        <a:buClr>
                          <a:srgbClr val="FF0000"/>
                        </a:buClr>
                        <a:buFont typeface="Arial" panose="020B0604020202020204" pitchFamily="34" charset="0"/>
                        <a:buChar char="•"/>
                      </a:pPr>
                      <a:r>
                        <a:rPr lang="en-US" sz="1400" dirty="0">
                          <a:effectLst/>
                        </a:rPr>
                        <a:t>Red squirrels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Deer</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p>
                      <a:pPr marL="285750" lvl="0" indent="-285750" algn="l">
                        <a:lnSpc>
                          <a:spcPts val="1200"/>
                        </a:lnSpc>
                        <a:spcAft>
                          <a:spcPts val="600"/>
                        </a:spcAft>
                        <a:buClr>
                          <a:srgbClr val="FF0000"/>
                        </a:buClr>
                        <a:buFont typeface="Arial" panose="020B0604020202020204" pitchFamily="34" charset="0"/>
                        <a:buChar char="•"/>
                      </a:pPr>
                      <a:r>
                        <a:rPr lang="en-US" sz="1400" dirty="0">
                          <a:effectLst/>
                        </a:rPr>
                        <a:t>Badgers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512114"/>
                  </a:ext>
                </a:extLst>
              </a:tr>
              <a:tr h="276326">
                <a:tc>
                  <a:txBody>
                    <a:bodyPr/>
                    <a:lstStyle/>
                    <a:p>
                      <a:pPr marL="72000" algn="l">
                        <a:lnSpc>
                          <a:spcPts val="1200"/>
                        </a:lnSpc>
                        <a:spcAft>
                          <a:spcPts val="1000"/>
                        </a:spcAft>
                      </a:pPr>
                      <a:r>
                        <a:rPr lang="en-US" sz="1300" b="1" u="none" strike="noStrike" spc="0" dirty="0">
                          <a:effectLst/>
                        </a:rPr>
                        <a:t>Example</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a:effectLst/>
                        </a:rPr>
                        <a:t>Spain</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a:lnSpc>
                          <a:spcPts val="1200"/>
                        </a:lnSpc>
                        <a:spcAft>
                          <a:spcPts val="600"/>
                        </a:spcAft>
                      </a:pPr>
                      <a:r>
                        <a:rPr lang="en-US" sz="1400" dirty="0">
                          <a:effectLst/>
                        </a:rPr>
                        <a:t>Ireland</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111453" marR="7622" marT="72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7972496"/>
                  </a:ext>
                </a:extLst>
              </a:tr>
            </a:tbl>
          </a:graphicData>
        </a:graphic>
      </p:graphicFrame>
    </p:spTree>
    <p:extLst>
      <p:ext uri="{BB962C8B-B14F-4D97-AF65-F5344CB8AC3E}">
        <p14:creationId xmlns:p14="http://schemas.microsoft.com/office/powerpoint/2010/main" val="392653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9AC5B-B2ED-5B44-83B5-BD87A233924C}"/>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
        <p:nvSpPr>
          <p:cNvPr id="5" name="TextBox 4">
            <a:extLst>
              <a:ext uri="{FF2B5EF4-FFF2-40B4-BE49-F238E27FC236}">
                <a16:creationId xmlns:a16="http://schemas.microsoft.com/office/drawing/2014/main" id="{91807ACD-7F7F-FF4D-B316-9BA0B0E6AD29}"/>
              </a:ext>
            </a:extLst>
          </p:cNvPr>
          <p:cNvSpPr txBox="1"/>
          <p:nvPr/>
        </p:nvSpPr>
        <p:spPr>
          <a:xfrm>
            <a:off x="717452" y="1350498"/>
            <a:ext cx="1781000" cy="461665"/>
          </a:xfrm>
          <a:prstGeom prst="rect">
            <a:avLst/>
          </a:prstGeom>
        </p:spPr>
        <p:txBody>
          <a:bodyPr wrap="none" rtlCol="0">
            <a:spAutoFit/>
          </a:bodyPr>
          <a:lstStyle/>
          <a:p>
            <a:pPr algn="l"/>
            <a:r>
              <a:rPr lang="en-US" sz="2400" b="1" dirty="0">
                <a:solidFill>
                  <a:srgbClr val="1E4783"/>
                </a:solidFill>
                <a:latin typeface="+mn-lt"/>
              </a:rPr>
              <a:t>Hot climates</a:t>
            </a:r>
          </a:p>
        </p:txBody>
      </p:sp>
      <p:graphicFrame>
        <p:nvGraphicFramePr>
          <p:cNvPr id="3" name="Table 2">
            <a:extLst>
              <a:ext uri="{FF2B5EF4-FFF2-40B4-BE49-F238E27FC236}">
                <a16:creationId xmlns:a16="http://schemas.microsoft.com/office/drawing/2014/main" id="{2DEFE96C-D52B-7F43-9D36-69E5A4CDD35E}"/>
              </a:ext>
            </a:extLst>
          </p:cNvPr>
          <p:cNvGraphicFramePr>
            <a:graphicFrameLocks noGrp="1"/>
          </p:cNvGraphicFramePr>
          <p:nvPr>
            <p:extLst>
              <p:ext uri="{D42A27DB-BD31-4B8C-83A1-F6EECF244321}">
                <p14:modId xmlns:p14="http://schemas.microsoft.com/office/powerpoint/2010/main" val="811718014"/>
              </p:ext>
            </p:extLst>
          </p:nvPr>
        </p:nvGraphicFramePr>
        <p:xfrm>
          <a:off x="2995612" y="913348"/>
          <a:ext cx="7107756" cy="4775559"/>
        </p:xfrm>
        <a:graphic>
          <a:graphicData uri="http://schemas.openxmlformats.org/drawingml/2006/table">
            <a:tbl>
              <a:tblPr firstRow="1" firstCol="1" bandRow="1">
                <a:tableStyleId>{2D5ABB26-0587-4C30-8999-92F81FD0307C}</a:tableStyleId>
              </a:tblPr>
              <a:tblGrid>
                <a:gridCol w="1081713">
                  <a:extLst>
                    <a:ext uri="{9D8B030D-6E8A-4147-A177-3AD203B41FA5}">
                      <a16:colId xmlns:a16="http://schemas.microsoft.com/office/drawing/2014/main" val="2194644499"/>
                    </a:ext>
                  </a:extLst>
                </a:gridCol>
                <a:gridCol w="2033347">
                  <a:extLst>
                    <a:ext uri="{9D8B030D-6E8A-4147-A177-3AD203B41FA5}">
                      <a16:colId xmlns:a16="http://schemas.microsoft.com/office/drawing/2014/main" val="674702172"/>
                    </a:ext>
                  </a:extLst>
                </a:gridCol>
                <a:gridCol w="1996348">
                  <a:extLst>
                    <a:ext uri="{9D8B030D-6E8A-4147-A177-3AD203B41FA5}">
                      <a16:colId xmlns:a16="http://schemas.microsoft.com/office/drawing/2014/main" val="1970076736"/>
                    </a:ext>
                  </a:extLst>
                </a:gridCol>
                <a:gridCol w="1996348">
                  <a:extLst>
                    <a:ext uri="{9D8B030D-6E8A-4147-A177-3AD203B41FA5}">
                      <a16:colId xmlns:a16="http://schemas.microsoft.com/office/drawing/2014/main" val="2732556305"/>
                    </a:ext>
                  </a:extLst>
                </a:gridCol>
              </a:tblGrid>
              <a:tr h="310077">
                <a:tc>
                  <a:txBody>
                    <a:bodyPr/>
                    <a:lstStyle/>
                    <a:p>
                      <a:pPr marL="36000" algn="l">
                        <a:lnSpc>
                          <a:spcPts val="1200"/>
                        </a:lnSpc>
                        <a:spcBef>
                          <a:spcPts val="0"/>
                        </a:spcBef>
                        <a:spcAft>
                          <a:spcPts val="0"/>
                        </a:spcAft>
                      </a:pP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36000" indent="-241300" algn="l">
                        <a:lnSpc>
                          <a:spcPts val="1200"/>
                        </a:lnSpc>
                        <a:spcBef>
                          <a:spcPts val="0"/>
                        </a:spcBef>
                        <a:spcAft>
                          <a:spcPts val="0"/>
                        </a:spcAft>
                      </a:pPr>
                      <a:r>
                        <a:rPr lang="en-US" sz="1300" b="1" u="none" strike="noStrike" spc="0" dirty="0">
                          <a:effectLst/>
                        </a:rPr>
                        <a:t>1. Equatorial</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36000" algn="l">
                        <a:lnSpc>
                          <a:spcPts val="1200"/>
                        </a:lnSpc>
                        <a:spcBef>
                          <a:spcPts val="0"/>
                        </a:spcBef>
                        <a:spcAft>
                          <a:spcPts val="0"/>
                        </a:spcAft>
                      </a:pPr>
                      <a:r>
                        <a:rPr lang="en-US" sz="1300" b="1" u="none" strike="noStrike" spc="0" dirty="0">
                          <a:effectLst/>
                        </a:rPr>
                        <a:t>2. Savannah</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tc>
                  <a:txBody>
                    <a:bodyPr/>
                    <a:lstStyle/>
                    <a:p>
                      <a:pPr marL="36000" algn="l">
                        <a:lnSpc>
                          <a:spcPts val="1200"/>
                        </a:lnSpc>
                        <a:spcBef>
                          <a:spcPts val="0"/>
                        </a:spcBef>
                        <a:spcAft>
                          <a:spcPts val="0"/>
                        </a:spcAft>
                      </a:pPr>
                      <a:r>
                        <a:rPr lang="en-US" sz="1300" b="1" u="none" strike="noStrike" spc="0" dirty="0">
                          <a:effectLst/>
                        </a:rPr>
                        <a:t>3. Hot desert</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AC00"/>
                    </a:solidFill>
                  </a:tcPr>
                </a:tc>
                <a:extLst>
                  <a:ext uri="{0D108BD9-81ED-4DB2-BD59-A6C34878D82A}">
                    <a16:rowId xmlns:a16="http://schemas.microsoft.com/office/drawing/2014/main" val="2486876316"/>
                  </a:ext>
                </a:extLst>
              </a:tr>
              <a:tr h="285329">
                <a:tc>
                  <a:txBody>
                    <a:bodyPr/>
                    <a:lstStyle/>
                    <a:p>
                      <a:pPr marL="72000" algn="l">
                        <a:lnSpc>
                          <a:spcPts val="1200"/>
                        </a:lnSpc>
                        <a:spcBef>
                          <a:spcPts val="600"/>
                        </a:spcBef>
                        <a:spcAft>
                          <a:spcPts val="0"/>
                        </a:spcAft>
                      </a:pPr>
                      <a:r>
                        <a:rPr lang="en-US" sz="1300" b="1" u="none" strike="noStrike" spc="0" dirty="0">
                          <a:effectLst/>
                        </a:rPr>
                        <a:t>Location</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indent="-241300" algn="l">
                        <a:lnSpc>
                          <a:spcPts val="1200"/>
                        </a:lnSpc>
                        <a:spcBef>
                          <a:spcPts val="600"/>
                        </a:spcBef>
                        <a:spcAft>
                          <a:spcPts val="0"/>
                        </a:spcAft>
                      </a:pPr>
                      <a:r>
                        <a:rPr lang="en-US" sz="1400" dirty="0">
                          <a:effectLst/>
                        </a:rPr>
                        <a:t>Near the equator</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algn="l">
                        <a:lnSpc>
                          <a:spcPts val="1200"/>
                        </a:lnSpc>
                        <a:spcBef>
                          <a:spcPts val="600"/>
                        </a:spcBef>
                        <a:spcAft>
                          <a:spcPts val="0"/>
                        </a:spcAft>
                      </a:pPr>
                      <a:r>
                        <a:rPr lang="en-US" sz="1400">
                          <a:effectLst/>
                        </a:rPr>
                        <a:t>Near the equator</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algn="l">
                        <a:lnSpc>
                          <a:spcPts val="1200"/>
                        </a:lnSpc>
                        <a:spcBef>
                          <a:spcPts val="600"/>
                        </a:spcBef>
                        <a:spcAft>
                          <a:spcPts val="0"/>
                        </a:spcAft>
                      </a:pPr>
                      <a:r>
                        <a:rPr lang="en-US" sz="1400">
                          <a:effectLst/>
                        </a:rPr>
                        <a:t>Near the equator</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3224367"/>
                  </a:ext>
                </a:extLst>
              </a:tr>
              <a:tr h="282418">
                <a:tc>
                  <a:txBody>
                    <a:bodyPr/>
                    <a:lstStyle/>
                    <a:p>
                      <a:pPr marL="72000" algn="l">
                        <a:lnSpc>
                          <a:spcPts val="1200"/>
                        </a:lnSpc>
                        <a:spcBef>
                          <a:spcPts val="600"/>
                        </a:spcBef>
                        <a:spcAft>
                          <a:spcPts val="0"/>
                        </a:spcAft>
                      </a:pPr>
                      <a:r>
                        <a:rPr lang="en-US" sz="1300" b="1" u="none" strike="noStrike" spc="0" dirty="0">
                          <a:effectLst/>
                        </a:rPr>
                        <a:t>Seasons</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indent="-241300" algn="l">
                        <a:lnSpc>
                          <a:spcPts val="1200"/>
                        </a:lnSpc>
                        <a:spcBef>
                          <a:spcPts val="600"/>
                        </a:spcBef>
                        <a:spcAft>
                          <a:spcPts val="0"/>
                        </a:spcAft>
                      </a:pPr>
                      <a:r>
                        <a:rPr lang="en-US" sz="1400" dirty="0">
                          <a:effectLst/>
                        </a:rPr>
                        <a:t>One season</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algn="l">
                        <a:lnSpc>
                          <a:spcPts val="1200"/>
                        </a:lnSpc>
                        <a:spcBef>
                          <a:spcPts val="600"/>
                        </a:spcBef>
                        <a:spcAft>
                          <a:spcPts val="0"/>
                        </a:spcAft>
                      </a:pPr>
                      <a:r>
                        <a:rPr lang="en-US" sz="1400" dirty="0">
                          <a:effectLst/>
                        </a:rPr>
                        <a:t>Two seasons</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algn="l">
                        <a:lnSpc>
                          <a:spcPts val="1200"/>
                        </a:lnSpc>
                        <a:spcBef>
                          <a:spcPts val="600"/>
                        </a:spcBef>
                        <a:spcAft>
                          <a:spcPts val="0"/>
                        </a:spcAft>
                      </a:pPr>
                      <a:r>
                        <a:rPr lang="en-US" sz="1400">
                          <a:effectLst/>
                        </a:rPr>
                        <a:t>One season</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4422476"/>
                  </a:ext>
                </a:extLst>
              </a:tr>
              <a:tr h="2118862">
                <a:tc>
                  <a:txBody>
                    <a:bodyPr/>
                    <a:lstStyle/>
                    <a:p>
                      <a:pPr marL="72000" algn="l">
                        <a:lnSpc>
                          <a:spcPts val="1200"/>
                        </a:lnSpc>
                        <a:spcBef>
                          <a:spcPts val="600"/>
                        </a:spcBef>
                        <a:spcAft>
                          <a:spcPts val="0"/>
                        </a:spcAft>
                      </a:pPr>
                      <a:r>
                        <a:rPr lang="en-US" sz="1300" b="1" u="none" strike="noStrike" spc="0" dirty="0">
                          <a:effectLst/>
                        </a:rPr>
                        <a:t>Weather</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385"/>
                        </a:lnSpc>
                        <a:spcBef>
                          <a:spcPts val="600"/>
                        </a:spcBef>
                        <a:spcAft>
                          <a:spcPts val="0"/>
                        </a:spcAft>
                        <a:buClr>
                          <a:srgbClr val="FF0000"/>
                        </a:buClr>
                        <a:buSzPts val="1200"/>
                        <a:buFont typeface="Arial" panose="020B0604020202020204" pitchFamily="34" charset="0"/>
                        <a:buChar char="•"/>
                        <a:tabLst>
                          <a:tab pos="142875" algn="l"/>
                        </a:tabLst>
                      </a:pPr>
                      <a:r>
                        <a:rPr lang="en-US" sz="1400" u="none" strike="noStrike" spc="0" dirty="0">
                          <a:effectLst/>
                        </a:rPr>
                        <a:t>Hot temperature all year round: 32 °C on average</a:t>
                      </a:r>
                      <a:endParaRPr lang="en-IE" sz="1000" u="none" strike="noStrike" spc="0" dirty="0">
                        <a:effectLst/>
                      </a:endParaRPr>
                    </a:p>
                    <a:p>
                      <a:pPr marL="180000" lvl="0" indent="-171450" algn="l">
                        <a:lnSpc>
                          <a:spcPts val="1385"/>
                        </a:lnSpc>
                        <a:spcBef>
                          <a:spcPts val="600"/>
                        </a:spcBef>
                        <a:spcAft>
                          <a:spcPts val="0"/>
                        </a:spcAft>
                        <a:buClr>
                          <a:srgbClr val="FF0000"/>
                        </a:buClr>
                        <a:buSzPts val="1200"/>
                        <a:buFont typeface="Arial" panose="020B0604020202020204" pitchFamily="34" charset="0"/>
                        <a:buChar char="•"/>
                        <a:tabLst>
                          <a:tab pos="142875" algn="l"/>
                        </a:tabLst>
                      </a:pPr>
                      <a:r>
                        <a:rPr lang="en-US" sz="1400" u="none" strike="noStrike" spc="0" dirty="0">
                          <a:effectLst/>
                        </a:rPr>
                        <a:t>Rainfall throughout the year – average 2,000 mm per year</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142875" algn="l"/>
                        </a:tabLst>
                      </a:pPr>
                      <a:r>
                        <a:rPr lang="en-US" sz="1400" u="none" strike="noStrike" spc="0" dirty="0">
                          <a:effectLst/>
                        </a:rPr>
                        <a:t>Humid</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385"/>
                        </a:lnSpc>
                        <a:spcBef>
                          <a:spcPts val="600"/>
                        </a:spcBef>
                        <a:spcAft>
                          <a:spcPts val="0"/>
                        </a:spcAft>
                        <a:buClr>
                          <a:srgbClr val="FF0000"/>
                        </a:buClr>
                        <a:buSzPts val="1200"/>
                        <a:buFont typeface="Arial" panose="020B0604020202020204" pitchFamily="34" charset="0"/>
                        <a:buChar char="•"/>
                        <a:tabLst>
                          <a:tab pos="146050" algn="l"/>
                        </a:tabLst>
                      </a:pPr>
                      <a:r>
                        <a:rPr lang="en-US" sz="1400" u="none" strike="noStrike" spc="0" dirty="0">
                          <a:effectLst/>
                        </a:rPr>
                        <a:t>Hot temperature all year round: 25–35 °C</a:t>
                      </a:r>
                      <a:endParaRPr lang="en-IE" sz="1000" u="none" strike="noStrike" spc="0" dirty="0">
                        <a:effectLst/>
                      </a:endParaRPr>
                    </a:p>
                    <a:p>
                      <a:pPr marL="180000" lvl="0" indent="-171450" algn="l">
                        <a:lnSpc>
                          <a:spcPts val="1385"/>
                        </a:lnSpc>
                        <a:spcBef>
                          <a:spcPts val="600"/>
                        </a:spcBef>
                        <a:spcAft>
                          <a:spcPts val="0"/>
                        </a:spcAft>
                        <a:buClr>
                          <a:srgbClr val="FF0000"/>
                        </a:buClr>
                        <a:buSzPts val="1200"/>
                        <a:buFont typeface="Arial" panose="020B0604020202020204" pitchFamily="34" charset="0"/>
                        <a:buChar char="•"/>
                        <a:tabLst>
                          <a:tab pos="136525" algn="l"/>
                        </a:tabLst>
                      </a:pPr>
                      <a:r>
                        <a:rPr lang="en-US" sz="1400" u="none" strike="noStrike" spc="0" dirty="0">
                          <a:effectLst/>
                        </a:rPr>
                        <a:t>Average rainfall –        800 mm per year</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139700" algn="l"/>
                        </a:tabLst>
                      </a:pPr>
                      <a:r>
                        <a:rPr lang="en-US" sz="1400" u="none" strike="noStrike" spc="0" dirty="0">
                          <a:effectLst/>
                        </a:rPr>
                        <a:t>Wet in summer</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146050" algn="l"/>
                        </a:tabLst>
                      </a:pPr>
                      <a:r>
                        <a:rPr lang="en-US" sz="1400" u="none" strike="noStrike" spc="0" dirty="0">
                          <a:effectLst/>
                        </a:rPr>
                        <a:t>Dry in winter</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385"/>
                        </a:lnSpc>
                        <a:spcBef>
                          <a:spcPts val="600"/>
                        </a:spcBef>
                        <a:spcAft>
                          <a:spcPts val="0"/>
                        </a:spcAft>
                        <a:buClr>
                          <a:srgbClr val="FF0000"/>
                        </a:buClr>
                        <a:buSzPts val="1200"/>
                        <a:buFont typeface="Arial" panose="020B0604020202020204" pitchFamily="34" charset="0"/>
                        <a:buChar char="•"/>
                        <a:tabLst>
                          <a:tab pos="133350" algn="l"/>
                        </a:tabLst>
                      </a:pPr>
                      <a:r>
                        <a:rPr lang="en-US" sz="1400" u="none" strike="noStrike" spc="0" dirty="0">
                          <a:effectLst/>
                        </a:rPr>
                        <a:t>Very hot temperature all year round:</a:t>
                      </a:r>
                      <a:endParaRPr lang="en-IE" sz="1000" u="none" strike="noStrike" spc="0" dirty="0">
                        <a:effectLst/>
                      </a:endParaRPr>
                    </a:p>
                    <a:p>
                      <a:pPr marL="180000" indent="-171450" algn="l">
                        <a:lnSpc>
                          <a:spcPts val="1385"/>
                        </a:lnSpc>
                        <a:spcBef>
                          <a:spcPts val="600"/>
                        </a:spcBef>
                        <a:spcAft>
                          <a:spcPts val="0"/>
                        </a:spcAft>
                        <a:buClr>
                          <a:srgbClr val="FF0000"/>
                        </a:buClr>
                        <a:buFont typeface="Arial" panose="020B0604020202020204" pitchFamily="34" charset="0"/>
                        <a:buChar char="•"/>
                      </a:pPr>
                      <a:r>
                        <a:rPr lang="en-US" sz="1400" dirty="0">
                          <a:effectLst/>
                        </a:rPr>
                        <a:t>30–50 °C</a:t>
                      </a:r>
                      <a:endParaRPr lang="en-IE" sz="1000" dirty="0">
                        <a:effectLst/>
                      </a:endParaRPr>
                    </a:p>
                    <a:p>
                      <a:pPr marL="180000" lvl="0" indent="-171450" algn="l">
                        <a:lnSpc>
                          <a:spcPts val="1410"/>
                        </a:lnSpc>
                        <a:spcBef>
                          <a:spcPts val="600"/>
                        </a:spcBef>
                        <a:spcAft>
                          <a:spcPts val="0"/>
                        </a:spcAft>
                        <a:buClr>
                          <a:srgbClr val="FF0000"/>
                        </a:buClr>
                        <a:buSzPts val="1200"/>
                        <a:buFont typeface="Arial" panose="020B0604020202020204" pitchFamily="34" charset="0"/>
                        <a:buChar char="•"/>
                        <a:tabLst>
                          <a:tab pos="146050" algn="l"/>
                        </a:tabLst>
                      </a:pPr>
                      <a:r>
                        <a:rPr lang="en-US" sz="1400" u="none" strike="noStrike" spc="0" dirty="0">
                          <a:effectLst/>
                        </a:rPr>
                        <a:t>Low night-time temperatures: 5 °C</a:t>
                      </a:r>
                      <a:endParaRPr lang="en-IE" sz="1000" u="none" strike="noStrike" spc="0" dirty="0">
                        <a:effectLst/>
                      </a:endParaRPr>
                    </a:p>
                    <a:p>
                      <a:pPr marL="180000" lvl="0" indent="-171450" algn="l">
                        <a:lnSpc>
                          <a:spcPts val="1410"/>
                        </a:lnSpc>
                        <a:spcBef>
                          <a:spcPts val="600"/>
                        </a:spcBef>
                        <a:spcAft>
                          <a:spcPts val="0"/>
                        </a:spcAft>
                        <a:buClr>
                          <a:srgbClr val="FF0000"/>
                        </a:buClr>
                        <a:buSzPts val="1200"/>
                        <a:buFont typeface="Arial" panose="020B0604020202020204" pitchFamily="34" charset="0"/>
                        <a:buChar char="•"/>
                        <a:tabLst>
                          <a:tab pos="146050" algn="l"/>
                        </a:tabLst>
                      </a:pPr>
                      <a:r>
                        <a:rPr lang="en-US" sz="1400" u="none" strike="noStrike" spc="0" dirty="0">
                          <a:effectLst/>
                        </a:rPr>
                        <a:t>Low rainfall – around 250 mm per year</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146050" algn="l"/>
                        </a:tabLst>
                      </a:pPr>
                      <a:r>
                        <a:rPr lang="en-US" sz="1400" u="none" strike="noStrike" spc="0" dirty="0">
                          <a:effectLst/>
                        </a:rPr>
                        <a:t>Periods of drought</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6368767"/>
                  </a:ext>
                </a:extLst>
              </a:tr>
              <a:tr h="508061">
                <a:tc>
                  <a:txBody>
                    <a:bodyPr/>
                    <a:lstStyle/>
                    <a:p>
                      <a:pPr marL="72000" algn="l">
                        <a:lnSpc>
                          <a:spcPts val="1200"/>
                        </a:lnSpc>
                        <a:spcBef>
                          <a:spcPts val="600"/>
                        </a:spcBef>
                        <a:spcAft>
                          <a:spcPts val="0"/>
                        </a:spcAft>
                      </a:pPr>
                      <a:r>
                        <a:rPr lang="en-US" sz="1300" b="1" u="none" strike="noStrike" spc="0" dirty="0">
                          <a:effectLst/>
                        </a:rPr>
                        <a:t>Natural</a:t>
                      </a:r>
                      <a:endParaRPr lang="en-IE" sz="1000" b="1" dirty="0">
                        <a:effectLst/>
                      </a:endParaRPr>
                    </a:p>
                    <a:p>
                      <a:pPr marL="72000" algn="l">
                        <a:lnSpc>
                          <a:spcPts val="1200"/>
                        </a:lnSpc>
                        <a:spcBef>
                          <a:spcPts val="600"/>
                        </a:spcBef>
                        <a:spcAft>
                          <a:spcPts val="0"/>
                        </a:spcAft>
                      </a:pPr>
                      <a:r>
                        <a:rPr lang="en-US" sz="1300" b="1" u="none" strike="noStrike" spc="0" dirty="0">
                          <a:effectLst/>
                        </a:rPr>
                        <a:t>vegetation</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Rainforests</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03835" algn="l"/>
                        </a:tabLst>
                      </a:pPr>
                      <a:r>
                        <a:rPr lang="en-US" sz="1400" u="none" strike="noStrike" spc="0" dirty="0">
                          <a:effectLst/>
                        </a:rPr>
                        <a:t>Jungle</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12725" algn="l"/>
                        </a:tabLst>
                      </a:pPr>
                      <a:r>
                        <a:rPr lang="en-US" sz="1400" u="none" strike="noStrike" spc="0" dirty="0">
                          <a:effectLst/>
                        </a:rPr>
                        <a:t>Grassland</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Few trees</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Cacti</a:t>
                      </a:r>
                      <a:endParaRPr lang="en-IE" sz="1000" u="none" strike="noStrike" spc="0" dirty="0">
                        <a:effectLst/>
                      </a:endParaRPr>
                    </a:p>
                    <a:p>
                      <a:pPr marL="180000" lvl="0" indent="-171450" algn="l">
                        <a:lnSpc>
                          <a:spcPts val="1200"/>
                        </a:lnSpc>
                        <a:spcBef>
                          <a:spcPts val="600"/>
                        </a:spcBef>
                        <a:spcAft>
                          <a:spcPts val="0"/>
                        </a:spcAft>
                        <a:buClr>
                          <a:srgbClr val="FF0000"/>
                        </a:buClr>
                        <a:buSzPts val="1200"/>
                        <a:buFont typeface="Arial" panose="020B0604020202020204" pitchFamily="34" charset="0"/>
                        <a:buChar char="•"/>
                        <a:tabLst>
                          <a:tab pos="218440" algn="l"/>
                        </a:tabLst>
                      </a:pPr>
                      <a:r>
                        <a:rPr lang="en-US" sz="1400" u="none" strike="noStrike" spc="0" dirty="0">
                          <a:effectLst/>
                        </a:rPr>
                        <a:t>Palm trees</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9934645"/>
                  </a:ext>
                </a:extLst>
              </a:tr>
              <a:tr h="734432">
                <a:tc>
                  <a:txBody>
                    <a:bodyPr/>
                    <a:lstStyle/>
                    <a:p>
                      <a:pPr marL="72000" algn="l">
                        <a:lnSpc>
                          <a:spcPts val="1200"/>
                        </a:lnSpc>
                        <a:spcBef>
                          <a:spcPts val="600"/>
                        </a:spcBef>
                        <a:spcAft>
                          <a:spcPts val="0"/>
                        </a:spcAft>
                      </a:pPr>
                      <a:r>
                        <a:rPr lang="en-US" sz="1300" b="1" u="none" strike="noStrike" spc="0" dirty="0">
                          <a:effectLst/>
                        </a:rPr>
                        <a:t>Wildlife</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Exotic birds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Monkeys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09550" algn="l"/>
                        </a:tabLst>
                      </a:pPr>
                      <a:r>
                        <a:rPr lang="en-US" sz="1400" u="none" strike="noStrike" spc="0" dirty="0">
                          <a:effectLst/>
                        </a:rPr>
                        <a:t>Snakes</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Lions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2725" algn="l"/>
                        </a:tabLst>
                      </a:pPr>
                      <a:r>
                        <a:rPr lang="en-US" sz="1400" u="none" strike="noStrike" spc="0" dirty="0">
                          <a:effectLst/>
                        </a:rPr>
                        <a:t>Giraffes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06375" algn="l"/>
                        </a:tabLst>
                      </a:pPr>
                      <a:r>
                        <a:rPr lang="en-US" sz="1400" u="none" strike="noStrike" spc="0" dirty="0">
                          <a:effectLst/>
                        </a:rPr>
                        <a:t>Antelope</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5900" algn="l"/>
                        </a:tabLst>
                      </a:pPr>
                      <a:r>
                        <a:rPr lang="en-US" sz="1400" u="none" strike="noStrike" spc="0" dirty="0">
                          <a:effectLst/>
                        </a:rPr>
                        <a:t>Camels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8440" algn="l"/>
                        </a:tabLst>
                      </a:pPr>
                      <a:r>
                        <a:rPr lang="en-US" sz="1400" u="none" strike="noStrike" spc="0" dirty="0">
                          <a:effectLst/>
                        </a:rPr>
                        <a:t>Lizards</a:t>
                      </a:r>
                      <a:endParaRPr lang="en-IE" sz="1000" u="none" strike="noStrike" spc="0" dirty="0">
                        <a:effectLst/>
                      </a:endParaRPr>
                    </a:p>
                    <a:p>
                      <a:pPr marL="180000" lvl="0" indent="-171450" algn="l">
                        <a:lnSpc>
                          <a:spcPts val="1530"/>
                        </a:lnSpc>
                        <a:spcBef>
                          <a:spcPts val="600"/>
                        </a:spcBef>
                        <a:spcAft>
                          <a:spcPts val="0"/>
                        </a:spcAft>
                        <a:buClr>
                          <a:srgbClr val="FF0000"/>
                        </a:buClr>
                        <a:buSzPts val="1200"/>
                        <a:buFont typeface="Arial" panose="020B0604020202020204" pitchFamily="34" charset="0"/>
                        <a:buChar char="•"/>
                        <a:tabLst>
                          <a:tab pos="212725" algn="l"/>
                        </a:tabLst>
                      </a:pPr>
                      <a:r>
                        <a:rPr lang="en-US" sz="1400" u="none" strike="noStrike" spc="0" dirty="0">
                          <a:effectLst/>
                        </a:rPr>
                        <a:t>Scorpions</a:t>
                      </a:r>
                      <a:endParaRPr lang="en-IE" sz="1000" u="none" strike="noStrike" spc="0" dirty="0">
                        <a:solidFill>
                          <a:srgbClr val="231F20"/>
                        </a:solidFill>
                        <a:effectLst/>
                        <a:latin typeface="Calibri" panose="020F0502020204030204" pitchFamily="34" charset="0"/>
                        <a:ea typeface="Calibri" panose="020F0502020204030204" pitchFamily="34" charset="0"/>
                        <a:cs typeface="Calibri" panose="020F0502020204030204" pitchFamily="34" charset="0"/>
                      </a:endParaRPr>
                    </a:p>
                  </a:txBody>
                  <a:tcPr marL="72000" marR="72000"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392126"/>
                  </a:ext>
                </a:extLst>
              </a:tr>
              <a:tr h="438912">
                <a:tc>
                  <a:txBody>
                    <a:bodyPr/>
                    <a:lstStyle/>
                    <a:p>
                      <a:pPr marL="72000" algn="l">
                        <a:lnSpc>
                          <a:spcPts val="1200"/>
                        </a:lnSpc>
                        <a:spcBef>
                          <a:spcPts val="600"/>
                        </a:spcBef>
                        <a:spcAft>
                          <a:spcPts val="0"/>
                        </a:spcAft>
                      </a:pPr>
                      <a:r>
                        <a:rPr lang="en-US" sz="1300" b="1" u="none" strike="noStrike" spc="0" dirty="0">
                          <a:effectLst/>
                        </a:rPr>
                        <a:t>Example</a:t>
                      </a:r>
                      <a:endParaRPr lang="en-IE" sz="1000" b="1"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Bef>
                          <a:spcPts val="600"/>
                        </a:spcBef>
                        <a:spcAft>
                          <a:spcPts val="0"/>
                        </a:spcAft>
                      </a:pPr>
                      <a:r>
                        <a:rPr lang="en-US" sz="1400">
                          <a:effectLst/>
                        </a:rPr>
                        <a:t>Brazilian rainforest</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Bef>
                          <a:spcPts val="600"/>
                        </a:spcBef>
                        <a:spcAft>
                          <a:spcPts val="0"/>
                        </a:spcAft>
                      </a:pPr>
                      <a:r>
                        <a:rPr lang="en-US" sz="1400">
                          <a:effectLst/>
                        </a:rPr>
                        <a:t>Angola</a:t>
                      </a:r>
                      <a:endParaRPr lang="en-IE" sz="100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2000" algn="l">
                        <a:lnSpc>
                          <a:spcPts val="1200"/>
                        </a:lnSpc>
                        <a:spcBef>
                          <a:spcPts val="600"/>
                        </a:spcBef>
                        <a:spcAft>
                          <a:spcPts val="0"/>
                        </a:spcAft>
                      </a:pPr>
                      <a:r>
                        <a:rPr lang="en-US" sz="1400" dirty="0">
                          <a:effectLst/>
                        </a:rPr>
                        <a:t>Sahara desert</a:t>
                      </a:r>
                      <a:endParaRPr lang="en-IE" sz="1000" dirty="0">
                        <a:solidFill>
                          <a:srgbClr val="231F20"/>
                        </a:solidFill>
                        <a:effectLst/>
                        <a:latin typeface="Arial" panose="020B0604020202020204" pitchFamily="34" charset="0"/>
                        <a:ea typeface="Arial" panose="020B0604020202020204" pitchFamily="34" charset="0"/>
                        <a:cs typeface="Times New Roman" panose="02020603050405020304" pitchFamily="18" charset="0"/>
                      </a:endParaRPr>
                    </a:p>
                  </a:txBody>
                  <a:tcPr marL="7279" marR="7279" marT="108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5876520"/>
                  </a:ext>
                </a:extLst>
              </a:tr>
            </a:tbl>
          </a:graphicData>
        </a:graphic>
      </p:graphicFrame>
    </p:spTree>
    <p:extLst>
      <p:ext uri="{BB962C8B-B14F-4D97-AF65-F5344CB8AC3E}">
        <p14:creationId xmlns:p14="http://schemas.microsoft.com/office/powerpoint/2010/main" val="95650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pic>
        <p:nvPicPr>
          <p:cNvPr id="9" name="Picture 8" descr="Text&#10;&#10;Description automatically generated with low confidence">
            <a:extLst>
              <a:ext uri="{FF2B5EF4-FFF2-40B4-BE49-F238E27FC236}">
                <a16:creationId xmlns:a16="http://schemas.microsoft.com/office/drawing/2014/main" id="{7DD71D2F-141C-40EF-AB2F-26AABC42B787}"/>
              </a:ext>
            </a:extLst>
          </p:cNvPr>
          <p:cNvPicPr>
            <a:picLocks noChangeAspect="1"/>
          </p:cNvPicPr>
          <p:nvPr/>
        </p:nvPicPr>
        <p:blipFill>
          <a:blip r:embed="rId2"/>
          <a:stretch>
            <a:fillRect/>
          </a:stretch>
        </p:blipFill>
        <p:spPr>
          <a:xfrm>
            <a:off x="1924897" y="1225145"/>
            <a:ext cx="4469372" cy="878021"/>
          </a:xfrm>
          <a:prstGeom prst="rect">
            <a:avLst/>
          </a:prstGeom>
        </p:spPr>
      </p:pic>
      <p:graphicFrame>
        <p:nvGraphicFramePr>
          <p:cNvPr id="2" name="Table 1">
            <a:extLst>
              <a:ext uri="{FF2B5EF4-FFF2-40B4-BE49-F238E27FC236}">
                <a16:creationId xmlns:a16="http://schemas.microsoft.com/office/drawing/2014/main" id="{DB787EBF-B649-4F4B-A027-65B15EBF540D}"/>
              </a:ext>
            </a:extLst>
          </p:cNvPr>
          <p:cNvGraphicFramePr>
            <a:graphicFrameLocks noGrp="1"/>
          </p:cNvGraphicFramePr>
          <p:nvPr>
            <p:extLst>
              <p:ext uri="{D42A27DB-BD31-4B8C-83A1-F6EECF244321}">
                <p14:modId xmlns:p14="http://schemas.microsoft.com/office/powerpoint/2010/main" val="1375682796"/>
              </p:ext>
            </p:extLst>
          </p:nvPr>
        </p:nvGraphicFramePr>
        <p:xfrm>
          <a:off x="2024743" y="1239212"/>
          <a:ext cx="7128988" cy="3103869"/>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1456819533"/>
                    </a:ext>
                  </a:extLst>
                </a:gridCol>
              </a:tblGrid>
              <a:tr h="608588">
                <a:tc>
                  <a:txBody>
                    <a:bodyPr/>
                    <a:lstStyle/>
                    <a:p>
                      <a:pPr algn="l"/>
                      <a:endParaRPr lang="en-US" sz="3000" b="0" i="0" dirty="0">
                        <a:latin typeface="Calibri" panose="020F0502020204030204" pitchFamily="34" charset="0"/>
                        <a:cs typeface="Calibri" panose="020F0502020204030204" pitchFamily="34"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465386720"/>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hot climates.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106513648"/>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temperate climates.</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957221476"/>
                  </a:ext>
                </a:extLst>
              </a:tr>
              <a:tr h="46665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cold climates.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85659112"/>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are hot climates located close on the equator?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511043787"/>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Ireland’s climate.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981638491"/>
                  </a:ext>
                </a:extLst>
              </a:tr>
            </a:tbl>
          </a:graphicData>
        </a:graphic>
      </p:graphicFrame>
      <p:pic>
        <p:nvPicPr>
          <p:cNvPr id="7" name="Picture 6" descr="Text&#10;&#10;Description automatically generated with low confidence">
            <a:extLst>
              <a:ext uri="{FF2B5EF4-FFF2-40B4-BE49-F238E27FC236}">
                <a16:creationId xmlns:a16="http://schemas.microsoft.com/office/drawing/2014/main" id="{A220DB28-F8AD-3A4E-8E2E-D2CF95AF496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24743" y="1209233"/>
            <a:ext cx="4191907" cy="823512"/>
          </a:xfrm>
          <a:prstGeom prst="rect">
            <a:avLst/>
          </a:prstGeom>
        </p:spPr>
      </p:pic>
      <p:sp>
        <p:nvSpPr>
          <p:cNvPr id="8" name="TextBox 7">
            <a:extLst>
              <a:ext uri="{FF2B5EF4-FFF2-40B4-BE49-F238E27FC236}">
                <a16:creationId xmlns:a16="http://schemas.microsoft.com/office/drawing/2014/main" id="{1514C079-0486-D04E-BBA2-A30E974BC876}"/>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Tree>
    <p:extLst>
      <p:ext uri="{BB962C8B-B14F-4D97-AF65-F5344CB8AC3E}">
        <p14:creationId xmlns:p14="http://schemas.microsoft.com/office/powerpoint/2010/main" val="111472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8" name="Table 7">
            <a:extLst>
              <a:ext uri="{FF2B5EF4-FFF2-40B4-BE49-F238E27FC236}">
                <a16:creationId xmlns:a16="http://schemas.microsoft.com/office/drawing/2014/main" id="{D5A336F4-23B1-544F-8673-B2DB851853F3}"/>
              </a:ext>
            </a:extLst>
          </p:cNvPr>
          <p:cNvGraphicFramePr>
            <a:graphicFrameLocks noGrp="1"/>
          </p:cNvGraphicFramePr>
          <p:nvPr>
            <p:extLst>
              <p:ext uri="{D42A27DB-BD31-4B8C-83A1-F6EECF244321}">
                <p14:modId xmlns:p14="http://schemas.microsoft.com/office/powerpoint/2010/main" val="90464176"/>
              </p:ext>
            </p:extLst>
          </p:nvPr>
        </p:nvGraphicFramePr>
        <p:xfrm>
          <a:off x="1967076" y="1645269"/>
          <a:ext cx="7964431" cy="2334552"/>
        </p:xfrm>
        <a:graphic>
          <a:graphicData uri="http://schemas.openxmlformats.org/drawingml/2006/table">
            <a:tbl>
              <a:tblPr firstRow="1" bandRow="1">
                <a:tableStyleId>{21E4AEA4-8DFA-4A89-87EB-49C32662AFE0}</a:tableStyleId>
              </a:tblPr>
              <a:tblGrid>
                <a:gridCol w="7964431">
                  <a:extLst>
                    <a:ext uri="{9D8B030D-6E8A-4147-A177-3AD203B41FA5}">
                      <a16:colId xmlns:a16="http://schemas.microsoft.com/office/drawing/2014/main" val="22261216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Calibri" panose="020F0502020204030204" pitchFamily="34" charset="0"/>
                          <a:cs typeface="Calibri" panose="020F0502020204030204" pitchFamily="34" charset="0"/>
                        </a:rPr>
                        <a:t>Higher-order questions 3</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Why are natural regions not distributed in neat bands around the world? In making your comparison, refer to the map of world climates on page 403 of your Textbook.</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US" sz="1800" b="0" dirty="0">
                          <a:solidFill>
                            <a:schemeClr val="tx1"/>
                          </a:solidFill>
                          <a:latin typeface="Calibri" panose="020F0502020204030204" pitchFamily="34" charset="0"/>
                          <a:cs typeface="Calibri" panose="020F0502020204030204" pitchFamily="34" charset="0"/>
                        </a:rPr>
                        <a:t>Why is there a warm-temperate climate and a cold-temperate climate?</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Compare the map on page 403 of your Textbook with other world maps in your Textbook. What patterns can you identify?</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5" name="TextBox 4">
            <a:extLst>
              <a:ext uri="{FF2B5EF4-FFF2-40B4-BE49-F238E27FC236}">
                <a16:creationId xmlns:a16="http://schemas.microsoft.com/office/drawing/2014/main" id="{C294775C-5277-C345-8F0B-20B5A32F0986}"/>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Tree>
    <p:extLst>
      <p:ext uri="{BB962C8B-B14F-4D97-AF65-F5344CB8AC3E}">
        <p14:creationId xmlns:p14="http://schemas.microsoft.com/office/powerpoint/2010/main" val="98978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32.3 on page 180 of your Skills Book.</a:t>
            </a:r>
          </a:p>
        </p:txBody>
      </p:sp>
      <p:sp>
        <p:nvSpPr>
          <p:cNvPr id="5" name="TextBox 4">
            <a:extLst>
              <a:ext uri="{FF2B5EF4-FFF2-40B4-BE49-F238E27FC236}">
                <a16:creationId xmlns:a16="http://schemas.microsoft.com/office/drawing/2014/main" id="{E12C372F-4A8A-0E43-ADFE-C5AFAE096C28}"/>
              </a:ext>
            </a:extLst>
          </p:cNvPr>
          <p:cNvSpPr txBox="1"/>
          <p:nvPr/>
        </p:nvSpPr>
        <p:spPr>
          <a:xfrm>
            <a:off x="376309" y="211797"/>
            <a:ext cx="10174459"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32.3 </a:t>
            </a:r>
            <a:r>
              <a:rPr lang="en-US" sz="2800" b="1" dirty="0">
                <a:solidFill>
                  <a:srgbClr val="1E4783"/>
                </a:solidFill>
                <a:latin typeface="Calibri" panose="020F0502020204030204" pitchFamily="34" charset="0"/>
                <a:cs typeface="Calibri" panose="020F0502020204030204" pitchFamily="34" charset="0"/>
              </a:rPr>
              <a:t>Identify and describe different global climates. </a:t>
            </a:r>
          </a:p>
        </p:txBody>
      </p:sp>
    </p:spTree>
    <p:extLst>
      <p:ext uri="{BB962C8B-B14F-4D97-AF65-F5344CB8AC3E}">
        <p14:creationId xmlns:p14="http://schemas.microsoft.com/office/powerpoint/2010/main" val="230663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649813" y="946980"/>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656980" y="1565081"/>
            <a:ext cx="5617211" cy="3847207"/>
          </a:xfrm>
          <a:prstGeom prst="rect">
            <a:avLst/>
          </a:prstGeom>
        </p:spPr>
        <p:txBody>
          <a:bodyPr wrap="square" rtlCol="0">
            <a:spAutoFit/>
          </a:bodyPr>
          <a:lstStyle/>
          <a:p>
            <a:r>
              <a:rPr lang="en-IE" sz="2400" b="1" dirty="0">
                <a:solidFill>
                  <a:srgbClr val="1E4783"/>
                </a:solidFill>
              </a:rPr>
              <a:t>Latitude</a:t>
            </a:r>
          </a:p>
          <a:p>
            <a:pPr marL="342900" indent="-342900">
              <a:buClr>
                <a:srgbClr val="FF0000"/>
              </a:buClr>
              <a:buFont typeface="Arial" panose="020B0604020202020204" pitchFamily="34" charset="0"/>
              <a:buChar char="•"/>
            </a:pPr>
            <a:r>
              <a:rPr lang="en-IE" sz="2000" dirty="0">
                <a:solidFill>
                  <a:srgbClr val="1E4783"/>
                </a:solidFill>
              </a:rPr>
              <a:t>Ireland is located between </a:t>
            </a:r>
            <a:r>
              <a:rPr lang="en-IE" sz="2000" b="1" dirty="0">
                <a:solidFill>
                  <a:srgbClr val="1E4783"/>
                </a:solidFill>
              </a:rPr>
              <a:t>51.5° </a:t>
            </a:r>
            <a:r>
              <a:rPr lang="en-IE" sz="2000" dirty="0">
                <a:solidFill>
                  <a:srgbClr val="1E4783"/>
                </a:solidFill>
              </a:rPr>
              <a:t>and</a:t>
            </a:r>
            <a:r>
              <a:rPr lang="en-IE" sz="2000" b="1" dirty="0">
                <a:solidFill>
                  <a:srgbClr val="1E4783"/>
                </a:solidFill>
              </a:rPr>
              <a:t> 55.5° north</a:t>
            </a:r>
            <a:r>
              <a:rPr lang="en-IE" sz="2000" dirty="0">
                <a:solidFill>
                  <a:srgbClr val="1E4783"/>
                </a:solidFill>
              </a:rPr>
              <a:t>. </a:t>
            </a:r>
          </a:p>
          <a:p>
            <a:pPr marL="342900" indent="-342900">
              <a:buClr>
                <a:srgbClr val="FF0000"/>
              </a:buClr>
              <a:buFont typeface="Arial" panose="020B0604020202020204" pitchFamily="34" charset="0"/>
              <a:buChar char="•"/>
            </a:pPr>
            <a:r>
              <a:rPr lang="en-IE" sz="2000" dirty="0">
                <a:solidFill>
                  <a:srgbClr val="1E4783"/>
                </a:solidFill>
              </a:rPr>
              <a:t>It has a </a:t>
            </a:r>
            <a:r>
              <a:rPr lang="en-IE" sz="2000" b="1" dirty="0">
                <a:solidFill>
                  <a:srgbClr val="1E4783"/>
                </a:solidFill>
              </a:rPr>
              <a:t>cool, temperate, oceanic climate</a:t>
            </a:r>
            <a:r>
              <a:rPr lang="en-IE" sz="2000" dirty="0">
                <a:solidFill>
                  <a:srgbClr val="1E4783"/>
                </a:solidFill>
              </a:rPr>
              <a:t>. </a:t>
            </a:r>
          </a:p>
          <a:p>
            <a:pPr marL="800100" lvl="1" indent="-342900">
              <a:buClr>
                <a:srgbClr val="FF0000"/>
              </a:buClr>
              <a:buFont typeface="Arial" panose="020B0604020202020204" pitchFamily="34" charset="0"/>
              <a:buChar char="•"/>
            </a:pPr>
            <a:r>
              <a:rPr lang="en-IE" sz="2000" dirty="0">
                <a:solidFill>
                  <a:srgbClr val="1E4783"/>
                </a:solidFill>
              </a:rPr>
              <a:t>It is not as hot as places closer to the equator (0°), but it is not as cold as places near the poles (90°).</a:t>
            </a:r>
          </a:p>
          <a:p>
            <a:pPr marL="342900" indent="-342900">
              <a:buClr>
                <a:srgbClr val="FF0000"/>
              </a:buClr>
              <a:buFont typeface="Arial" panose="020B0604020202020204" pitchFamily="34" charset="0"/>
              <a:buChar char="•"/>
            </a:pPr>
            <a:r>
              <a:rPr lang="en-IE" sz="2000" dirty="0">
                <a:solidFill>
                  <a:srgbClr val="1E4783"/>
                </a:solidFill>
              </a:rPr>
              <a:t>The south-east of Ireland is closer to the equator than the north of Ireland. The south-east receives more sunshine than any other part of Ireland, and is referred to as the ‘sunny south-east’.</a:t>
            </a:r>
          </a:p>
          <a:p>
            <a:endParaRPr lang="en-IE" sz="2000" dirty="0">
              <a:solidFill>
                <a:srgbClr val="1E4783"/>
              </a:solidFill>
            </a:endParaRPr>
          </a:p>
        </p:txBody>
      </p:sp>
      <p:pic>
        <p:nvPicPr>
          <p:cNvPr id="6" name="Picture 5">
            <a:extLst>
              <a:ext uri="{FF2B5EF4-FFF2-40B4-BE49-F238E27FC236}">
                <a16:creationId xmlns:a16="http://schemas.microsoft.com/office/drawing/2014/main" id="{6A1E1902-FDA0-4221-B51D-5EC0A5FA505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77772" y="520075"/>
            <a:ext cx="4964415" cy="507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4D3765D-2AD0-FF46-B812-2BA315C1594E}"/>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6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649813" y="1471959"/>
            <a:ext cx="5498987" cy="2003497"/>
          </a:xfrm>
          <a:prstGeom prst="rect">
            <a:avLst/>
          </a:prstGeom>
        </p:spPr>
        <p:txBody>
          <a:bodyPr wrap="square" rtlCol="0">
            <a:spAutoFit/>
          </a:bodyPr>
          <a:lstStyle/>
          <a:p>
            <a:pPr marL="404813" indent="-404813" fontAlgn="base">
              <a:lnSpc>
                <a:spcPts val="2463"/>
              </a:lnSpc>
              <a:spcBef>
                <a:spcPct val="0"/>
              </a:spcBef>
              <a:buClr>
                <a:srgbClr val="3F3153"/>
              </a:buClr>
              <a:buSzPct val="80000"/>
            </a:pPr>
            <a:r>
              <a:rPr lang="en-IE" altLang="x-none" sz="2400" b="1" dirty="0">
                <a:solidFill>
                  <a:srgbClr val="1E4783"/>
                </a:solidFill>
              </a:rPr>
              <a:t>Air Masses</a:t>
            </a:r>
          </a:p>
          <a:p>
            <a:pPr marL="342900" indent="-342900" fontAlgn="base">
              <a:lnSpc>
                <a:spcPts val="2463"/>
              </a:lnSpc>
              <a:spcBef>
                <a:spcPct val="0"/>
              </a:spcBef>
              <a:buClr>
                <a:srgbClr val="E84141"/>
              </a:buClr>
              <a:buSzPct val="100000"/>
              <a:buFont typeface="Arial" panose="020B0604020202020204" pitchFamily="34" charset="0"/>
              <a:buChar char="•"/>
              <a:defRPr/>
            </a:pPr>
            <a:r>
              <a:rPr lang="en-IE" altLang="x-none" sz="2000" dirty="0">
                <a:solidFill>
                  <a:srgbClr val="1E4783"/>
                </a:solidFill>
              </a:rPr>
              <a:t>Ireland’s latitude means it lies on the path of several air masses that affect its climate.</a:t>
            </a:r>
          </a:p>
          <a:p>
            <a:pPr marL="342900" indent="-342900" fontAlgn="base">
              <a:lnSpc>
                <a:spcPts val="2463"/>
              </a:lnSpc>
              <a:spcBef>
                <a:spcPct val="0"/>
              </a:spcBef>
              <a:buClr>
                <a:srgbClr val="E84141"/>
              </a:buClr>
              <a:buSzPct val="100000"/>
              <a:buFont typeface="Arial" panose="020B0604020202020204" pitchFamily="34" charset="0"/>
              <a:buChar char="•"/>
              <a:defRPr/>
            </a:pPr>
            <a:endParaRPr lang="en-IE" altLang="x-none" sz="2000" dirty="0">
              <a:solidFill>
                <a:srgbClr val="1E4783"/>
              </a:solidFill>
            </a:endParaRPr>
          </a:p>
          <a:p>
            <a:pPr marL="342900" indent="-342900" fontAlgn="base">
              <a:lnSpc>
                <a:spcPts val="2463"/>
              </a:lnSpc>
              <a:spcBef>
                <a:spcPct val="0"/>
              </a:spcBef>
              <a:buClr>
                <a:srgbClr val="E84141"/>
              </a:buClr>
              <a:buSzPct val="100000"/>
              <a:buFont typeface="Arial" panose="020B0604020202020204" pitchFamily="34" charset="0"/>
              <a:buChar char="•"/>
              <a:defRPr/>
            </a:pPr>
            <a:r>
              <a:rPr lang="en-IE" altLang="x-none" sz="2000" dirty="0">
                <a:solidFill>
                  <a:srgbClr val="1E4783"/>
                </a:solidFill>
              </a:rPr>
              <a:t>The characteristics of air masses are controlled by whether they pass over land or sea. </a:t>
            </a:r>
          </a:p>
        </p:txBody>
      </p:sp>
      <p:sp>
        <p:nvSpPr>
          <p:cNvPr id="6" name="Title 6">
            <a:extLst>
              <a:ext uri="{FF2B5EF4-FFF2-40B4-BE49-F238E27FC236}">
                <a16:creationId xmlns:a16="http://schemas.microsoft.com/office/drawing/2014/main" id="{B1F8943E-533F-0F47-AF7A-C3C5C0859E89}"/>
              </a:ext>
            </a:extLst>
          </p:cNvPr>
          <p:cNvSpPr txBox="1">
            <a:spLocks/>
          </p:cNvSpPr>
          <p:nvPr/>
        </p:nvSpPr>
        <p:spPr>
          <a:xfrm>
            <a:off x="649813" y="946980"/>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sp>
        <p:nvSpPr>
          <p:cNvPr id="8" name="TextBox 7">
            <a:extLst>
              <a:ext uri="{FF2B5EF4-FFF2-40B4-BE49-F238E27FC236}">
                <a16:creationId xmlns:a16="http://schemas.microsoft.com/office/drawing/2014/main" id="{6E1CF479-DEA4-C345-B700-15A1BC16EF94}"/>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502CB9E5-0771-1042-9F1E-F06337FE945B}"/>
              </a:ext>
            </a:extLst>
          </p:cNvPr>
          <p:cNvPicPr>
            <a:picLocks noChangeAspect="1"/>
          </p:cNvPicPr>
          <p:nvPr/>
        </p:nvPicPr>
        <p:blipFill>
          <a:blip r:embed="rId2"/>
          <a:stretch>
            <a:fillRect/>
          </a:stretch>
        </p:blipFill>
        <p:spPr>
          <a:xfrm>
            <a:off x="6806496" y="1471959"/>
            <a:ext cx="4060483" cy="3748753"/>
          </a:xfrm>
          <a:prstGeom prst="rect">
            <a:avLst/>
          </a:prstGeom>
        </p:spPr>
      </p:pic>
    </p:spTree>
    <p:extLst>
      <p:ext uri="{BB962C8B-B14F-4D97-AF65-F5344CB8AC3E}">
        <p14:creationId xmlns:p14="http://schemas.microsoft.com/office/powerpoint/2010/main" val="49595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6" name="Title 6">
            <a:extLst>
              <a:ext uri="{FF2B5EF4-FFF2-40B4-BE49-F238E27FC236}">
                <a16:creationId xmlns:a16="http://schemas.microsoft.com/office/drawing/2014/main" id="{B1F8943E-533F-0F47-AF7A-C3C5C0859E89}"/>
              </a:ext>
            </a:extLst>
          </p:cNvPr>
          <p:cNvSpPr txBox="1">
            <a:spLocks/>
          </p:cNvSpPr>
          <p:nvPr/>
        </p:nvSpPr>
        <p:spPr>
          <a:xfrm>
            <a:off x="650706" y="1343218"/>
            <a:ext cx="2182924" cy="530128"/>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2400" dirty="0">
                <a:solidFill>
                  <a:srgbClr val="1E4783"/>
                </a:solidFill>
              </a:rPr>
              <a:t>Air masses</a:t>
            </a:r>
          </a:p>
        </p:txBody>
      </p:sp>
      <p:sp>
        <p:nvSpPr>
          <p:cNvPr id="8" name="TextBox 7">
            <a:extLst>
              <a:ext uri="{FF2B5EF4-FFF2-40B4-BE49-F238E27FC236}">
                <a16:creationId xmlns:a16="http://schemas.microsoft.com/office/drawing/2014/main" id="{6E1CF479-DEA4-C345-B700-15A1BC16EF94}"/>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502CB9E5-0771-1042-9F1E-F06337FE945B}"/>
              </a:ext>
            </a:extLst>
          </p:cNvPr>
          <p:cNvPicPr>
            <a:picLocks noChangeAspect="1"/>
          </p:cNvPicPr>
          <p:nvPr/>
        </p:nvPicPr>
        <p:blipFill>
          <a:blip r:embed="rId2"/>
          <a:stretch>
            <a:fillRect/>
          </a:stretch>
        </p:blipFill>
        <p:spPr>
          <a:xfrm>
            <a:off x="4390449" y="2116194"/>
            <a:ext cx="3411102" cy="3149226"/>
          </a:xfrm>
          <a:prstGeom prst="rect">
            <a:avLst/>
          </a:prstGeom>
        </p:spPr>
      </p:pic>
      <p:sp>
        <p:nvSpPr>
          <p:cNvPr id="3" name="TextBox 2">
            <a:extLst>
              <a:ext uri="{FF2B5EF4-FFF2-40B4-BE49-F238E27FC236}">
                <a16:creationId xmlns:a16="http://schemas.microsoft.com/office/drawing/2014/main" id="{55EC82A1-A0ED-1945-9B8B-5DFFBB2A5277}"/>
              </a:ext>
            </a:extLst>
          </p:cNvPr>
          <p:cNvSpPr txBox="1"/>
          <p:nvPr/>
        </p:nvSpPr>
        <p:spPr>
          <a:xfrm>
            <a:off x="6581948" y="1795547"/>
            <a:ext cx="4001242" cy="646331"/>
          </a:xfrm>
          <a:prstGeom prst="rect">
            <a:avLst/>
          </a:prstGeom>
          <a:solidFill>
            <a:schemeClr val="bg1"/>
          </a:solidFill>
        </p:spPr>
        <p:txBody>
          <a:bodyPr wrap="square" rtlCol="0">
            <a:spAutoFit/>
          </a:bodyPr>
          <a:lstStyle/>
          <a:p>
            <a:r>
              <a:rPr lang="en-IE" dirty="0">
                <a:solidFill>
                  <a:srgbClr val="1E4783"/>
                </a:solidFill>
              </a:rPr>
              <a:t>Polar air masses originate in the poles</a:t>
            </a:r>
          </a:p>
          <a:p>
            <a:r>
              <a:rPr lang="en-IE" dirty="0">
                <a:solidFill>
                  <a:srgbClr val="1E4783"/>
                </a:solidFill>
              </a:rPr>
              <a:t>and bring cold weather conditions.</a:t>
            </a:r>
          </a:p>
        </p:txBody>
      </p:sp>
      <p:sp>
        <p:nvSpPr>
          <p:cNvPr id="10" name="TextBox 9">
            <a:extLst>
              <a:ext uri="{FF2B5EF4-FFF2-40B4-BE49-F238E27FC236}">
                <a16:creationId xmlns:a16="http://schemas.microsoft.com/office/drawing/2014/main" id="{6D7A8F00-D818-DF4C-AC17-9A14CDCF58A3}"/>
              </a:ext>
            </a:extLst>
          </p:cNvPr>
          <p:cNvSpPr txBox="1"/>
          <p:nvPr/>
        </p:nvSpPr>
        <p:spPr>
          <a:xfrm>
            <a:off x="7353443" y="3096254"/>
            <a:ext cx="4611364" cy="923330"/>
          </a:xfrm>
          <a:prstGeom prst="rect">
            <a:avLst/>
          </a:prstGeom>
          <a:solidFill>
            <a:schemeClr val="bg1"/>
          </a:solidFill>
        </p:spPr>
        <p:txBody>
          <a:bodyPr wrap="square" rtlCol="0">
            <a:spAutoFit/>
          </a:bodyPr>
          <a:lstStyle/>
          <a:p>
            <a:r>
              <a:rPr lang="en-IE" dirty="0">
                <a:solidFill>
                  <a:srgbClr val="1E4783"/>
                </a:solidFill>
              </a:rPr>
              <a:t>Continental air masses originate over continents, such as Europe, and bring dry, cold</a:t>
            </a:r>
          </a:p>
          <a:p>
            <a:r>
              <a:rPr lang="en-IE" dirty="0">
                <a:solidFill>
                  <a:srgbClr val="1E4783"/>
                </a:solidFill>
              </a:rPr>
              <a:t>weather.</a:t>
            </a:r>
          </a:p>
        </p:txBody>
      </p:sp>
      <p:sp>
        <p:nvSpPr>
          <p:cNvPr id="11" name="TextBox 10">
            <a:extLst>
              <a:ext uri="{FF2B5EF4-FFF2-40B4-BE49-F238E27FC236}">
                <a16:creationId xmlns:a16="http://schemas.microsoft.com/office/drawing/2014/main" id="{1C8C4FCA-510F-C148-AF1F-23DB21065A9E}"/>
              </a:ext>
            </a:extLst>
          </p:cNvPr>
          <p:cNvSpPr txBox="1"/>
          <p:nvPr/>
        </p:nvSpPr>
        <p:spPr>
          <a:xfrm>
            <a:off x="6364745" y="4550009"/>
            <a:ext cx="5319503" cy="646331"/>
          </a:xfrm>
          <a:prstGeom prst="rect">
            <a:avLst/>
          </a:prstGeom>
          <a:solidFill>
            <a:schemeClr val="bg1"/>
          </a:solidFill>
        </p:spPr>
        <p:txBody>
          <a:bodyPr wrap="square" rtlCol="0">
            <a:spAutoFit/>
          </a:bodyPr>
          <a:lstStyle/>
          <a:p>
            <a:r>
              <a:rPr lang="en-IE" dirty="0">
                <a:solidFill>
                  <a:srgbClr val="1E4783"/>
                </a:solidFill>
              </a:rPr>
              <a:t>Tropical air masses originate in tropical regions and bring warm weather conditions.</a:t>
            </a:r>
          </a:p>
        </p:txBody>
      </p:sp>
      <p:sp>
        <p:nvSpPr>
          <p:cNvPr id="12" name="TextBox 11">
            <a:extLst>
              <a:ext uri="{FF2B5EF4-FFF2-40B4-BE49-F238E27FC236}">
                <a16:creationId xmlns:a16="http://schemas.microsoft.com/office/drawing/2014/main" id="{C47BEF03-D9F2-9F45-811A-7F72062BBD32}"/>
              </a:ext>
            </a:extLst>
          </p:cNvPr>
          <p:cNvSpPr txBox="1"/>
          <p:nvPr/>
        </p:nvSpPr>
        <p:spPr>
          <a:xfrm>
            <a:off x="1003038" y="4567354"/>
            <a:ext cx="4043446" cy="646331"/>
          </a:xfrm>
          <a:prstGeom prst="rect">
            <a:avLst/>
          </a:prstGeom>
          <a:solidFill>
            <a:schemeClr val="bg1"/>
          </a:solidFill>
        </p:spPr>
        <p:txBody>
          <a:bodyPr wrap="square" rtlCol="0">
            <a:spAutoFit/>
          </a:bodyPr>
          <a:lstStyle/>
          <a:p>
            <a:r>
              <a:rPr lang="en-IE" dirty="0">
                <a:solidFill>
                  <a:srgbClr val="1E4783"/>
                </a:solidFill>
              </a:rPr>
              <a:t>Maritime air masses pass over oceans and bring wet weather conditions.</a:t>
            </a:r>
          </a:p>
        </p:txBody>
      </p:sp>
      <p:sp>
        <p:nvSpPr>
          <p:cNvPr id="13" name="TextBox 12">
            <a:extLst>
              <a:ext uri="{FF2B5EF4-FFF2-40B4-BE49-F238E27FC236}">
                <a16:creationId xmlns:a16="http://schemas.microsoft.com/office/drawing/2014/main" id="{EAFD8009-A279-2644-BB67-0E2490695286}"/>
              </a:ext>
            </a:extLst>
          </p:cNvPr>
          <p:cNvSpPr txBox="1"/>
          <p:nvPr/>
        </p:nvSpPr>
        <p:spPr>
          <a:xfrm>
            <a:off x="391465" y="1841714"/>
            <a:ext cx="4447094" cy="1754326"/>
          </a:xfrm>
          <a:prstGeom prst="rect">
            <a:avLst/>
          </a:prstGeom>
          <a:solidFill>
            <a:schemeClr val="bg1"/>
          </a:solidFill>
        </p:spPr>
        <p:txBody>
          <a:bodyPr wrap="square" rtlCol="0">
            <a:spAutoFit/>
          </a:bodyPr>
          <a:lstStyle/>
          <a:p>
            <a:r>
              <a:rPr lang="en-IE" dirty="0">
                <a:solidFill>
                  <a:srgbClr val="1E4783"/>
                </a:solidFill>
              </a:rPr>
              <a:t>Arctic air masses originate in the North Pole and bring cold weather conditions. </a:t>
            </a:r>
          </a:p>
          <a:p>
            <a:r>
              <a:rPr lang="en-IE" dirty="0">
                <a:solidFill>
                  <a:srgbClr val="1E4783"/>
                </a:solidFill>
              </a:rPr>
              <a:t>Ireland’s weather and climate are especially marked by depressions, which occur when cold, polar air masses from the north meet warm, tropical air masses from the south.</a:t>
            </a:r>
          </a:p>
        </p:txBody>
      </p:sp>
      <p:sp>
        <p:nvSpPr>
          <p:cNvPr id="14" name="Title 6">
            <a:extLst>
              <a:ext uri="{FF2B5EF4-FFF2-40B4-BE49-F238E27FC236}">
                <a16:creationId xmlns:a16="http://schemas.microsoft.com/office/drawing/2014/main" id="{3732C40F-5172-EF45-A9F8-5C003278DDDE}"/>
              </a:ext>
            </a:extLst>
          </p:cNvPr>
          <p:cNvSpPr txBox="1">
            <a:spLocks/>
          </p:cNvSpPr>
          <p:nvPr/>
        </p:nvSpPr>
        <p:spPr>
          <a:xfrm>
            <a:off x="650706" y="851006"/>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spTree>
    <p:extLst>
      <p:ext uri="{BB962C8B-B14F-4D97-AF65-F5344CB8AC3E}">
        <p14:creationId xmlns:p14="http://schemas.microsoft.com/office/powerpoint/2010/main" val="1294191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391464" y="1344305"/>
            <a:ext cx="5001336" cy="3508653"/>
          </a:xfrm>
          <a:prstGeom prst="rect">
            <a:avLst/>
          </a:prstGeom>
        </p:spPr>
        <p:txBody>
          <a:bodyPr wrap="square" rtlCol="0">
            <a:spAutoFit/>
          </a:bodyPr>
          <a:lstStyle/>
          <a:p>
            <a:r>
              <a:rPr lang="en-IE" sz="2400" b="1" dirty="0">
                <a:solidFill>
                  <a:srgbClr val="1E4783"/>
                </a:solidFill>
              </a:rPr>
              <a:t>Ocean currents</a:t>
            </a:r>
          </a:p>
          <a:p>
            <a:pPr marL="285750" indent="-285750">
              <a:buClr>
                <a:srgbClr val="FF0000"/>
              </a:buClr>
              <a:buFont typeface="Arial" panose="020B0604020202020204" pitchFamily="34" charset="0"/>
              <a:buChar char="•"/>
            </a:pPr>
            <a:r>
              <a:rPr lang="en-IE" dirty="0">
                <a:solidFill>
                  <a:srgbClr val="1E4783"/>
                </a:solidFill>
              </a:rPr>
              <a:t>Ireland’s climate is affected by ocean currents.</a:t>
            </a:r>
          </a:p>
          <a:p>
            <a:pPr marL="285750" indent="-285750">
              <a:buClr>
                <a:srgbClr val="FF0000"/>
              </a:buClr>
              <a:buFont typeface="Arial" panose="020B0604020202020204" pitchFamily="34" charset="0"/>
              <a:buChar char="•"/>
            </a:pPr>
            <a:r>
              <a:rPr lang="en-IE" dirty="0">
                <a:solidFill>
                  <a:srgbClr val="1E4783"/>
                </a:solidFill>
              </a:rPr>
              <a:t>The </a:t>
            </a:r>
            <a:r>
              <a:rPr lang="en-IE" b="1" dirty="0">
                <a:solidFill>
                  <a:srgbClr val="1E4783"/>
                </a:solidFill>
              </a:rPr>
              <a:t>Gulf Stream </a:t>
            </a:r>
            <a:r>
              <a:rPr lang="en-IE" dirty="0">
                <a:solidFill>
                  <a:srgbClr val="1E4783"/>
                </a:solidFill>
              </a:rPr>
              <a:t>is a warm ocean current that flows out of the Gulf of Mexico and travels north. As it moves into the Atlantic, it becomes the </a:t>
            </a:r>
            <a:r>
              <a:rPr lang="en-IE" b="1" dirty="0">
                <a:solidFill>
                  <a:srgbClr val="1E4783"/>
                </a:solidFill>
              </a:rPr>
              <a:t>North Atlantic Drift</a:t>
            </a:r>
            <a:r>
              <a:rPr lang="en-IE" dirty="0">
                <a:solidFill>
                  <a:srgbClr val="1E4783"/>
                </a:solidFill>
              </a:rPr>
              <a:t>.</a:t>
            </a:r>
          </a:p>
          <a:p>
            <a:pPr marL="742950" lvl="1" indent="-285750">
              <a:buClr>
                <a:srgbClr val="FF0000"/>
              </a:buClr>
              <a:buFont typeface="Arial" panose="020B0604020202020204" pitchFamily="34" charset="0"/>
              <a:buChar char="•"/>
            </a:pPr>
            <a:r>
              <a:rPr lang="en-IE" dirty="0">
                <a:solidFill>
                  <a:srgbClr val="1E4783"/>
                </a:solidFill>
              </a:rPr>
              <a:t>This current keeps Ireland’s western seaports free of ice in winter. </a:t>
            </a:r>
          </a:p>
          <a:p>
            <a:pPr marL="742950" lvl="1" indent="-285750">
              <a:buClr>
                <a:srgbClr val="FF0000"/>
              </a:buClr>
              <a:buFont typeface="Arial" panose="020B0604020202020204" pitchFamily="34" charset="0"/>
              <a:buChar char="•"/>
            </a:pPr>
            <a:r>
              <a:rPr lang="en-IE" dirty="0">
                <a:solidFill>
                  <a:srgbClr val="1E4783"/>
                </a:solidFill>
              </a:rPr>
              <a:t>The North Atlantic Drift also warms the air above it. This creates mild onshore winds on Ireland’s west coast.</a:t>
            </a:r>
          </a:p>
          <a:p>
            <a:pPr marL="285750" indent="-285750">
              <a:buClr>
                <a:srgbClr val="FF0000"/>
              </a:buClr>
              <a:buFont typeface="Arial" panose="020B0604020202020204" pitchFamily="34" charset="0"/>
              <a:buChar char="•"/>
            </a:pPr>
            <a:r>
              <a:rPr lang="en-IE" dirty="0">
                <a:solidFill>
                  <a:srgbClr val="1E4783"/>
                </a:solidFill>
              </a:rPr>
              <a:t>This means that Ireland has an oceanic climate.</a:t>
            </a:r>
          </a:p>
        </p:txBody>
      </p:sp>
      <p:sp>
        <p:nvSpPr>
          <p:cNvPr id="6" name="TextBox 5">
            <a:extLst>
              <a:ext uri="{FF2B5EF4-FFF2-40B4-BE49-F238E27FC236}">
                <a16:creationId xmlns:a16="http://schemas.microsoft.com/office/drawing/2014/main" id="{989CECFA-3A32-B044-8F57-6575D617F807}"/>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003CDCD-C068-5C4C-9B72-BCE851BCDEC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36791" y="1064218"/>
            <a:ext cx="2357987" cy="2672386"/>
          </a:xfrm>
          <a:prstGeom prst="rect">
            <a:avLst/>
          </a:prstGeom>
        </p:spPr>
      </p:pic>
      <p:sp>
        <p:nvSpPr>
          <p:cNvPr id="10" name="Title 6">
            <a:extLst>
              <a:ext uri="{FF2B5EF4-FFF2-40B4-BE49-F238E27FC236}">
                <a16:creationId xmlns:a16="http://schemas.microsoft.com/office/drawing/2014/main" id="{0C188E03-CACA-E84D-81DD-D4EB3B48B379}"/>
              </a:ext>
            </a:extLst>
          </p:cNvPr>
          <p:cNvSpPr txBox="1">
            <a:spLocks/>
          </p:cNvSpPr>
          <p:nvPr/>
        </p:nvSpPr>
        <p:spPr>
          <a:xfrm>
            <a:off x="734799" y="832943"/>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pic>
        <p:nvPicPr>
          <p:cNvPr id="13" name="Picture 12" descr="Map&#10;&#10;Description automatically generated">
            <a:extLst>
              <a:ext uri="{FF2B5EF4-FFF2-40B4-BE49-F238E27FC236}">
                <a16:creationId xmlns:a16="http://schemas.microsoft.com/office/drawing/2014/main" id="{CA089066-C290-6D74-9AE6-46254E6B82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6524" y="467037"/>
            <a:ext cx="4785735" cy="5368613"/>
          </a:xfrm>
          <a:prstGeom prst="rect">
            <a:avLst/>
          </a:prstGeom>
        </p:spPr>
      </p:pic>
    </p:spTree>
    <p:extLst>
      <p:ext uri="{BB962C8B-B14F-4D97-AF65-F5344CB8AC3E}">
        <p14:creationId xmlns:p14="http://schemas.microsoft.com/office/powerpoint/2010/main" val="28240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576040" y="1457309"/>
            <a:ext cx="6499071" cy="4154984"/>
          </a:xfrm>
          <a:prstGeom prst="rect">
            <a:avLst/>
          </a:prstGeom>
        </p:spPr>
        <p:txBody>
          <a:bodyPr wrap="square" rtlCol="0">
            <a:spAutoFit/>
          </a:bodyPr>
          <a:lstStyle/>
          <a:p>
            <a:r>
              <a:rPr lang="en-IE" sz="2400" b="1" dirty="0">
                <a:solidFill>
                  <a:srgbClr val="1E4783"/>
                </a:solidFill>
              </a:rPr>
              <a:t>Prevailing winds</a:t>
            </a:r>
          </a:p>
          <a:p>
            <a:pPr marL="342900" indent="-342900">
              <a:buClr>
                <a:srgbClr val="FF0000"/>
              </a:buClr>
              <a:buFont typeface="Arial" panose="020B0604020202020204" pitchFamily="34" charset="0"/>
              <a:buChar char="•"/>
            </a:pPr>
            <a:r>
              <a:rPr lang="en-IE" sz="2000" dirty="0">
                <a:solidFill>
                  <a:srgbClr val="1E4783"/>
                </a:solidFill>
              </a:rPr>
              <a:t>Ireland’s prevailing winds are the south-westerlies.</a:t>
            </a:r>
          </a:p>
          <a:p>
            <a:pPr marL="342900" indent="-342900">
              <a:buClr>
                <a:srgbClr val="FF0000"/>
              </a:buClr>
              <a:buFont typeface="Arial" panose="020B0604020202020204" pitchFamily="34" charset="0"/>
              <a:buChar char="•"/>
            </a:pPr>
            <a:r>
              <a:rPr lang="en-IE" sz="2000" dirty="0">
                <a:solidFill>
                  <a:srgbClr val="1E4783"/>
                </a:solidFill>
              </a:rPr>
              <a:t>These winds: </a:t>
            </a:r>
          </a:p>
          <a:p>
            <a:pPr marL="800100" lvl="1" indent="-342900">
              <a:buClr>
                <a:srgbClr val="FF0000"/>
              </a:buClr>
              <a:buFont typeface="Arial" panose="020B0604020202020204" pitchFamily="34" charset="0"/>
              <a:buChar char="•"/>
            </a:pPr>
            <a:r>
              <a:rPr lang="en-IE" sz="2000" dirty="0">
                <a:solidFill>
                  <a:srgbClr val="1E4783"/>
                </a:solidFill>
              </a:rPr>
              <a:t>Come from warmer latitudes </a:t>
            </a:r>
          </a:p>
          <a:p>
            <a:pPr marL="800100" lvl="1" indent="-342900">
              <a:buClr>
                <a:srgbClr val="FF0000"/>
              </a:buClr>
              <a:buFont typeface="Arial" panose="020B0604020202020204" pitchFamily="34" charset="0"/>
              <a:buChar char="•"/>
            </a:pPr>
            <a:r>
              <a:rPr lang="en-IE" sz="2000" dirty="0">
                <a:solidFill>
                  <a:srgbClr val="1E4783"/>
                </a:solidFill>
              </a:rPr>
              <a:t>Blow over the North Atlantic Drift. </a:t>
            </a:r>
          </a:p>
          <a:p>
            <a:pPr marL="1257300" lvl="2" indent="-342900">
              <a:buClr>
                <a:srgbClr val="FF0000"/>
              </a:buClr>
              <a:buFont typeface="Arial" panose="020B0604020202020204" pitchFamily="34" charset="0"/>
              <a:buChar char="•"/>
            </a:pPr>
            <a:r>
              <a:rPr lang="en-IE" sz="2000" dirty="0">
                <a:solidFill>
                  <a:srgbClr val="1E4783"/>
                </a:solidFill>
              </a:rPr>
              <a:t>This means that they pick up moisture as they blow towards Ireland.</a:t>
            </a:r>
          </a:p>
          <a:p>
            <a:pPr marL="1714500" lvl="3" indent="-342900">
              <a:buClr>
                <a:srgbClr val="FF0000"/>
              </a:buClr>
              <a:buFont typeface="Arial" panose="020B0604020202020204" pitchFamily="34" charset="0"/>
              <a:buChar char="•"/>
            </a:pPr>
            <a:r>
              <a:rPr lang="en-IE" sz="2000" dirty="0">
                <a:solidFill>
                  <a:srgbClr val="1E4783"/>
                </a:solidFill>
              </a:rPr>
              <a:t>This creates relief rainfall.</a:t>
            </a:r>
          </a:p>
          <a:p>
            <a:pPr marL="342900" indent="-342900">
              <a:buClr>
                <a:srgbClr val="FF0000"/>
              </a:buClr>
              <a:buFont typeface="Arial" panose="020B0604020202020204" pitchFamily="34" charset="0"/>
              <a:buChar char="•"/>
            </a:pPr>
            <a:r>
              <a:rPr lang="en-IE" sz="2000" dirty="0">
                <a:solidFill>
                  <a:srgbClr val="1E4783"/>
                </a:solidFill>
              </a:rPr>
              <a:t>The mountains receive more rainfall than any other part of Ireland.</a:t>
            </a:r>
          </a:p>
          <a:p>
            <a:pPr marL="342900" indent="-342900">
              <a:buClr>
                <a:srgbClr val="FF0000"/>
              </a:buClr>
              <a:buFont typeface="Arial" panose="020B0604020202020204" pitchFamily="34" charset="0"/>
              <a:buChar char="•"/>
            </a:pPr>
            <a:r>
              <a:rPr lang="en-IE" sz="2000" dirty="0">
                <a:solidFill>
                  <a:srgbClr val="1E4783"/>
                </a:solidFill>
              </a:rPr>
              <a:t>By the time air from the Atlantic moves across Ireland, it has lost much of its moisture, so the east coast of Ireland is drier than the west.</a:t>
            </a:r>
          </a:p>
        </p:txBody>
      </p:sp>
      <p:sp>
        <p:nvSpPr>
          <p:cNvPr id="6" name="TextBox 5">
            <a:extLst>
              <a:ext uri="{FF2B5EF4-FFF2-40B4-BE49-F238E27FC236}">
                <a16:creationId xmlns:a16="http://schemas.microsoft.com/office/drawing/2014/main" id="{989CECFA-3A32-B044-8F57-6575D617F807}"/>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
        <p:nvSpPr>
          <p:cNvPr id="8" name="Title 6">
            <a:extLst>
              <a:ext uri="{FF2B5EF4-FFF2-40B4-BE49-F238E27FC236}">
                <a16:creationId xmlns:a16="http://schemas.microsoft.com/office/drawing/2014/main" id="{77A54A01-D8CD-5545-B6FC-6FA18FF71104}"/>
              </a:ext>
            </a:extLst>
          </p:cNvPr>
          <p:cNvSpPr txBox="1">
            <a:spLocks/>
          </p:cNvSpPr>
          <p:nvPr/>
        </p:nvSpPr>
        <p:spPr>
          <a:xfrm>
            <a:off x="762355" y="870209"/>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pic>
        <p:nvPicPr>
          <p:cNvPr id="14" name="Picture 13" descr="Map&#10;&#10;Description automatically generated">
            <a:extLst>
              <a:ext uri="{FF2B5EF4-FFF2-40B4-BE49-F238E27FC236}">
                <a16:creationId xmlns:a16="http://schemas.microsoft.com/office/drawing/2014/main" id="{98C8913C-8DDA-BCB5-7C38-1D26B3149B6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61426" y="422587"/>
            <a:ext cx="4785735" cy="5368613"/>
          </a:xfrm>
          <a:prstGeom prst="rect">
            <a:avLst/>
          </a:prstGeom>
        </p:spPr>
      </p:pic>
    </p:spTree>
    <p:extLst>
      <p:ext uri="{BB962C8B-B14F-4D97-AF65-F5344CB8AC3E}">
        <p14:creationId xmlns:p14="http://schemas.microsoft.com/office/powerpoint/2010/main" val="280200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Keyword connections</a:t>
            </a:r>
          </a:p>
        </p:txBody>
      </p:sp>
      <p:pic>
        <p:nvPicPr>
          <p:cNvPr id="6" name="Picture 5" descr="Diagram&#10;&#10;Description automatically generated">
            <a:extLst>
              <a:ext uri="{FF2B5EF4-FFF2-40B4-BE49-F238E27FC236}">
                <a16:creationId xmlns:a16="http://schemas.microsoft.com/office/drawing/2014/main" id="{88B2B9CD-6BCC-FF86-EBDA-A6F922143DA3}"/>
              </a:ext>
            </a:extLst>
          </p:cNvPr>
          <p:cNvPicPr>
            <a:picLocks noChangeAspect="1"/>
          </p:cNvPicPr>
          <p:nvPr/>
        </p:nvPicPr>
        <p:blipFill>
          <a:blip r:embed="rId2"/>
          <a:stretch>
            <a:fillRect/>
          </a:stretch>
        </p:blipFill>
        <p:spPr>
          <a:xfrm>
            <a:off x="825345" y="864584"/>
            <a:ext cx="10427332" cy="4733792"/>
          </a:xfrm>
          <a:prstGeom prst="rect">
            <a:avLst/>
          </a:prstGeom>
        </p:spPr>
      </p:pic>
    </p:spTree>
    <p:extLst>
      <p:ext uri="{BB962C8B-B14F-4D97-AF65-F5344CB8AC3E}">
        <p14:creationId xmlns:p14="http://schemas.microsoft.com/office/powerpoint/2010/main" val="133056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438306" y="1462298"/>
            <a:ext cx="6967616" cy="3927101"/>
          </a:xfrm>
          <a:prstGeom prst="rect">
            <a:avLst/>
          </a:prstGeom>
        </p:spPr>
        <p:txBody>
          <a:bodyPr wrap="square" rtlCol="0">
            <a:spAutoFit/>
          </a:bodyPr>
          <a:lstStyle/>
          <a:p>
            <a:pPr fontAlgn="base">
              <a:lnSpc>
                <a:spcPts val="2463"/>
              </a:lnSpc>
              <a:spcBef>
                <a:spcPct val="0"/>
              </a:spcBef>
              <a:buClr>
                <a:srgbClr val="0F7A99"/>
              </a:buClr>
              <a:defRPr/>
            </a:pPr>
            <a:r>
              <a:rPr lang="en-US" altLang="x-none" sz="2400" b="1" dirty="0">
                <a:solidFill>
                  <a:srgbClr val="1E4783"/>
                </a:solidFill>
              </a:rPr>
              <a:t>Altitude</a:t>
            </a:r>
          </a:p>
          <a:p>
            <a:pPr fontAlgn="base">
              <a:lnSpc>
                <a:spcPts val="2463"/>
              </a:lnSpc>
              <a:spcBef>
                <a:spcPct val="0"/>
              </a:spcBef>
              <a:buClr>
                <a:srgbClr val="FF0000"/>
              </a:buClr>
              <a:defRPr/>
            </a:pPr>
            <a:r>
              <a:rPr lang="en-US" altLang="x-none" sz="2000" dirty="0">
                <a:solidFill>
                  <a:srgbClr val="1E4783"/>
                </a:solidFill>
              </a:rPr>
              <a:t>Ireland is saucer-shaped. </a:t>
            </a:r>
          </a:p>
          <a:p>
            <a:pPr fontAlgn="base">
              <a:lnSpc>
                <a:spcPts val="2463"/>
              </a:lnSpc>
              <a:spcBef>
                <a:spcPct val="0"/>
              </a:spcBef>
              <a:buClr>
                <a:srgbClr val="FF0000"/>
              </a:buClr>
              <a:defRPr/>
            </a:pPr>
            <a:r>
              <a:rPr lang="en-US" altLang="x-none" sz="2000" dirty="0">
                <a:solidFill>
                  <a:srgbClr val="1E4783"/>
                </a:solidFill>
              </a:rPr>
              <a:t>There is a low central plain surrounded by a rim of mountains.</a:t>
            </a:r>
          </a:p>
          <a:p>
            <a:pPr marL="342900" indent="-342900" fontAlgn="base">
              <a:lnSpc>
                <a:spcPts val="2463"/>
              </a:lnSpc>
              <a:spcBef>
                <a:spcPct val="0"/>
              </a:spcBef>
              <a:buClr>
                <a:srgbClr val="FF0000"/>
              </a:buClr>
              <a:buFont typeface="Arial" panose="020B0604020202020204" pitchFamily="34" charset="0"/>
              <a:buChar char="•"/>
              <a:defRPr/>
            </a:pPr>
            <a:r>
              <a:rPr lang="en-IE" sz="2000" dirty="0">
                <a:solidFill>
                  <a:srgbClr val="1E4783"/>
                </a:solidFill>
              </a:rPr>
              <a:t>Mountains are highest in the south-west of Ireland, and these receive the most rain.</a:t>
            </a:r>
          </a:p>
          <a:p>
            <a:pPr marL="342900" indent="-342900" fontAlgn="base">
              <a:lnSpc>
                <a:spcPts val="2463"/>
              </a:lnSpc>
              <a:spcBef>
                <a:spcPct val="0"/>
              </a:spcBef>
              <a:buClr>
                <a:srgbClr val="FF0000"/>
              </a:buClr>
              <a:buFont typeface="Arial" panose="020B0604020202020204" pitchFamily="34" charset="0"/>
              <a:buChar char="•"/>
              <a:defRPr/>
            </a:pPr>
            <a:r>
              <a:rPr lang="en-IE" sz="2000" dirty="0">
                <a:solidFill>
                  <a:srgbClr val="1E4783"/>
                </a:solidFill>
              </a:rPr>
              <a:t>Lowland areas such as the Central Plain receive less rain.</a:t>
            </a:r>
          </a:p>
          <a:p>
            <a:pPr marL="342900" indent="-342900" fontAlgn="base">
              <a:lnSpc>
                <a:spcPts val="2463"/>
              </a:lnSpc>
              <a:spcBef>
                <a:spcPct val="0"/>
              </a:spcBef>
              <a:buClr>
                <a:srgbClr val="FF0000"/>
              </a:buClr>
              <a:buFont typeface="Arial" panose="020B0604020202020204" pitchFamily="34" charset="0"/>
              <a:buChar char="•"/>
              <a:defRPr/>
            </a:pPr>
            <a:endParaRPr lang="en-IE" sz="2000" dirty="0">
              <a:solidFill>
                <a:srgbClr val="1E4783"/>
              </a:solidFill>
            </a:endParaRPr>
          </a:p>
          <a:p>
            <a:pPr marL="342900" indent="-342900" fontAlgn="base">
              <a:lnSpc>
                <a:spcPts val="2463"/>
              </a:lnSpc>
              <a:spcBef>
                <a:spcPct val="0"/>
              </a:spcBef>
              <a:buClr>
                <a:srgbClr val="FF0000"/>
              </a:buClr>
              <a:buFont typeface="Arial" panose="020B0604020202020204" pitchFamily="34" charset="0"/>
              <a:buChar char="•"/>
              <a:defRPr/>
            </a:pPr>
            <a:r>
              <a:rPr lang="en-IE" sz="2000" dirty="0">
                <a:solidFill>
                  <a:srgbClr val="1E4783"/>
                </a:solidFill>
              </a:rPr>
              <a:t>Altitude also affects temperature. Temperatures decrease by 1°C for every 150 m altitude. A mountain that is 450 m above sea level is 3°C cooler than the temperatures at sea level.</a:t>
            </a:r>
          </a:p>
          <a:p>
            <a:pPr marL="342900" indent="-342900" fontAlgn="base">
              <a:lnSpc>
                <a:spcPts val="2463"/>
              </a:lnSpc>
              <a:spcBef>
                <a:spcPct val="0"/>
              </a:spcBef>
              <a:buClr>
                <a:srgbClr val="FF0000"/>
              </a:buClr>
              <a:buFont typeface="Arial" panose="020B0604020202020204" pitchFamily="34" charset="0"/>
              <a:buChar char="•"/>
              <a:defRPr/>
            </a:pPr>
            <a:r>
              <a:rPr lang="en-IE" sz="2000" dirty="0">
                <a:solidFill>
                  <a:srgbClr val="1E4783"/>
                </a:solidFill>
              </a:rPr>
              <a:t>Upland areas, particular in the north of Ireland, are colder than lowland areas.</a:t>
            </a:r>
          </a:p>
        </p:txBody>
      </p:sp>
      <p:sp>
        <p:nvSpPr>
          <p:cNvPr id="7" name="TextBox 6">
            <a:extLst>
              <a:ext uri="{FF2B5EF4-FFF2-40B4-BE49-F238E27FC236}">
                <a16:creationId xmlns:a16="http://schemas.microsoft.com/office/drawing/2014/main" id="{81247958-69B4-5643-9CE5-C218A5B23A04}"/>
              </a:ext>
            </a:extLst>
          </p:cNvPr>
          <p:cNvSpPr txBox="1"/>
          <p:nvPr/>
        </p:nvSpPr>
        <p:spPr>
          <a:xfrm>
            <a:off x="391464" y="258465"/>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pic>
        <p:nvPicPr>
          <p:cNvPr id="9" name="Picture 6">
            <a:extLst>
              <a:ext uri="{FF2B5EF4-FFF2-40B4-BE49-F238E27FC236}">
                <a16:creationId xmlns:a16="http://schemas.microsoft.com/office/drawing/2014/main" id="{5F6AE790-3C6C-504E-87F9-5C9BA756643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127034" y="155222"/>
            <a:ext cx="2238953" cy="138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6">
            <a:extLst>
              <a:ext uri="{FF2B5EF4-FFF2-40B4-BE49-F238E27FC236}">
                <a16:creationId xmlns:a16="http://schemas.microsoft.com/office/drawing/2014/main" id="{EDBA3F5A-E693-6C44-8EF0-163D9A3432CB}"/>
              </a:ext>
            </a:extLst>
          </p:cNvPr>
          <p:cNvSpPr txBox="1">
            <a:spLocks/>
          </p:cNvSpPr>
          <p:nvPr/>
        </p:nvSpPr>
        <p:spPr>
          <a:xfrm>
            <a:off x="649813" y="870000"/>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pic>
        <p:nvPicPr>
          <p:cNvPr id="13" name="Picture 12" descr="Map&#10;&#10;Description automatically generated">
            <a:extLst>
              <a:ext uri="{FF2B5EF4-FFF2-40B4-BE49-F238E27FC236}">
                <a16:creationId xmlns:a16="http://schemas.microsoft.com/office/drawing/2014/main" id="{65B2AA19-136A-2437-F43B-F086F8AA07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15906" y="1745498"/>
            <a:ext cx="3571193" cy="4006146"/>
          </a:xfrm>
          <a:prstGeom prst="rect">
            <a:avLst/>
          </a:prstGeom>
        </p:spPr>
      </p:pic>
    </p:spTree>
    <p:extLst>
      <p:ext uri="{BB962C8B-B14F-4D97-AF65-F5344CB8AC3E}">
        <p14:creationId xmlns:p14="http://schemas.microsoft.com/office/powerpoint/2010/main" val="2887735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350178" y="1435198"/>
            <a:ext cx="5210491" cy="3747564"/>
          </a:xfrm>
          <a:prstGeom prst="rect">
            <a:avLst/>
          </a:prstGeom>
        </p:spPr>
        <p:txBody>
          <a:bodyPr wrap="square" rtlCol="0">
            <a:spAutoFit/>
          </a:bodyPr>
          <a:lstStyle/>
          <a:p>
            <a:pPr fontAlgn="base">
              <a:lnSpc>
                <a:spcPts val="2463"/>
              </a:lnSpc>
              <a:spcBef>
                <a:spcPct val="0"/>
              </a:spcBef>
              <a:spcAft>
                <a:spcPts val="1800"/>
              </a:spcAft>
              <a:buClr>
                <a:srgbClr val="0F7A99"/>
              </a:buClr>
              <a:defRPr/>
            </a:pPr>
            <a:r>
              <a:rPr lang="en-IE" sz="2400" b="1" dirty="0">
                <a:solidFill>
                  <a:srgbClr val="1E4783"/>
                </a:solidFill>
              </a:rPr>
              <a:t>Distance from Seas and Oceans </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Ireland is an island facing the Atlantic Ocean.</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Seas warm up more slowly in summer. This means Ireland’s coast is cool in summer (10°C) compared to inland areas (16°C).</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In winter, the seas lose heat slowly. This means coastal areas are warmer in winter (10°C) than inland areas (5°C). </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This means that Ireland has a temperate climate – not too hot, not too cold. </a:t>
            </a:r>
          </a:p>
        </p:txBody>
      </p:sp>
      <p:sp>
        <p:nvSpPr>
          <p:cNvPr id="9" name="TextBox 8">
            <a:extLst>
              <a:ext uri="{FF2B5EF4-FFF2-40B4-BE49-F238E27FC236}">
                <a16:creationId xmlns:a16="http://schemas.microsoft.com/office/drawing/2014/main" id="{8BD261AA-5CCE-ED41-93E0-861903425E1B}"/>
              </a:ext>
            </a:extLst>
          </p:cNvPr>
          <p:cNvSpPr txBox="1"/>
          <p:nvPr/>
        </p:nvSpPr>
        <p:spPr>
          <a:xfrm>
            <a:off x="470308" y="193122"/>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
        <p:nvSpPr>
          <p:cNvPr id="10" name="Title 6">
            <a:extLst>
              <a:ext uri="{FF2B5EF4-FFF2-40B4-BE49-F238E27FC236}">
                <a16:creationId xmlns:a16="http://schemas.microsoft.com/office/drawing/2014/main" id="{C3EA9EBB-37FF-CA45-B777-B76BCE484749}"/>
              </a:ext>
            </a:extLst>
          </p:cNvPr>
          <p:cNvSpPr txBox="1">
            <a:spLocks/>
          </p:cNvSpPr>
          <p:nvPr/>
        </p:nvSpPr>
        <p:spPr>
          <a:xfrm>
            <a:off x="827131" y="817097"/>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pic>
        <p:nvPicPr>
          <p:cNvPr id="12" name="Picture 11">
            <a:extLst>
              <a:ext uri="{FF2B5EF4-FFF2-40B4-BE49-F238E27FC236}">
                <a16:creationId xmlns:a16="http://schemas.microsoft.com/office/drawing/2014/main" id="{144F2E44-918F-6544-9AE2-A31D33EDD34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60669" y="1755737"/>
            <a:ext cx="3151532" cy="3125487"/>
          </a:xfrm>
          <a:prstGeom prst="rect">
            <a:avLst/>
          </a:prstGeom>
        </p:spPr>
      </p:pic>
      <p:pic>
        <p:nvPicPr>
          <p:cNvPr id="14" name="Picture 13">
            <a:extLst>
              <a:ext uri="{FF2B5EF4-FFF2-40B4-BE49-F238E27FC236}">
                <a16:creationId xmlns:a16="http://schemas.microsoft.com/office/drawing/2014/main" id="{D7ED05B7-9506-7F46-BA19-CAF63006FD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58070" y="1755738"/>
            <a:ext cx="3283606" cy="3125487"/>
          </a:xfrm>
          <a:prstGeom prst="rect">
            <a:avLst/>
          </a:prstGeom>
        </p:spPr>
      </p:pic>
    </p:spTree>
    <p:extLst>
      <p:ext uri="{BB962C8B-B14F-4D97-AF65-F5344CB8AC3E}">
        <p14:creationId xmlns:p14="http://schemas.microsoft.com/office/powerpoint/2010/main" val="259120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5" name="TextBox 4">
            <a:extLst>
              <a:ext uri="{FF2B5EF4-FFF2-40B4-BE49-F238E27FC236}">
                <a16:creationId xmlns:a16="http://schemas.microsoft.com/office/drawing/2014/main" id="{FD4E134A-073D-4EC9-A9F7-AE237B201D47}"/>
              </a:ext>
            </a:extLst>
          </p:cNvPr>
          <p:cNvSpPr txBox="1"/>
          <p:nvPr/>
        </p:nvSpPr>
        <p:spPr>
          <a:xfrm>
            <a:off x="470308" y="1554691"/>
            <a:ext cx="4776941" cy="3684150"/>
          </a:xfrm>
          <a:prstGeom prst="rect">
            <a:avLst/>
          </a:prstGeom>
        </p:spPr>
        <p:txBody>
          <a:bodyPr wrap="square" rtlCol="0">
            <a:spAutoFit/>
          </a:bodyPr>
          <a:lstStyle/>
          <a:p>
            <a:pPr fontAlgn="base">
              <a:lnSpc>
                <a:spcPts val="2463"/>
              </a:lnSpc>
              <a:spcBef>
                <a:spcPct val="0"/>
              </a:spcBef>
              <a:spcAft>
                <a:spcPts val="600"/>
              </a:spcAft>
              <a:buClr>
                <a:srgbClr val="E84141"/>
              </a:buClr>
              <a:buSzPct val="100000"/>
              <a:defRPr/>
            </a:pPr>
            <a:r>
              <a:rPr lang="en-IE" sz="2400" b="1" dirty="0">
                <a:solidFill>
                  <a:srgbClr val="1E4783"/>
                </a:solidFill>
              </a:rPr>
              <a:t>Time of Year/Seasons</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400" dirty="0">
                <a:solidFill>
                  <a:srgbClr val="1E4783"/>
                </a:solidFill>
              </a:rPr>
              <a:t>In winter, the combination of:</a:t>
            </a:r>
          </a:p>
          <a:p>
            <a:pPr marL="8001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400" dirty="0">
                <a:solidFill>
                  <a:srgbClr val="1E4783"/>
                </a:solidFill>
              </a:rPr>
              <a:t>Ireland’s location (latitude) </a:t>
            </a:r>
          </a:p>
          <a:p>
            <a:pPr marL="8001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400" dirty="0">
                <a:solidFill>
                  <a:srgbClr val="1E4783"/>
                </a:solidFill>
              </a:rPr>
              <a:t>Prevailing winds </a:t>
            </a:r>
          </a:p>
          <a:p>
            <a:pPr marL="1257300" lvl="2"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400" dirty="0">
                <a:solidFill>
                  <a:srgbClr val="1E4783"/>
                </a:solidFill>
              </a:rPr>
              <a:t>means Ireland receives many rain-bearing depressions. </a:t>
            </a:r>
          </a:p>
          <a:p>
            <a:pPr marL="342900"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IE" sz="2400" dirty="0">
                <a:solidFill>
                  <a:srgbClr val="1E4783"/>
                </a:solidFill>
              </a:rPr>
              <a:t>In summer, these move north, and so Ireland gets more good weather.</a:t>
            </a:r>
            <a:endParaRPr lang="en-IE" dirty="0">
              <a:latin typeface="+mn-lt"/>
            </a:endParaRPr>
          </a:p>
        </p:txBody>
      </p:sp>
      <p:sp>
        <p:nvSpPr>
          <p:cNvPr id="7" name="TextBox 6">
            <a:extLst>
              <a:ext uri="{FF2B5EF4-FFF2-40B4-BE49-F238E27FC236}">
                <a16:creationId xmlns:a16="http://schemas.microsoft.com/office/drawing/2014/main" id="{DC10F9E7-C92A-9E43-8C7C-57D3C2530DBF}"/>
              </a:ext>
            </a:extLst>
          </p:cNvPr>
          <p:cNvSpPr txBox="1"/>
          <p:nvPr/>
        </p:nvSpPr>
        <p:spPr>
          <a:xfrm>
            <a:off x="470308" y="193122"/>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
        <p:nvSpPr>
          <p:cNvPr id="9" name="Title 6">
            <a:extLst>
              <a:ext uri="{FF2B5EF4-FFF2-40B4-BE49-F238E27FC236}">
                <a16:creationId xmlns:a16="http://schemas.microsoft.com/office/drawing/2014/main" id="{79D283D7-0B74-264D-AB0A-8C306628AF67}"/>
              </a:ext>
            </a:extLst>
          </p:cNvPr>
          <p:cNvSpPr txBox="1">
            <a:spLocks/>
          </p:cNvSpPr>
          <p:nvPr/>
        </p:nvSpPr>
        <p:spPr>
          <a:xfrm>
            <a:off x="827131" y="817097"/>
            <a:ext cx="5446187"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Factors Influencing Ireland’s Climate</a:t>
            </a:r>
          </a:p>
        </p:txBody>
      </p:sp>
      <p:pic>
        <p:nvPicPr>
          <p:cNvPr id="10" name="Picture 9">
            <a:extLst>
              <a:ext uri="{FF2B5EF4-FFF2-40B4-BE49-F238E27FC236}">
                <a16:creationId xmlns:a16="http://schemas.microsoft.com/office/drawing/2014/main" id="{B91E4FDB-B911-494D-95E0-F6B7D40376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60669" y="1755737"/>
            <a:ext cx="3151532" cy="3125487"/>
          </a:xfrm>
          <a:prstGeom prst="rect">
            <a:avLst/>
          </a:prstGeom>
        </p:spPr>
      </p:pic>
      <p:pic>
        <p:nvPicPr>
          <p:cNvPr id="11" name="Picture 10">
            <a:extLst>
              <a:ext uri="{FF2B5EF4-FFF2-40B4-BE49-F238E27FC236}">
                <a16:creationId xmlns:a16="http://schemas.microsoft.com/office/drawing/2014/main" id="{52172BD4-7C0F-7C42-AA09-1CDA412EBF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58070" y="1755738"/>
            <a:ext cx="3283606" cy="3125487"/>
          </a:xfrm>
          <a:prstGeom prst="rect">
            <a:avLst/>
          </a:prstGeom>
        </p:spPr>
      </p:pic>
    </p:spTree>
    <p:extLst>
      <p:ext uri="{BB962C8B-B14F-4D97-AF65-F5344CB8AC3E}">
        <p14:creationId xmlns:p14="http://schemas.microsoft.com/office/powerpoint/2010/main" val="186511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pic>
        <p:nvPicPr>
          <p:cNvPr id="9" name="Picture 8" descr="Text&#10;&#10;Description automatically generated with low confidence">
            <a:extLst>
              <a:ext uri="{FF2B5EF4-FFF2-40B4-BE49-F238E27FC236}">
                <a16:creationId xmlns:a16="http://schemas.microsoft.com/office/drawing/2014/main" id="{7DD71D2F-141C-40EF-AB2F-26AABC42B787}"/>
              </a:ext>
            </a:extLst>
          </p:cNvPr>
          <p:cNvPicPr>
            <a:picLocks noChangeAspect="1"/>
          </p:cNvPicPr>
          <p:nvPr/>
        </p:nvPicPr>
        <p:blipFill>
          <a:blip r:embed="rId2"/>
          <a:stretch>
            <a:fillRect/>
          </a:stretch>
        </p:blipFill>
        <p:spPr>
          <a:xfrm>
            <a:off x="1924897" y="1984799"/>
            <a:ext cx="4469372" cy="878021"/>
          </a:xfrm>
          <a:prstGeom prst="rect">
            <a:avLst/>
          </a:prstGeom>
        </p:spPr>
      </p:pic>
      <p:graphicFrame>
        <p:nvGraphicFramePr>
          <p:cNvPr id="2" name="Table 1">
            <a:extLst>
              <a:ext uri="{FF2B5EF4-FFF2-40B4-BE49-F238E27FC236}">
                <a16:creationId xmlns:a16="http://schemas.microsoft.com/office/drawing/2014/main" id="{DB787EBF-B649-4F4B-A027-65B15EBF540D}"/>
              </a:ext>
            </a:extLst>
          </p:cNvPr>
          <p:cNvGraphicFramePr>
            <a:graphicFrameLocks noGrp="1"/>
          </p:cNvGraphicFramePr>
          <p:nvPr>
            <p:extLst>
              <p:ext uri="{D42A27DB-BD31-4B8C-83A1-F6EECF244321}">
                <p14:modId xmlns:p14="http://schemas.microsoft.com/office/powerpoint/2010/main" val="3507293773"/>
              </p:ext>
            </p:extLst>
          </p:nvPr>
        </p:nvGraphicFramePr>
        <p:xfrm>
          <a:off x="2024743" y="2055137"/>
          <a:ext cx="7128988" cy="3103869"/>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1456819533"/>
                    </a:ext>
                  </a:extLst>
                </a:gridCol>
              </a:tblGrid>
              <a:tr h="608588">
                <a:tc>
                  <a:txBody>
                    <a:bodyPr/>
                    <a:lstStyle/>
                    <a:p>
                      <a:pPr algn="l"/>
                      <a:endParaRPr lang="en-US" sz="3000" b="0" i="0" dirty="0">
                        <a:latin typeface="Calibri" panose="020F0502020204030204" pitchFamily="34" charset="0"/>
                        <a:cs typeface="Calibri" panose="020F0502020204030204" pitchFamily="34"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465386720"/>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a maritime air mass?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106513648"/>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Ireland’s prevailing wind?</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957221476"/>
                  </a:ext>
                </a:extLst>
              </a:tr>
              <a:tr h="46665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keeps the bays on Ireland’s west coast ice-free in winter?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85659112"/>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does the west of Ireland receive more rainfall than the east?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511043787"/>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is Wexford sunnier than west Cork?</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981638491"/>
                  </a:ext>
                </a:extLst>
              </a:tr>
            </a:tbl>
          </a:graphicData>
        </a:graphic>
      </p:graphicFrame>
      <p:sp>
        <p:nvSpPr>
          <p:cNvPr id="10" name="TextBox 9">
            <a:extLst>
              <a:ext uri="{FF2B5EF4-FFF2-40B4-BE49-F238E27FC236}">
                <a16:creationId xmlns:a16="http://schemas.microsoft.com/office/drawing/2014/main" id="{A551B6C4-C6CE-EA48-B4BB-45582167330A}"/>
              </a:ext>
            </a:extLst>
          </p:cNvPr>
          <p:cNvSpPr txBox="1"/>
          <p:nvPr/>
        </p:nvSpPr>
        <p:spPr>
          <a:xfrm>
            <a:off x="470308" y="193122"/>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pic>
        <p:nvPicPr>
          <p:cNvPr id="5" name="Picture 4" descr="Text&#10;&#10;Description automatically generated">
            <a:extLst>
              <a:ext uri="{FF2B5EF4-FFF2-40B4-BE49-F238E27FC236}">
                <a16:creationId xmlns:a16="http://schemas.microsoft.com/office/drawing/2014/main" id="{2C73A719-958E-D5F7-3C8C-805CE20F16A7}"/>
              </a:ext>
            </a:extLst>
          </p:cNvPr>
          <p:cNvPicPr>
            <a:picLocks noChangeAspect="1"/>
          </p:cNvPicPr>
          <p:nvPr/>
        </p:nvPicPr>
        <p:blipFill>
          <a:blip r:embed="rId3"/>
          <a:stretch>
            <a:fillRect/>
          </a:stretch>
        </p:blipFill>
        <p:spPr>
          <a:xfrm>
            <a:off x="1845689" y="2073503"/>
            <a:ext cx="3994541" cy="713311"/>
          </a:xfrm>
          <a:prstGeom prst="rect">
            <a:avLst/>
          </a:prstGeom>
        </p:spPr>
      </p:pic>
    </p:spTree>
    <p:extLst>
      <p:ext uri="{BB962C8B-B14F-4D97-AF65-F5344CB8AC3E}">
        <p14:creationId xmlns:p14="http://schemas.microsoft.com/office/powerpoint/2010/main" val="3143871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8" name="Table 7">
            <a:extLst>
              <a:ext uri="{FF2B5EF4-FFF2-40B4-BE49-F238E27FC236}">
                <a16:creationId xmlns:a16="http://schemas.microsoft.com/office/drawing/2014/main" id="{D5A336F4-23B1-544F-8673-B2DB851853F3}"/>
              </a:ext>
            </a:extLst>
          </p:cNvPr>
          <p:cNvGraphicFramePr>
            <a:graphicFrameLocks noGrp="1"/>
          </p:cNvGraphicFramePr>
          <p:nvPr>
            <p:extLst>
              <p:ext uri="{D42A27DB-BD31-4B8C-83A1-F6EECF244321}">
                <p14:modId xmlns:p14="http://schemas.microsoft.com/office/powerpoint/2010/main" val="667713327"/>
              </p:ext>
            </p:extLst>
          </p:nvPr>
        </p:nvGraphicFramePr>
        <p:xfrm>
          <a:off x="1967076" y="1645269"/>
          <a:ext cx="7964431" cy="2560320"/>
        </p:xfrm>
        <a:graphic>
          <a:graphicData uri="http://schemas.openxmlformats.org/drawingml/2006/table">
            <a:tbl>
              <a:tblPr firstRow="1" bandRow="1">
                <a:tableStyleId>{21E4AEA4-8DFA-4A89-87EB-49C32662AFE0}</a:tableStyleId>
              </a:tblPr>
              <a:tblGrid>
                <a:gridCol w="7964431">
                  <a:extLst>
                    <a:ext uri="{9D8B030D-6E8A-4147-A177-3AD203B41FA5}">
                      <a16:colId xmlns:a16="http://schemas.microsoft.com/office/drawing/2014/main" val="22261216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pitchFamily="34" charset="0"/>
                          <a:cs typeface="Calibri" panose="020F0502020204030204" pitchFamily="34" charset="0"/>
                        </a:rPr>
                        <a:t>Higher-order questions 3</a:t>
                      </a:r>
                      <a:endParaRPr lang="en-US" sz="24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1.	Where in Ireland do you think flood prediction would be most important?</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2.</a:t>
                      </a:r>
                      <a:r>
                        <a:rPr lang="en-US" sz="2000" b="0" kern="1200" dirty="0">
                          <a:solidFill>
                            <a:schemeClr val="tx1"/>
                          </a:solidFill>
                          <a:latin typeface="Calibri" panose="020F0502020204030204" pitchFamily="34" charset="0"/>
                          <a:ea typeface="+mn-ea"/>
                          <a:cs typeface="Calibri" panose="020F0502020204030204" pitchFamily="34" charset="0"/>
                        </a:rPr>
                        <a:t>	</a:t>
                      </a:r>
                      <a:r>
                        <a:rPr lang="en-US" sz="2000" b="0" dirty="0">
                          <a:solidFill>
                            <a:schemeClr val="tx1"/>
                          </a:solidFill>
                          <a:latin typeface="Calibri" panose="020F0502020204030204" pitchFamily="34" charset="0"/>
                          <a:cs typeface="Calibri" panose="020F0502020204030204" pitchFamily="34" charset="0"/>
                        </a:rPr>
                        <a:t>If you had to choose a holiday location in Ireland based on climate, where would you choose?</a:t>
                      </a:r>
                      <a:endParaRPr lang="en-US" sz="20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3.	Compare the maps of Ireland’s climate with the map on page 246 of your Textbook. What patterns do you notice?</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7" name="TextBox 6">
            <a:extLst>
              <a:ext uri="{FF2B5EF4-FFF2-40B4-BE49-F238E27FC236}">
                <a16:creationId xmlns:a16="http://schemas.microsoft.com/office/drawing/2014/main" id="{96D0D6DF-E3ED-5348-9C05-D9EBE8740217}"/>
              </a:ext>
            </a:extLst>
          </p:cNvPr>
          <p:cNvSpPr txBox="1"/>
          <p:nvPr/>
        </p:nvSpPr>
        <p:spPr>
          <a:xfrm>
            <a:off x="470308" y="193122"/>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636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32.4 on page 181 of your Skills Book.</a:t>
            </a:r>
          </a:p>
        </p:txBody>
      </p:sp>
      <p:sp>
        <p:nvSpPr>
          <p:cNvPr id="6" name="TextBox 5">
            <a:extLst>
              <a:ext uri="{FF2B5EF4-FFF2-40B4-BE49-F238E27FC236}">
                <a16:creationId xmlns:a16="http://schemas.microsoft.com/office/drawing/2014/main" id="{ADBE8E93-3FE8-3A40-A6A2-B81293BBFA31}"/>
              </a:ext>
            </a:extLst>
          </p:cNvPr>
          <p:cNvSpPr txBox="1"/>
          <p:nvPr/>
        </p:nvSpPr>
        <p:spPr>
          <a:xfrm>
            <a:off x="470308" y="193122"/>
            <a:ext cx="8203896"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32.4 </a:t>
            </a:r>
            <a:r>
              <a:rPr lang="en-US" sz="2800" b="1" dirty="0">
                <a:solidFill>
                  <a:srgbClr val="1E4783"/>
                </a:solidFill>
                <a:latin typeface="Calibri" panose="020F0502020204030204" pitchFamily="34" charset="0"/>
                <a:cs typeface="Calibri" panose="020F0502020204030204" pitchFamily="34" charset="0"/>
              </a:rPr>
              <a:t>Describe and explain Ireland’s climate.</a:t>
            </a:r>
            <a:endParaRPr lang="en-US" sz="28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30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1999" y="33494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Assess your progress</a:t>
            </a:r>
          </a:p>
        </p:txBody>
      </p:sp>
      <p:sp>
        <p:nvSpPr>
          <p:cNvPr id="6" name="TextBox 5">
            <a:extLst>
              <a:ext uri="{FF2B5EF4-FFF2-40B4-BE49-F238E27FC236}">
                <a16:creationId xmlns:a16="http://schemas.microsoft.com/office/drawing/2014/main" id="{FD50931E-7386-47D3-8C2C-75E54572418B}"/>
              </a:ext>
            </a:extLst>
          </p:cNvPr>
          <p:cNvSpPr txBox="1"/>
          <p:nvPr/>
        </p:nvSpPr>
        <p:spPr>
          <a:xfrm>
            <a:off x="431999" y="1092622"/>
            <a:ext cx="9576295" cy="400110"/>
          </a:xfrm>
          <a:prstGeom prst="rect">
            <a:avLst/>
          </a:prstGeom>
          <a:noFill/>
          <a:effectLst>
            <a:outerShdw blurRad="40000" dist="20000" dir="5400000" rotWithShape="0">
              <a:schemeClr val="bg1">
                <a:alpha val="15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Go to page 184 of your Skills Book and assess your progress.</a:t>
            </a:r>
          </a:p>
        </p:txBody>
      </p:sp>
      <p:sp>
        <p:nvSpPr>
          <p:cNvPr id="8" name="TextBox 7">
            <a:extLst>
              <a:ext uri="{FF2B5EF4-FFF2-40B4-BE49-F238E27FC236}">
                <a16:creationId xmlns:a16="http://schemas.microsoft.com/office/drawing/2014/main" id="{DA5A3639-82A3-4A93-85B1-55E2DB6D3DE3}"/>
              </a:ext>
            </a:extLst>
          </p:cNvPr>
          <p:cNvSpPr txBox="1"/>
          <p:nvPr/>
        </p:nvSpPr>
        <p:spPr>
          <a:xfrm>
            <a:off x="432000" y="4788000"/>
            <a:ext cx="9576296" cy="707886"/>
          </a:xfrm>
          <a:prstGeom prst="rect">
            <a:avLst/>
          </a:prstGeom>
          <a:noFill/>
          <a:effectLst>
            <a:outerShdw blurRad="40000" dist="20000" dir="5400000" rotWithShape="0">
              <a:schemeClr val="accent4">
                <a:alpha val="38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Identify any gaps in your learning. Use the Rapid Revision on page 409 of your Textbook to jog your memory.</a:t>
            </a:r>
          </a:p>
        </p:txBody>
      </p:sp>
      <p:sp>
        <p:nvSpPr>
          <p:cNvPr id="9" name="TextBox 8">
            <a:extLst>
              <a:ext uri="{FF2B5EF4-FFF2-40B4-BE49-F238E27FC236}">
                <a16:creationId xmlns:a16="http://schemas.microsoft.com/office/drawing/2014/main" id="{84348BD6-01AE-9948-917A-D7D695BF1EEA}"/>
              </a:ext>
            </a:extLst>
          </p:cNvPr>
          <p:cNvSpPr txBox="1"/>
          <p:nvPr/>
        </p:nvSpPr>
        <p:spPr>
          <a:xfrm>
            <a:off x="431999" y="1853597"/>
            <a:ext cx="9440546" cy="2349000"/>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32.1 </a:t>
            </a:r>
            <a:r>
              <a:rPr lang="en-US" sz="2400" b="1" dirty="0">
                <a:solidFill>
                  <a:srgbClr val="1E4783"/>
                </a:solidFill>
                <a:latin typeface="Calibri" panose="020F0502020204030204" pitchFamily="34" charset="0"/>
                <a:cs typeface="Calibri" panose="020F0502020204030204" pitchFamily="34" charset="0"/>
              </a:rPr>
              <a:t>Describe the factors affecting global climates.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32.2 </a:t>
            </a:r>
            <a:r>
              <a:rPr lang="en-US" sz="2400" b="1" dirty="0">
                <a:solidFill>
                  <a:srgbClr val="1E4783"/>
                </a:solidFill>
                <a:latin typeface="Calibri" panose="020F0502020204030204" pitchFamily="34" charset="0"/>
                <a:cs typeface="Calibri" panose="020F0502020204030204" pitchFamily="34" charset="0"/>
              </a:rPr>
              <a:t>Describe the factors affecting local climate.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32.3 </a:t>
            </a:r>
            <a:r>
              <a:rPr lang="en-US" sz="2400" b="1" dirty="0">
                <a:solidFill>
                  <a:srgbClr val="1E4783"/>
                </a:solidFill>
                <a:latin typeface="Calibri" panose="020F0502020204030204" pitchFamily="34" charset="0"/>
                <a:cs typeface="Calibri" panose="020F0502020204030204" pitchFamily="34" charset="0"/>
              </a:rPr>
              <a:t>Identify and describe different global climates. </a:t>
            </a:r>
          </a:p>
          <a:p>
            <a:pPr marL="719138" indent="-719138">
              <a:spcAft>
                <a:spcPts val="1800"/>
              </a:spcAft>
              <a:buClr>
                <a:srgbClr val="3F3153"/>
              </a:buClr>
              <a:buSzPct val="80000"/>
            </a:pPr>
            <a:r>
              <a:rPr lang="en-US" sz="2400" b="1" dirty="0">
                <a:solidFill>
                  <a:srgbClr val="E84141"/>
                </a:solidFill>
                <a:latin typeface="Calibri" panose="020F0502020204030204" pitchFamily="34" charset="0"/>
                <a:cs typeface="Calibri" panose="020F0502020204030204" pitchFamily="34" charset="0"/>
              </a:rPr>
              <a:t>32.4 </a:t>
            </a:r>
            <a:r>
              <a:rPr lang="en-US" sz="2400" b="1" dirty="0">
                <a:solidFill>
                  <a:srgbClr val="1E4783"/>
                </a:solidFill>
                <a:latin typeface="Calibri" panose="020F0502020204030204" pitchFamily="34" charset="0"/>
                <a:cs typeface="Calibri" panose="020F0502020204030204" pitchFamily="34" charset="0"/>
              </a:rPr>
              <a:t>Describe and explain Ireland’s climate.</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835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826704" y="961052"/>
            <a:ext cx="1528354" cy="386085"/>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Latitude</a:t>
            </a:r>
          </a:p>
        </p:txBody>
      </p:sp>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799136" y="1763075"/>
            <a:ext cx="3396343" cy="2862322"/>
          </a:xfrm>
          <a:prstGeom prst="rect">
            <a:avLst/>
          </a:prstGeom>
        </p:spPr>
        <p:txBody>
          <a:bodyPr wrap="square" rtlCol="0">
            <a:spAutoFit/>
          </a:bodyPr>
          <a:lstStyle/>
          <a:p>
            <a:pPr marL="342900" indent="-342900">
              <a:buClr>
                <a:srgbClr val="FF0000"/>
              </a:buClr>
              <a:buFont typeface="Arial" panose="020B0604020202020204" pitchFamily="34" charset="0"/>
              <a:buChar char="•"/>
            </a:pPr>
            <a:r>
              <a:rPr lang="en-IE" altLang="en-US" sz="2000" dirty="0">
                <a:solidFill>
                  <a:srgbClr val="1E4783"/>
                </a:solidFill>
              </a:rPr>
              <a:t>Latitude is </a:t>
            </a:r>
            <a:r>
              <a:rPr lang="en-IE" altLang="en-US" sz="2000" b="1" dirty="0">
                <a:solidFill>
                  <a:srgbClr val="1E4783"/>
                </a:solidFill>
              </a:rPr>
              <a:t>distance from the equator</a:t>
            </a:r>
            <a:r>
              <a:rPr lang="en-IE" altLang="en-US" sz="2000" dirty="0">
                <a:solidFill>
                  <a:srgbClr val="1E4783"/>
                </a:solidFill>
              </a:rPr>
              <a:t>. </a:t>
            </a:r>
          </a:p>
          <a:p>
            <a:pPr marL="342900" indent="-342900">
              <a:buClr>
                <a:srgbClr val="FF0000"/>
              </a:buClr>
              <a:buFont typeface="Arial" panose="020B0604020202020204" pitchFamily="34" charset="0"/>
              <a:buChar char="•"/>
            </a:pPr>
            <a:endParaRPr lang="en-IE" altLang="en-US" sz="2000" dirty="0">
              <a:solidFill>
                <a:srgbClr val="1E4783"/>
              </a:solidFill>
            </a:endParaRPr>
          </a:p>
          <a:p>
            <a:pPr marL="342900" indent="-342900">
              <a:buClr>
                <a:srgbClr val="FF0000"/>
              </a:buClr>
              <a:buFont typeface="Arial" panose="020B0604020202020204" pitchFamily="34" charset="0"/>
              <a:buChar char="•"/>
            </a:pPr>
            <a:r>
              <a:rPr lang="en-IE" altLang="en-US" sz="2000" dirty="0">
                <a:solidFill>
                  <a:srgbClr val="1E4783"/>
                </a:solidFill>
              </a:rPr>
              <a:t>It is described using angles. Ireland is approximately </a:t>
            </a:r>
            <a:r>
              <a:rPr lang="en-IE" altLang="en-US" sz="2000" b="1" dirty="0">
                <a:solidFill>
                  <a:srgbClr val="1E4783"/>
                </a:solidFill>
              </a:rPr>
              <a:t>53</a:t>
            </a:r>
            <a:r>
              <a:rPr lang="en-IE" altLang="en-US" sz="2000" b="1" dirty="0">
                <a:solidFill>
                  <a:srgbClr val="1E4783"/>
                </a:solidFill>
                <a:sym typeface="Symbol" panose="05050102010706020507" pitchFamily="18" charset="2"/>
              </a:rPr>
              <a:t></a:t>
            </a:r>
            <a:r>
              <a:rPr lang="en-IE" altLang="en-US" sz="2000" b="1" dirty="0">
                <a:solidFill>
                  <a:srgbClr val="1E4783"/>
                </a:solidFill>
              </a:rPr>
              <a:t> north </a:t>
            </a:r>
            <a:r>
              <a:rPr lang="en-IE" altLang="en-US" sz="2000" dirty="0">
                <a:solidFill>
                  <a:srgbClr val="1E4783"/>
                </a:solidFill>
              </a:rPr>
              <a:t>of the equator. </a:t>
            </a:r>
          </a:p>
          <a:p>
            <a:pPr marL="342900" indent="-342900">
              <a:buClr>
                <a:srgbClr val="FF0000"/>
              </a:buClr>
              <a:buFont typeface="Arial" panose="020B0604020202020204" pitchFamily="34" charset="0"/>
              <a:buChar char="•"/>
            </a:pPr>
            <a:endParaRPr lang="en-IE" altLang="en-US" sz="2000" dirty="0">
              <a:solidFill>
                <a:srgbClr val="1E4783"/>
              </a:solidFill>
            </a:endParaRPr>
          </a:p>
          <a:p>
            <a:pPr marL="342900" indent="-342900">
              <a:buClr>
                <a:srgbClr val="FF0000"/>
              </a:buClr>
              <a:buFont typeface="Arial" panose="020B0604020202020204" pitchFamily="34" charset="0"/>
              <a:buChar char="•"/>
            </a:pPr>
            <a:r>
              <a:rPr lang="en-IE" altLang="en-US" sz="2000" dirty="0">
                <a:solidFill>
                  <a:srgbClr val="1E4783"/>
                </a:solidFill>
              </a:rPr>
              <a:t>Latitude affects climate.</a:t>
            </a:r>
          </a:p>
          <a:p>
            <a:pPr algn="l"/>
            <a:endParaRPr lang="en-IE" sz="2000" dirty="0">
              <a:latin typeface="+mn-lt"/>
            </a:endParaRPr>
          </a:p>
        </p:txBody>
      </p:sp>
      <p:sp>
        <p:nvSpPr>
          <p:cNvPr id="7" name="TextBox 6">
            <a:extLst>
              <a:ext uri="{FF2B5EF4-FFF2-40B4-BE49-F238E27FC236}">
                <a16:creationId xmlns:a16="http://schemas.microsoft.com/office/drawing/2014/main" id="{D2671BC8-CC35-4F4D-B879-D3C093BFF9DA}"/>
              </a:ext>
            </a:extLst>
          </p:cNvPr>
          <p:cNvSpPr txBox="1"/>
          <p:nvPr/>
        </p:nvSpPr>
        <p:spPr>
          <a:xfrm>
            <a:off x="238397" y="125534"/>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pic>
        <p:nvPicPr>
          <p:cNvPr id="6" name="Picture 5" descr="Diagram&#10;&#10;Description automatically generated">
            <a:extLst>
              <a:ext uri="{FF2B5EF4-FFF2-40B4-BE49-F238E27FC236}">
                <a16:creationId xmlns:a16="http://schemas.microsoft.com/office/drawing/2014/main" id="{79A5453C-19D6-C227-CF32-918A4586F96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11750" y="1076352"/>
            <a:ext cx="5164165" cy="4424313"/>
          </a:xfrm>
          <a:prstGeom prst="rect">
            <a:avLst/>
          </a:prstGeom>
        </p:spPr>
      </p:pic>
    </p:spTree>
    <p:extLst>
      <p:ext uri="{BB962C8B-B14F-4D97-AF65-F5344CB8AC3E}">
        <p14:creationId xmlns:p14="http://schemas.microsoft.com/office/powerpoint/2010/main" val="265972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640080" y="1221920"/>
            <a:ext cx="10911840" cy="707886"/>
          </a:xfrm>
          <a:prstGeom prst="rect">
            <a:avLst/>
          </a:prstGeom>
        </p:spPr>
        <p:txBody>
          <a:bodyPr wrap="square" rtlCol="0">
            <a:spAutoFit/>
          </a:bodyPr>
          <a:lstStyle/>
          <a:p>
            <a:endParaRPr lang="en-IE" altLang="en-US" sz="2000" dirty="0">
              <a:solidFill>
                <a:srgbClr val="1E4783"/>
              </a:solidFill>
            </a:endParaRPr>
          </a:p>
          <a:p>
            <a:pPr algn="l"/>
            <a:endParaRPr lang="en-IE" sz="2000" dirty="0">
              <a:latin typeface="+mn-lt"/>
            </a:endParaRPr>
          </a:p>
        </p:txBody>
      </p:sp>
      <p:sp>
        <p:nvSpPr>
          <p:cNvPr id="7" name="TextBox 6">
            <a:extLst>
              <a:ext uri="{FF2B5EF4-FFF2-40B4-BE49-F238E27FC236}">
                <a16:creationId xmlns:a16="http://schemas.microsoft.com/office/drawing/2014/main" id="{D2671BC8-CC35-4F4D-B879-D3C093BFF9DA}"/>
              </a:ext>
            </a:extLst>
          </p:cNvPr>
          <p:cNvSpPr txBox="1"/>
          <p:nvPr/>
        </p:nvSpPr>
        <p:spPr>
          <a:xfrm>
            <a:off x="238397" y="125534"/>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sp>
        <p:nvSpPr>
          <p:cNvPr id="6" name="TextBox 5">
            <a:extLst>
              <a:ext uri="{FF2B5EF4-FFF2-40B4-BE49-F238E27FC236}">
                <a16:creationId xmlns:a16="http://schemas.microsoft.com/office/drawing/2014/main" id="{36AE369D-A6A7-1F40-9555-037EEE074124}"/>
              </a:ext>
            </a:extLst>
          </p:cNvPr>
          <p:cNvSpPr txBox="1"/>
          <p:nvPr/>
        </p:nvSpPr>
        <p:spPr>
          <a:xfrm>
            <a:off x="693962" y="1322411"/>
            <a:ext cx="5047920" cy="1754326"/>
          </a:xfrm>
          <a:prstGeom prst="rect">
            <a:avLst/>
          </a:prstGeom>
        </p:spPr>
        <p:txBody>
          <a:bodyPr wrap="square" rtlCol="0">
            <a:spAutoFit/>
          </a:bodyPr>
          <a:lstStyle/>
          <a:p>
            <a:r>
              <a:rPr lang="en-US" b="1" dirty="0">
                <a:solidFill>
                  <a:srgbClr val="1E4783"/>
                </a:solidFill>
              </a:rPr>
              <a:t>At the equator:</a:t>
            </a:r>
          </a:p>
          <a:p>
            <a:r>
              <a:rPr lang="en-US" dirty="0">
                <a:solidFill>
                  <a:srgbClr val="1E4783"/>
                </a:solidFill>
              </a:rPr>
              <a:t>Places near the equator receive the most heat:</a:t>
            </a:r>
          </a:p>
          <a:p>
            <a:pPr marL="285750" indent="-285750">
              <a:buClr>
                <a:srgbClr val="FF0000"/>
              </a:buClr>
              <a:buFont typeface="Arial" panose="020B0604020202020204" pitchFamily="34" charset="0"/>
              <a:buChar char="•"/>
            </a:pPr>
            <a:r>
              <a:rPr lang="en-US" dirty="0">
                <a:solidFill>
                  <a:srgbClr val="1E4783"/>
                </a:solidFill>
              </a:rPr>
              <a:t>The sun shines from directly overhead.</a:t>
            </a:r>
          </a:p>
          <a:p>
            <a:pPr marL="285750" indent="-285750">
              <a:buClr>
                <a:srgbClr val="FF0000"/>
              </a:buClr>
              <a:buFont typeface="Arial" panose="020B0604020202020204" pitchFamily="34" charset="0"/>
              <a:buChar char="•"/>
            </a:pPr>
            <a:r>
              <a:rPr lang="en-US" dirty="0">
                <a:solidFill>
                  <a:srgbClr val="1E4783"/>
                </a:solidFill>
              </a:rPr>
              <a:t>The rays of the sun have less distance to travel before they reach the surface of the Earth, so temperatures are hotter here.</a:t>
            </a:r>
            <a:endParaRPr lang="en-US" dirty="0">
              <a:solidFill>
                <a:srgbClr val="1E4783"/>
              </a:solidFill>
              <a:latin typeface="+mn-lt"/>
            </a:endParaRPr>
          </a:p>
        </p:txBody>
      </p:sp>
      <p:sp>
        <p:nvSpPr>
          <p:cNvPr id="8" name="TextBox 7">
            <a:extLst>
              <a:ext uri="{FF2B5EF4-FFF2-40B4-BE49-F238E27FC236}">
                <a16:creationId xmlns:a16="http://schemas.microsoft.com/office/drawing/2014/main" id="{ECDBF872-573E-514B-B4A3-0616A6030C90}"/>
              </a:ext>
            </a:extLst>
          </p:cNvPr>
          <p:cNvSpPr txBox="1"/>
          <p:nvPr/>
        </p:nvSpPr>
        <p:spPr>
          <a:xfrm>
            <a:off x="693962" y="3174304"/>
            <a:ext cx="5186491" cy="2308324"/>
          </a:xfrm>
          <a:prstGeom prst="rect">
            <a:avLst/>
          </a:prstGeom>
        </p:spPr>
        <p:txBody>
          <a:bodyPr wrap="square" rtlCol="0">
            <a:spAutoFit/>
          </a:bodyPr>
          <a:lstStyle/>
          <a:p>
            <a:r>
              <a:rPr lang="en-US" b="1" dirty="0">
                <a:solidFill>
                  <a:srgbClr val="1E4783"/>
                </a:solidFill>
              </a:rPr>
              <a:t>At the poles</a:t>
            </a:r>
          </a:p>
          <a:p>
            <a:r>
              <a:rPr lang="en-US" dirty="0">
                <a:solidFill>
                  <a:srgbClr val="1E4783"/>
                </a:solidFill>
              </a:rPr>
              <a:t>Places nearer to the poles receive less heat:</a:t>
            </a:r>
          </a:p>
          <a:p>
            <a:pPr marL="285750" indent="-285750">
              <a:buClr>
                <a:srgbClr val="FF0000"/>
              </a:buClr>
              <a:buFont typeface="Arial" panose="020B0604020202020204" pitchFamily="34" charset="0"/>
              <a:buChar char="•"/>
            </a:pPr>
            <a:r>
              <a:rPr lang="en-US" dirty="0">
                <a:solidFill>
                  <a:srgbClr val="1E4783"/>
                </a:solidFill>
              </a:rPr>
              <a:t>The sun shines at an angle, so the sun’s energy is spread more thinly over a wider area than at the equator.</a:t>
            </a:r>
          </a:p>
          <a:p>
            <a:pPr marL="285750" indent="-285750">
              <a:buClr>
                <a:srgbClr val="FF0000"/>
              </a:buClr>
              <a:buFont typeface="Arial" panose="020B0604020202020204" pitchFamily="34" charset="0"/>
              <a:buChar char="•"/>
            </a:pPr>
            <a:r>
              <a:rPr lang="en-US" dirty="0">
                <a:solidFill>
                  <a:srgbClr val="1E4783"/>
                </a:solidFill>
              </a:rPr>
              <a:t>The sun’s energy has to pass through more atmosphere. This means more of the sun’s energy is lost before it reaches the Earth’s surface.</a:t>
            </a:r>
            <a:endParaRPr lang="en-US" dirty="0">
              <a:solidFill>
                <a:srgbClr val="1E4783"/>
              </a:solidFill>
              <a:latin typeface="+mn-lt"/>
            </a:endParaRPr>
          </a:p>
        </p:txBody>
      </p:sp>
      <p:sp>
        <p:nvSpPr>
          <p:cNvPr id="9" name="Title 6">
            <a:extLst>
              <a:ext uri="{FF2B5EF4-FFF2-40B4-BE49-F238E27FC236}">
                <a16:creationId xmlns:a16="http://schemas.microsoft.com/office/drawing/2014/main" id="{C24C8881-0C6A-4648-8990-C99ECAA28821}"/>
              </a:ext>
            </a:extLst>
          </p:cNvPr>
          <p:cNvSpPr txBox="1">
            <a:spLocks/>
          </p:cNvSpPr>
          <p:nvPr/>
        </p:nvSpPr>
        <p:spPr>
          <a:xfrm>
            <a:off x="693963" y="835835"/>
            <a:ext cx="1528354" cy="386085"/>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Latitude</a:t>
            </a:r>
          </a:p>
        </p:txBody>
      </p:sp>
      <p:pic>
        <p:nvPicPr>
          <p:cNvPr id="10" name="Picture 9">
            <a:extLst>
              <a:ext uri="{FF2B5EF4-FFF2-40B4-BE49-F238E27FC236}">
                <a16:creationId xmlns:a16="http://schemas.microsoft.com/office/drawing/2014/main" id="{76B003E9-03BE-2B48-9CD8-DDD974C6832F}"/>
              </a:ext>
            </a:extLst>
          </p:cNvPr>
          <p:cNvPicPr>
            <a:picLocks noChangeAspect="1"/>
          </p:cNvPicPr>
          <p:nvPr/>
        </p:nvPicPr>
        <p:blipFill>
          <a:blip r:embed="rId2"/>
          <a:stretch>
            <a:fillRect/>
          </a:stretch>
        </p:blipFill>
        <p:spPr>
          <a:xfrm>
            <a:off x="6273972" y="1034584"/>
            <a:ext cx="4884430" cy="4092360"/>
          </a:xfrm>
          <a:prstGeom prst="rect">
            <a:avLst/>
          </a:prstGeom>
        </p:spPr>
      </p:pic>
    </p:spTree>
    <p:extLst>
      <p:ext uri="{BB962C8B-B14F-4D97-AF65-F5344CB8AC3E}">
        <p14:creationId xmlns:p14="http://schemas.microsoft.com/office/powerpoint/2010/main" val="311047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553962" y="926051"/>
            <a:ext cx="4174793" cy="419424"/>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Distance from Seas and Oceans</a:t>
            </a:r>
          </a:p>
        </p:txBody>
      </p:sp>
      <p:sp>
        <p:nvSpPr>
          <p:cNvPr id="6" name="TextBox 5">
            <a:extLst>
              <a:ext uri="{FF2B5EF4-FFF2-40B4-BE49-F238E27FC236}">
                <a16:creationId xmlns:a16="http://schemas.microsoft.com/office/drawing/2014/main" id="{E8610AF3-2BD4-C94D-BE84-4EA125268AEE}"/>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sp>
        <p:nvSpPr>
          <p:cNvPr id="2" name="TextBox 1">
            <a:extLst>
              <a:ext uri="{FF2B5EF4-FFF2-40B4-BE49-F238E27FC236}">
                <a16:creationId xmlns:a16="http://schemas.microsoft.com/office/drawing/2014/main" id="{FC5F722C-46A2-9341-95D5-F0057EBF0A22}"/>
              </a:ext>
            </a:extLst>
          </p:cNvPr>
          <p:cNvSpPr txBox="1"/>
          <p:nvPr/>
        </p:nvSpPr>
        <p:spPr>
          <a:xfrm>
            <a:off x="553962" y="1544395"/>
            <a:ext cx="4745238" cy="2585323"/>
          </a:xfrm>
          <a:prstGeom prst="rect">
            <a:avLst/>
          </a:prstGeom>
        </p:spPr>
        <p:txBody>
          <a:bodyPr wrap="square" rtlCol="0">
            <a:spAutoFit/>
          </a:bodyPr>
          <a:lstStyle/>
          <a:p>
            <a:pPr marL="285750" indent="-285750">
              <a:buClr>
                <a:srgbClr val="FF0000"/>
              </a:buClr>
              <a:buFont typeface="Arial" panose="020B0604020202020204" pitchFamily="34" charset="0"/>
              <a:buChar char="•"/>
            </a:pPr>
            <a:r>
              <a:rPr lang="en-IE" dirty="0">
                <a:solidFill>
                  <a:srgbClr val="1E4783"/>
                </a:solidFill>
              </a:rPr>
              <a:t>Land heats up quickly in summer but cools quickly in winter. </a:t>
            </a:r>
          </a:p>
          <a:p>
            <a:pPr marL="285750" indent="-285750">
              <a:buClr>
                <a:srgbClr val="FF0000"/>
              </a:buClr>
              <a:buFont typeface="Arial" panose="020B0604020202020204" pitchFamily="34" charset="0"/>
              <a:buChar char="•"/>
            </a:pPr>
            <a:r>
              <a:rPr lang="en-IE" dirty="0">
                <a:solidFill>
                  <a:srgbClr val="1E4783"/>
                </a:solidFill>
              </a:rPr>
              <a:t>The sea heats up slowly in summer and cools slowly in winter. </a:t>
            </a:r>
          </a:p>
          <a:p>
            <a:pPr marL="742950" lvl="1" indent="-285750">
              <a:buClr>
                <a:srgbClr val="FF0000"/>
              </a:buClr>
              <a:buFont typeface="Arial" panose="020B0604020202020204" pitchFamily="34" charset="0"/>
              <a:buChar char="•"/>
            </a:pPr>
            <a:r>
              <a:rPr lang="en-IE" dirty="0">
                <a:solidFill>
                  <a:srgbClr val="1E4783"/>
                </a:solidFill>
              </a:rPr>
              <a:t>This means that places near the sea are cooler in summer than places inland.</a:t>
            </a:r>
          </a:p>
          <a:p>
            <a:pPr marL="742950" lvl="1" indent="-285750">
              <a:buClr>
                <a:srgbClr val="FF0000"/>
              </a:buClr>
              <a:buFont typeface="Arial" panose="020B0604020202020204" pitchFamily="34" charset="0"/>
              <a:buChar char="•"/>
            </a:pPr>
            <a:r>
              <a:rPr lang="en-IE" dirty="0">
                <a:solidFill>
                  <a:srgbClr val="1E4783"/>
                </a:solidFill>
              </a:rPr>
              <a:t>It also means that places near the sea are warmer in winter than places inland.</a:t>
            </a:r>
          </a:p>
          <a:p>
            <a:pPr marL="285750" indent="-285750" algn="l">
              <a:buClr>
                <a:srgbClr val="FF0000"/>
              </a:buClr>
              <a:buFont typeface="Arial" panose="020B0604020202020204" pitchFamily="34" charset="0"/>
              <a:buChar char="•"/>
            </a:pPr>
            <a:endParaRPr lang="en-US" dirty="0">
              <a:solidFill>
                <a:srgbClr val="1E4783"/>
              </a:solidFill>
              <a:latin typeface="+mn-lt"/>
            </a:endParaRPr>
          </a:p>
        </p:txBody>
      </p:sp>
      <p:pic>
        <p:nvPicPr>
          <p:cNvPr id="8" name="Picture 7">
            <a:extLst>
              <a:ext uri="{FF2B5EF4-FFF2-40B4-BE49-F238E27FC236}">
                <a16:creationId xmlns:a16="http://schemas.microsoft.com/office/drawing/2014/main" id="{0547202A-817C-AA44-BE99-A537B65D89DF}"/>
              </a:ext>
            </a:extLst>
          </p:cNvPr>
          <p:cNvPicPr>
            <a:picLocks noChangeAspect="1"/>
          </p:cNvPicPr>
          <p:nvPr/>
        </p:nvPicPr>
        <p:blipFill>
          <a:blip r:embed="rId2"/>
          <a:stretch>
            <a:fillRect/>
          </a:stretch>
        </p:blipFill>
        <p:spPr>
          <a:xfrm>
            <a:off x="5877692" y="1419442"/>
            <a:ext cx="5551219" cy="3368458"/>
          </a:xfrm>
          <a:prstGeom prst="rect">
            <a:avLst/>
          </a:prstGeom>
        </p:spPr>
      </p:pic>
      <p:sp>
        <p:nvSpPr>
          <p:cNvPr id="9" name="TextBox 8">
            <a:extLst>
              <a:ext uri="{FF2B5EF4-FFF2-40B4-BE49-F238E27FC236}">
                <a16:creationId xmlns:a16="http://schemas.microsoft.com/office/drawing/2014/main" id="{137E55E2-8024-204A-AA47-B5D2E187918D}"/>
              </a:ext>
            </a:extLst>
          </p:cNvPr>
          <p:cNvSpPr txBox="1"/>
          <p:nvPr/>
        </p:nvSpPr>
        <p:spPr>
          <a:xfrm>
            <a:off x="5893163" y="5069226"/>
            <a:ext cx="5117298" cy="369332"/>
          </a:xfrm>
          <a:prstGeom prst="rect">
            <a:avLst/>
          </a:prstGeom>
          <a:solidFill>
            <a:srgbClr val="FFFBEF"/>
          </a:solidFill>
        </p:spPr>
        <p:txBody>
          <a:bodyPr wrap="none" rtlCol="0">
            <a:spAutoFit/>
          </a:bodyPr>
          <a:lstStyle/>
          <a:p>
            <a:pPr algn="l"/>
            <a:r>
              <a:rPr lang="en-US" b="1" dirty="0">
                <a:solidFill>
                  <a:srgbClr val="FFC000"/>
                </a:solidFill>
                <a:latin typeface="+mn-lt"/>
              </a:rPr>
              <a:t>Complete the Activity on page 400 of your Textbook</a:t>
            </a:r>
          </a:p>
        </p:txBody>
      </p:sp>
    </p:spTree>
    <p:extLst>
      <p:ext uri="{BB962C8B-B14F-4D97-AF65-F5344CB8AC3E}">
        <p14:creationId xmlns:p14="http://schemas.microsoft.com/office/powerpoint/2010/main" val="344787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553962" y="926051"/>
            <a:ext cx="4174793" cy="419424"/>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Distance from Seas and Oceans</a:t>
            </a:r>
          </a:p>
        </p:txBody>
      </p:sp>
      <p:sp>
        <p:nvSpPr>
          <p:cNvPr id="6" name="TextBox 5">
            <a:extLst>
              <a:ext uri="{FF2B5EF4-FFF2-40B4-BE49-F238E27FC236}">
                <a16:creationId xmlns:a16="http://schemas.microsoft.com/office/drawing/2014/main" id="{E8610AF3-2BD4-C94D-BE84-4EA125268AEE}"/>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pic>
        <p:nvPicPr>
          <p:cNvPr id="8" name="Picture 7">
            <a:extLst>
              <a:ext uri="{FF2B5EF4-FFF2-40B4-BE49-F238E27FC236}">
                <a16:creationId xmlns:a16="http://schemas.microsoft.com/office/drawing/2014/main" id="{0547202A-817C-AA44-BE99-A537B65D89DF}"/>
              </a:ext>
            </a:extLst>
          </p:cNvPr>
          <p:cNvPicPr>
            <a:picLocks noChangeAspect="1"/>
          </p:cNvPicPr>
          <p:nvPr/>
        </p:nvPicPr>
        <p:blipFill>
          <a:blip r:embed="rId2"/>
          <a:stretch>
            <a:fillRect/>
          </a:stretch>
        </p:blipFill>
        <p:spPr>
          <a:xfrm>
            <a:off x="645402" y="1544395"/>
            <a:ext cx="5049429" cy="3063974"/>
          </a:xfrm>
          <a:prstGeom prst="rect">
            <a:avLst/>
          </a:prstGeom>
        </p:spPr>
      </p:pic>
      <p:sp>
        <p:nvSpPr>
          <p:cNvPr id="4" name="TextBox 3">
            <a:extLst>
              <a:ext uri="{FF2B5EF4-FFF2-40B4-BE49-F238E27FC236}">
                <a16:creationId xmlns:a16="http://schemas.microsoft.com/office/drawing/2014/main" id="{0EA42C29-424F-2F4E-932C-E0EF280B99D2}"/>
              </a:ext>
            </a:extLst>
          </p:cNvPr>
          <p:cNvSpPr txBox="1"/>
          <p:nvPr/>
        </p:nvSpPr>
        <p:spPr>
          <a:xfrm>
            <a:off x="5823346" y="1544395"/>
            <a:ext cx="3618412" cy="3139321"/>
          </a:xfrm>
          <a:prstGeom prst="rect">
            <a:avLst/>
          </a:prstGeom>
        </p:spPr>
        <p:txBody>
          <a:bodyPr wrap="square" rtlCol="0">
            <a:spAutoFit/>
          </a:bodyPr>
          <a:lstStyle/>
          <a:p>
            <a:r>
              <a:rPr lang="en-IE" dirty="0">
                <a:solidFill>
                  <a:srgbClr val="1E4783"/>
                </a:solidFill>
              </a:rPr>
              <a:t>Cork and Warsaw both lie on the same line of latitude. They should have the same climate.</a:t>
            </a:r>
          </a:p>
          <a:p>
            <a:endParaRPr lang="en-IE" dirty="0">
              <a:solidFill>
                <a:srgbClr val="1E4783"/>
              </a:solidFill>
            </a:endParaRPr>
          </a:p>
          <a:p>
            <a:r>
              <a:rPr lang="en-IE" dirty="0">
                <a:solidFill>
                  <a:srgbClr val="1E4783"/>
                </a:solidFill>
              </a:rPr>
              <a:t>Cork is located near the sea, however, so it has a smaller </a:t>
            </a:r>
            <a:r>
              <a:rPr lang="en-IE" b="1" dirty="0">
                <a:solidFill>
                  <a:srgbClr val="1E4783"/>
                </a:solidFill>
              </a:rPr>
              <a:t>temperature range</a:t>
            </a:r>
            <a:r>
              <a:rPr lang="en-IE" dirty="0">
                <a:solidFill>
                  <a:srgbClr val="1E4783"/>
                </a:solidFill>
              </a:rPr>
              <a:t>.</a:t>
            </a:r>
          </a:p>
          <a:p>
            <a:endParaRPr lang="en-IE" dirty="0">
              <a:solidFill>
                <a:srgbClr val="1E4783"/>
              </a:solidFill>
            </a:endParaRPr>
          </a:p>
          <a:p>
            <a:r>
              <a:rPr lang="en-IE" dirty="0">
                <a:solidFill>
                  <a:srgbClr val="1E4783"/>
                </a:solidFill>
              </a:rPr>
              <a:t>Cork’s temperature range is 8°C. Warsaw’s temperature range is 23°C.</a:t>
            </a:r>
          </a:p>
          <a:p>
            <a:pPr algn="l"/>
            <a:endParaRPr lang="en-US" dirty="0">
              <a:solidFill>
                <a:srgbClr val="1E4783"/>
              </a:solidFill>
              <a:latin typeface="+mn-lt"/>
            </a:endParaRPr>
          </a:p>
        </p:txBody>
      </p:sp>
      <p:pic>
        <p:nvPicPr>
          <p:cNvPr id="11" name="Picture 10">
            <a:extLst>
              <a:ext uri="{FF2B5EF4-FFF2-40B4-BE49-F238E27FC236}">
                <a16:creationId xmlns:a16="http://schemas.microsoft.com/office/drawing/2014/main" id="{650BDD5D-5B58-4C45-A2D6-1CBD7D7CE2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21912">
            <a:off x="8743423" y="1786394"/>
            <a:ext cx="3367643" cy="2200194"/>
          </a:xfrm>
          <a:prstGeom prst="rect">
            <a:avLst/>
          </a:prstGeom>
        </p:spPr>
      </p:pic>
    </p:spTree>
    <p:extLst>
      <p:ext uri="{BB962C8B-B14F-4D97-AF65-F5344CB8AC3E}">
        <p14:creationId xmlns:p14="http://schemas.microsoft.com/office/powerpoint/2010/main" val="21618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642257" y="948756"/>
            <a:ext cx="2612572" cy="475889"/>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Prevailing Wind</a:t>
            </a:r>
          </a:p>
        </p:txBody>
      </p:sp>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2" name="TextBox 1">
            <a:extLst>
              <a:ext uri="{FF2B5EF4-FFF2-40B4-BE49-F238E27FC236}">
                <a16:creationId xmlns:a16="http://schemas.microsoft.com/office/drawing/2014/main" id="{A81F9DCE-CEF8-45BB-B16E-1D4BF8D44168}"/>
              </a:ext>
            </a:extLst>
          </p:cNvPr>
          <p:cNvSpPr txBox="1"/>
          <p:nvPr/>
        </p:nvSpPr>
        <p:spPr>
          <a:xfrm>
            <a:off x="642257" y="1478997"/>
            <a:ext cx="3172097" cy="2246769"/>
          </a:xfrm>
          <a:prstGeom prst="rect">
            <a:avLst/>
          </a:prstGeom>
        </p:spPr>
        <p:txBody>
          <a:bodyPr wrap="square" rtlCol="0">
            <a:spAutoFit/>
          </a:bodyPr>
          <a:lstStyle/>
          <a:p>
            <a:r>
              <a:rPr lang="en-IE" altLang="x-none" sz="2000" dirty="0">
                <a:solidFill>
                  <a:srgbClr val="1E4783"/>
                </a:solidFill>
              </a:rPr>
              <a:t>The prevailing wind is the most common wind blowing over a region. </a:t>
            </a:r>
          </a:p>
          <a:p>
            <a:endParaRPr lang="en-IE" altLang="x-none" sz="2000" dirty="0">
              <a:solidFill>
                <a:srgbClr val="1E4783"/>
              </a:solidFill>
            </a:endParaRPr>
          </a:p>
          <a:p>
            <a:r>
              <a:rPr lang="en-IE" altLang="x-none" sz="2000" dirty="0">
                <a:solidFill>
                  <a:srgbClr val="1E4783"/>
                </a:solidFill>
              </a:rPr>
              <a:t>Winds are named after the direction from which they blow. </a:t>
            </a:r>
          </a:p>
        </p:txBody>
      </p:sp>
      <p:sp>
        <p:nvSpPr>
          <p:cNvPr id="7" name="TextBox 6">
            <a:extLst>
              <a:ext uri="{FF2B5EF4-FFF2-40B4-BE49-F238E27FC236}">
                <a16:creationId xmlns:a16="http://schemas.microsoft.com/office/drawing/2014/main" id="{814BA6E2-C53C-7E40-8BB5-8E5F5B2D12AE}"/>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pic>
        <p:nvPicPr>
          <p:cNvPr id="12" name="Picture 11">
            <a:extLst>
              <a:ext uri="{FF2B5EF4-FFF2-40B4-BE49-F238E27FC236}">
                <a16:creationId xmlns:a16="http://schemas.microsoft.com/office/drawing/2014/main" id="{7881BFD6-DEA7-3C4F-97C7-69E992B869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56611" y="948756"/>
            <a:ext cx="6013697" cy="4557092"/>
          </a:xfrm>
          <a:prstGeom prst="rect">
            <a:avLst/>
          </a:prstGeom>
        </p:spPr>
      </p:pic>
    </p:spTree>
    <p:extLst>
      <p:ext uri="{BB962C8B-B14F-4D97-AF65-F5344CB8AC3E}">
        <p14:creationId xmlns:p14="http://schemas.microsoft.com/office/powerpoint/2010/main" val="355472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642257" y="948756"/>
            <a:ext cx="2612572" cy="475889"/>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400" dirty="0">
                <a:solidFill>
                  <a:srgbClr val="1E4783"/>
                </a:solidFill>
                <a:latin typeface="+mn-lt"/>
              </a:rPr>
              <a:t>Prevailing Wind</a:t>
            </a:r>
          </a:p>
        </p:txBody>
      </p:sp>
      <p:sp>
        <p:nvSpPr>
          <p:cNvPr id="4" name="TextBox 3">
            <a:extLst>
              <a:ext uri="{FF2B5EF4-FFF2-40B4-BE49-F238E27FC236}">
                <a16:creationId xmlns:a16="http://schemas.microsoft.com/office/drawing/2014/main" id="{E00D9794-5E55-4D70-9B34-D2713751BA4D}"/>
              </a:ext>
            </a:extLst>
          </p:cNvPr>
          <p:cNvSpPr txBox="1"/>
          <p:nvPr/>
        </p:nvSpPr>
        <p:spPr>
          <a:xfrm>
            <a:off x="0" y="835835"/>
            <a:ext cx="10365987" cy="5186329"/>
          </a:xfrm>
          <a:prstGeom prst="rect">
            <a:avLst/>
          </a:prstGeom>
        </p:spPr>
        <p:txBody>
          <a:bodyPr vert="horz" wrap="square" lIns="91440" tIns="45720" rIns="91440" bIns="45720" rtlCol="0">
            <a:noAutofit/>
          </a:bodyPr>
          <a:lstStyle/>
          <a:p>
            <a:pPr marL="404813" marR="0" lvl="0" indent="-404813" fontAlgn="base">
              <a:lnSpc>
                <a:spcPts val="2463"/>
              </a:lnSpc>
              <a:spcBef>
                <a:spcPct val="0"/>
              </a:spcBef>
              <a:spcAft>
                <a:spcPts val="1800"/>
              </a:spcAft>
              <a:buClr>
                <a:srgbClr val="3F3153"/>
              </a:buClr>
              <a:buSzPct val="80000"/>
              <a:tabLst/>
            </a:pPr>
            <a:endParaRPr lang="en-US" altLang="x-none" sz="2400" dirty="0">
              <a:solidFill>
                <a:srgbClr val="1E4783"/>
              </a:solidFill>
            </a:endParaRPr>
          </a:p>
        </p:txBody>
      </p:sp>
      <p:sp>
        <p:nvSpPr>
          <p:cNvPr id="7" name="TextBox 6">
            <a:extLst>
              <a:ext uri="{FF2B5EF4-FFF2-40B4-BE49-F238E27FC236}">
                <a16:creationId xmlns:a16="http://schemas.microsoft.com/office/drawing/2014/main" id="{814BA6E2-C53C-7E40-8BB5-8E5F5B2D12AE}"/>
              </a:ext>
            </a:extLst>
          </p:cNvPr>
          <p:cNvSpPr txBox="1"/>
          <p:nvPr/>
        </p:nvSpPr>
        <p:spPr>
          <a:xfrm>
            <a:off x="251460" y="203911"/>
            <a:ext cx="10473145" cy="523220"/>
          </a:xfrm>
          <a:prstGeom prst="rect">
            <a:avLst/>
          </a:prstGeom>
          <a:noFill/>
        </p:spPr>
        <p:txBody>
          <a:bodyPr wrap="square">
            <a:spAutoFit/>
          </a:bodyPr>
          <a:lstStyle/>
          <a:p>
            <a:pPr marL="719138" indent="-719138">
              <a:spcAft>
                <a:spcPts val="1800"/>
              </a:spcAft>
              <a:buClr>
                <a:srgbClr val="3F3153"/>
              </a:buClr>
              <a:buSzPct val="80000"/>
            </a:pPr>
            <a:r>
              <a:rPr lang="en-US" sz="2800" b="1" dirty="0">
                <a:solidFill>
                  <a:srgbClr val="E84141"/>
                </a:solidFill>
                <a:latin typeface="Calibri" panose="020F0502020204030204" pitchFamily="34" charset="0"/>
                <a:cs typeface="Calibri" panose="020F0502020204030204" pitchFamily="34" charset="0"/>
              </a:rPr>
              <a:t>32.1 </a:t>
            </a:r>
            <a:r>
              <a:rPr lang="en-US" sz="2800" b="1" dirty="0">
                <a:solidFill>
                  <a:srgbClr val="1E4783"/>
                </a:solidFill>
                <a:latin typeface="Calibri" panose="020F0502020204030204" pitchFamily="34" charset="0"/>
                <a:cs typeface="Calibri" panose="020F0502020204030204" pitchFamily="34" charset="0"/>
              </a:rPr>
              <a:t>Describe the factors affecting global climates. </a:t>
            </a:r>
          </a:p>
        </p:txBody>
      </p:sp>
      <p:pic>
        <p:nvPicPr>
          <p:cNvPr id="12" name="Picture 11">
            <a:extLst>
              <a:ext uri="{FF2B5EF4-FFF2-40B4-BE49-F238E27FC236}">
                <a16:creationId xmlns:a16="http://schemas.microsoft.com/office/drawing/2014/main" id="{7881BFD6-DEA7-3C4F-97C7-69E992B869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60255" y="1913053"/>
            <a:ext cx="3455554" cy="2618568"/>
          </a:xfrm>
          <a:prstGeom prst="rect">
            <a:avLst/>
          </a:prstGeom>
        </p:spPr>
      </p:pic>
      <p:sp>
        <p:nvSpPr>
          <p:cNvPr id="5" name="TextBox 4">
            <a:extLst>
              <a:ext uri="{FF2B5EF4-FFF2-40B4-BE49-F238E27FC236}">
                <a16:creationId xmlns:a16="http://schemas.microsoft.com/office/drawing/2014/main" id="{B3F39C5F-664F-8744-BF35-7AF93C6621F2}"/>
              </a:ext>
            </a:extLst>
          </p:cNvPr>
          <p:cNvSpPr txBox="1"/>
          <p:nvPr/>
        </p:nvSpPr>
        <p:spPr>
          <a:xfrm>
            <a:off x="4025058" y="727131"/>
            <a:ext cx="2785350" cy="1077218"/>
          </a:xfrm>
          <a:prstGeom prst="rect">
            <a:avLst/>
          </a:prstGeom>
          <a:solidFill>
            <a:schemeClr val="bg1"/>
          </a:solidFill>
        </p:spPr>
        <p:txBody>
          <a:bodyPr wrap="square" rtlCol="0">
            <a:spAutoFit/>
          </a:bodyPr>
          <a:lstStyle/>
          <a:p>
            <a:r>
              <a:rPr lang="en-US" sz="1600" dirty="0">
                <a:solidFill>
                  <a:srgbClr val="1E4783"/>
                </a:solidFill>
              </a:rPr>
              <a:t>1. Northerly winds come from high latitudes (nearer the poles), so they are cold. They are usually dry winds.</a:t>
            </a:r>
            <a:endParaRPr lang="en-US" sz="1600" dirty="0">
              <a:solidFill>
                <a:srgbClr val="1E4783"/>
              </a:solidFill>
              <a:latin typeface="+mn-lt"/>
            </a:endParaRPr>
          </a:p>
        </p:txBody>
      </p:sp>
      <p:sp>
        <p:nvSpPr>
          <p:cNvPr id="8" name="TextBox 7">
            <a:extLst>
              <a:ext uri="{FF2B5EF4-FFF2-40B4-BE49-F238E27FC236}">
                <a16:creationId xmlns:a16="http://schemas.microsoft.com/office/drawing/2014/main" id="{686F2302-CB77-9149-9BA8-0763AE861DC6}"/>
              </a:ext>
            </a:extLst>
          </p:cNvPr>
          <p:cNvSpPr txBox="1"/>
          <p:nvPr/>
        </p:nvSpPr>
        <p:spPr>
          <a:xfrm>
            <a:off x="7338096" y="2191286"/>
            <a:ext cx="3326382" cy="2062103"/>
          </a:xfrm>
          <a:prstGeom prst="rect">
            <a:avLst/>
          </a:prstGeom>
          <a:solidFill>
            <a:schemeClr val="bg1"/>
          </a:solidFill>
        </p:spPr>
        <p:txBody>
          <a:bodyPr wrap="square" rtlCol="0">
            <a:spAutoFit/>
          </a:bodyPr>
          <a:lstStyle/>
          <a:p>
            <a:r>
              <a:rPr lang="en-US" sz="1600" dirty="0">
                <a:solidFill>
                  <a:srgbClr val="1E4783"/>
                </a:solidFill>
              </a:rPr>
              <a:t>4. Easterly winds blow in from over Europe. As a result, they are warm in summer as the land over which they travel has heated up. They are cold in winter as the land loses heat quickly. They are usually dry winds. This is because they blow over land so do not absorb moisture.</a:t>
            </a:r>
            <a:endParaRPr lang="en-US" sz="1600" dirty="0">
              <a:solidFill>
                <a:srgbClr val="1E4783"/>
              </a:solidFill>
              <a:latin typeface="+mn-lt"/>
            </a:endParaRPr>
          </a:p>
        </p:txBody>
      </p:sp>
      <p:sp>
        <p:nvSpPr>
          <p:cNvPr id="9" name="TextBox 8">
            <a:extLst>
              <a:ext uri="{FF2B5EF4-FFF2-40B4-BE49-F238E27FC236}">
                <a16:creationId xmlns:a16="http://schemas.microsoft.com/office/drawing/2014/main" id="{201DDE20-DB1C-2245-AB0A-E405999D9CA6}"/>
              </a:ext>
            </a:extLst>
          </p:cNvPr>
          <p:cNvSpPr txBox="1"/>
          <p:nvPr/>
        </p:nvSpPr>
        <p:spPr>
          <a:xfrm>
            <a:off x="3716669" y="4563633"/>
            <a:ext cx="4125380" cy="1323439"/>
          </a:xfrm>
          <a:prstGeom prst="rect">
            <a:avLst/>
          </a:prstGeom>
          <a:solidFill>
            <a:schemeClr val="bg1"/>
          </a:solidFill>
        </p:spPr>
        <p:txBody>
          <a:bodyPr wrap="square" rtlCol="0">
            <a:spAutoFit/>
          </a:bodyPr>
          <a:lstStyle/>
          <a:p>
            <a:r>
              <a:rPr lang="en-US" sz="1600" dirty="0">
                <a:solidFill>
                  <a:srgbClr val="1E4783"/>
                </a:solidFill>
              </a:rPr>
              <a:t>3. Southerly winds come from lower latitudes (nearer the equator) so they are warm. They can bring precipitation because they cool down and lose moisture when they move from lower to higher latitudes.</a:t>
            </a:r>
            <a:endParaRPr lang="en-US" sz="1600" dirty="0">
              <a:solidFill>
                <a:srgbClr val="1E4783"/>
              </a:solidFill>
              <a:latin typeface="+mn-lt"/>
            </a:endParaRPr>
          </a:p>
        </p:txBody>
      </p:sp>
      <p:sp>
        <p:nvSpPr>
          <p:cNvPr id="10" name="TextBox 9">
            <a:extLst>
              <a:ext uri="{FF2B5EF4-FFF2-40B4-BE49-F238E27FC236}">
                <a16:creationId xmlns:a16="http://schemas.microsoft.com/office/drawing/2014/main" id="{01358AD0-3A44-774A-8FD9-0DE95ABF5780}"/>
              </a:ext>
            </a:extLst>
          </p:cNvPr>
          <p:cNvSpPr txBox="1"/>
          <p:nvPr/>
        </p:nvSpPr>
        <p:spPr>
          <a:xfrm>
            <a:off x="792491" y="2068175"/>
            <a:ext cx="2785350" cy="2308324"/>
          </a:xfrm>
          <a:prstGeom prst="rect">
            <a:avLst/>
          </a:prstGeom>
          <a:solidFill>
            <a:schemeClr val="bg1"/>
          </a:solidFill>
        </p:spPr>
        <p:txBody>
          <a:bodyPr wrap="square" rtlCol="0">
            <a:spAutoFit/>
          </a:bodyPr>
          <a:lstStyle/>
          <a:p>
            <a:r>
              <a:rPr lang="en-US" sz="1600" dirty="0">
                <a:solidFill>
                  <a:srgbClr val="1E4783"/>
                </a:solidFill>
              </a:rPr>
              <a:t>2. South-westerly winds blow in from over the Atlantic. As a result, they are cool in summer and warmer in winter. This means they bring temperate conditions to Ireland. The warm winds absorb moisture as they pass over the Atlantic, so they bring rain.</a:t>
            </a:r>
            <a:endParaRPr lang="en-US" sz="1600" dirty="0">
              <a:solidFill>
                <a:srgbClr val="1E4783"/>
              </a:solidFill>
              <a:latin typeface="+mn-lt"/>
            </a:endParaRPr>
          </a:p>
        </p:txBody>
      </p:sp>
    </p:spTree>
    <p:extLst>
      <p:ext uri="{BB962C8B-B14F-4D97-AF65-F5344CB8AC3E}">
        <p14:creationId xmlns:p14="http://schemas.microsoft.com/office/powerpoint/2010/main" val="359478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dirty="0" smtClean="0">
            <a:latin typeface="+mn-lt"/>
          </a:defRPr>
        </a:defPPr>
      </a:lstStyle>
    </a:txDef>
  </a:objectDefaults>
  <a:extraClrSchemeLst/>
  <a:extLst>
    <a:ext uri="{05A4C25C-085E-4340-85A3-A5531E510DB2}">
      <thm15:themeFamily xmlns:thm15="http://schemas.microsoft.com/office/thememl/2012/main" name="Presentation27" id="{D1825694-7590-1949-9300-78C28767D24A}" vid="{ACB7304C-F511-BC43-9D27-759DE0EFA4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da3682-b78a-428e-b33e-5a4fa8c72221">
      <Terms xmlns="http://schemas.microsoft.com/office/infopath/2007/PartnerControls"/>
    </lcf76f155ced4ddcb4097134ff3c332f>
    <TaxCatchAll xmlns="e693bac4-d561-4992-9041-fe1feedbf7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F1A6EEC15CF140B7B25E5E96887263" ma:contentTypeVersion="15" ma:contentTypeDescription="Create a new document." ma:contentTypeScope="" ma:versionID="37346f8029fa01870eb281b5421490d6">
  <xsd:schema xmlns:xsd="http://www.w3.org/2001/XMLSchema" xmlns:xs="http://www.w3.org/2001/XMLSchema" xmlns:p="http://schemas.microsoft.com/office/2006/metadata/properties" xmlns:ns2="3eda3682-b78a-428e-b33e-5a4fa8c72221" xmlns:ns3="e693bac4-d561-4992-9041-fe1feedbf768" targetNamespace="http://schemas.microsoft.com/office/2006/metadata/properties" ma:root="true" ma:fieldsID="20d209a5ebb9d0fd3a67db15f5900c75" ns2:_="" ns3:_="">
    <xsd:import namespace="3eda3682-b78a-428e-b33e-5a4fa8c72221"/>
    <xsd:import namespace="e693bac4-d561-4992-9041-fe1feedbf7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da3682-b78a-428e-b33e-5a4fa8c7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742b05b-9ba8-4872-bed0-60cf4bd1a3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93bac4-d561-4992-9041-fe1feedbf76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37eb6f5-4355-4dd6-aa94-9a8a95efb96b}" ma:internalName="TaxCatchAll" ma:showField="CatchAllData" ma:web="e693bac4-d561-4992-9041-fe1feedbf7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89FBE6-318A-4D22-BC4A-D5E5965F0369}">
  <ds:schemaRefs>
    <ds:schemaRef ds:uri="http://schemas.microsoft.com/sharepoint/v3/contenttype/forms"/>
  </ds:schemaRefs>
</ds:datastoreItem>
</file>

<file path=customXml/itemProps2.xml><?xml version="1.0" encoding="utf-8"?>
<ds:datastoreItem xmlns:ds="http://schemas.openxmlformats.org/officeDocument/2006/customXml" ds:itemID="{D02257B6-587E-432E-AEBA-C0781E8D5DE2}">
  <ds:schemaRefs>
    <ds:schemaRef ds:uri="http://www.w3.org/XML/1998/namespace"/>
    <ds:schemaRef ds:uri="http://schemas.microsoft.com/office/infopath/2007/PartnerControls"/>
    <ds:schemaRef ds:uri="http://schemas.microsoft.com/office/2006/documentManagement/types"/>
    <ds:schemaRef ds:uri="http://purl.org/dc/elements/1.1/"/>
    <ds:schemaRef ds:uri="http://schemas.microsoft.com/office/2006/metadata/properties"/>
    <ds:schemaRef ds:uri="3eda3682-b78a-428e-b33e-5a4fa8c72221"/>
    <ds:schemaRef ds:uri="http://purl.org/dc/terms/"/>
    <ds:schemaRef ds:uri="e693bac4-d561-4992-9041-fe1feedbf768"/>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E2373BBC-856C-4C82-BB8A-BEB46752C1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da3682-b78a-428e-b33e-5a4fa8c72221"/>
    <ds:schemaRef ds:uri="e693bac4-d561-4992-9041-fe1feedbf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5405</TotalTime>
  <Words>2568</Words>
  <Application>Microsoft Office PowerPoint</Application>
  <PresentationFormat>Widescreen</PresentationFormat>
  <Paragraphs>319</Paragraphs>
  <Slides>36</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SimSun</vt:lpstr>
      <vt:lpstr>Arial</vt:lpstr>
      <vt:lpstr>Calibri</vt:lpstr>
      <vt:lpstr>Calibri Light</vt:lpstr>
      <vt:lpstr>Courier New</vt:lpstr>
      <vt:lpstr>Glory</vt:lpstr>
      <vt:lpstr>Open Sans</vt:lpstr>
      <vt:lpstr>Special Elite</vt:lpstr>
      <vt:lpstr>Symbol</vt:lpstr>
      <vt:lpstr>Times New Roman</vt:lpstr>
      <vt:lpstr>Office Theme</vt:lpstr>
      <vt:lpstr>Climates: Ireland and the Wider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O'Keeffe</dc:creator>
  <cp:lastModifiedBy>Catherine Gallagher</cp:lastModifiedBy>
  <cp:revision>146</cp:revision>
  <dcterms:created xsi:type="dcterms:W3CDTF">2021-10-04T12:15:27Z</dcterms:created>
  <dcterms:modified xsi:type="dcterms:W3CDTF">2023-03-29T14:43:44Z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0x01010027F1A6EEC15CF140B7B25E5E96887263</vt:lpwstr>
  </property>
  <property fmtid="{D5CDD505-2E9C-101B-9397-08002B2CF9AE}" pid="3" name="MediaServiceImageTags">
    <vt:lpwstr/>
  </property>
</Properties>
</file>