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0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1E56-D1F1-4054-9A0F-7D4A133B9744}" type="datetimeFigureOut">
              <a:rPr lang="en-IE" smtClean="0"/>
              <a:t>05/03/2019</a:t>
            </a:fld>
            <a:endParaRPr lang="en-I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A775DB9-E0F9-475D-8C3E-96C2F18105C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1E56-D1F1-4054-9A0F-7D4A133B9744}" type="datetimeFigureOut">
              <a:rPr lang="en-IE" smtClean="0"/>
              <a:t>05/03/2019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5DB9-E0F9-475D-8C3E-96C2F18105C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1E56-D1F1-4054-9A0F-7D4A133B9744}" type="datetimeFigureOut">
              <a:rPr lang="en-IE" smtClean="0"/>
              <a:t>05/03/2019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5DB9-E0F9-475D-8C3E-96C2F18105C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1E56-D1F1-4054-9A0F-7D4A133B9744}" type="datetimeFigureOut">
              <a:rPr lang="en-IE" smtClean="0"/>
              <a:t>05/03/2019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A775DB9-E0F9-475D-8C3E-96C2F18105C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1E56-D1F1-4054-9A0F-7D4A133B9744}" type="datetimeFigureOut">
              <a:rPr lang="en-IE" smtClean="0"/>
              <a:t>05/03/2019</a:t>
            </a:fld>
            <a:endParaRPr lang="en-I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5DB9-E0F9-475D-8C3E-96C2F18105C6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1E56-D1F1-4054-9A0F-7D4A133B9744}" type="datetimeFigureOut">
              <a:rPr lang="en-IE" smtClean="0"/>
              <a:t>05/03/2019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5DB9-E0F9-475D-8C3E-96C2F18105C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1E56-D1F1-4054-9A0F-7D4A133B9744}" type="datetimeFigureOut">
              <a:rPr lang="en-IE" smtClean="0"/>
              <a:t>05/03/2019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A775DB9-E0F9-475D-8C3E-96C2F18105C6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1E56-D1F1-4054-9A0F-7D4A133B9744}" type="datetimeFigureOut">
              <a:rPr lang="en-IE" smtClean="0"/>
              <a:t>05/03/2019</a:t>
            </a:fld>
            <a:endParaRPr lang="en-I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5DB9-E0F9-475D-8C3E-96C2F18105C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1E56-D1F1-4054-9A0F-7D4A133B9744}" type="datetimeFigureOut">
              <a:rPr lang="en-IE" smtClean="0"/>
              <a:t>05/03/2019</a:t>
            </a:fld>
            <a:endParaRPr lang="en-IE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5DB9-E0F9-475D-8C3E-96C2F18105C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1E56-D1F1-4054-9A0F-7D4A133B9744}" type="datetimeFigureOut">
              <a:rPr lang="en-IE" smtClean="0"/>
              <a:t>05/03/2019</a:t>
            </a:fld>
            <a:endParaRPr lang="en-IE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5DB9-E0F9-475D-8C3E-96C2F18105C6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1E56-D1F1-4054-9A0F-7D4A133B9744}" type="datetimeFigureOut">
              <a:rPr lang="en-IE" smtClean="0"/>
              <a:t>05/03/2019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5DB9-E0F9-475D-8C3E-96C2F18105C6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DF41E56-D1F1-4054-9A0F-7D4A133B9744}" type="datetimeFigureOut">
              <a:rPr lang="en-IE" smtClean="0"/>
              <a:t>05/03/2019</a:t>
            </a:fld>
            <a:endParaRPr lang="en-IE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A775DB9-E0F9-475D-8C3E-96C2F18105C6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Mediterranean Climate.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Warm temperate Oceanic Climate.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5235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Human activity.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24744"/>
            <a:ext cx="4339208" cy="5400600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Tourists are attracted to the warm dry climate.</a:t>
            </a:r>
          </a:p>
          <a:p>
            <a:r>
              <a:rPr lang="en-IE" dirty="0" smtClean="0"/>
              <a:t>Resorts have developed along the coasts in response to this.</a:t>
            </a:r>
          </a:p>
          <a:p>
            <a:r>
              <a:rPr lang="en-IE" dirty="0" smtClean="0"/>
              <a:t>There are miles of sandy beaches and many beautiful coastal towns and cities to visit.</a:t>
            </a:r>
          </a:p>
          <a:p>
            <a:r>
              <a:rPr lang="en-IE" dirty="0" smtClean="0"/>
              <a:t>The warm summers attract cruise ships while the mild winters attract older tourists from Northern Europe.</a:t>
            </a:r>
            <a:endParaRPr lang="en-IE" dirty="0"/>
          </a:p>
        </p:txBody>
      </p:sp>
      <p:pic>
        <p:nvPicPr>
          <p:cNvPr id="5" name="Content Placeholder 4" descr="dubrovnik-beach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412776"/>
            <a:ext cx="4343400" cy="40324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47667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Tourism…. Human Activities.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048672"/>
          </a:xfrm>
        </p:spPr>
        <p:txBody>
          <a:bodyPr>
            <a:normAutofit lnSpcReduction="10000"/>
          </a:bodyPr>
          <a:lstStyle/>
          <a:p>
            <a:r>
              <a:rPr lang="en-IE" sz="2400" dirty="0" smtClean="0"/>
              <a:t>Tourism has many </a:t>
            </a:r>
            <a:r>
              <a:rPr lang="en-IE" sz="2400" b="1" dirty="0" smtClean="0"/>
              <a:t>positive effects</a:t>
            </a:r>
            <a:r>
              <a:rPr lang="en-IE" sz="2400" dirty="0" smtClean="0"/>
              <a:t>;</a:t>
            </a:r>
          </a:p>
          <a:p>
            <a:r>
              <a:rPr lang="en-IE" sz="2400" dirty="0" smtClean="0"/>
              <a:t>It brings wealth  and an income source to rural areas that are isolated from the large urban centres.</a:t>
            </a:r>
          </a:p>
          <a:p>
            <a:r>
              <a:rPr lang="en-IE" sz="2400" dirty="0" smtClean="0"/>
              <a:t>Jobs are created in bars, restaurants, hotels and travel companies as well as in transport, souvenir production and building.</a:t>
            </a:r>
          </a:p>
          <a:p>
            <a:r>
              <a:rPr lang="en-IE" sz="2400" dirty="0" smtClean="0"/>
              <a:t>Transport links have been improved.</a:t>
            </a:r>
          </a:p>
          <a:p>
            <a:r>
              <a:rPr lang="en-IE" sz="2400" b="1" dirty="0" smtClean="0"/>
              <a:t>Negative</a:t>
            </a:r>
            <a:r>
              <a:rPr lang="en-IE" sz="2400" dirty="0" smtClean="0"/>
              <a:t> </a:t>
            </a:r>
            <a:r>
              <a:rPr lang="en-IE" sz="2400" b="1" dirty="0" smtClean="0"/>
              <a:t>effects</a:t>
            </a:r>
            <a:r>
              <a:rPr lang="en-IE" sz="2400" dirty="0" smtClean="0"/>
              <a:t> have also been felt;</a:t>
            </a:r>
          </a:p>
          <a:p>
            <a:r>
              <a:rPr lang="en-IE" sz="2400" dirty="0" smtClean="0"/>
              <a:t>Employment is seasonal and many people are left without work for part of the year.</a:t>
            </a:r>
          </a:p>
          <a:p>
            <a:r>
              <a:rPr lang="en-IE" sz="2400" dirty="0" smtClean="0"/>
              <a:t>Services such as water supply and sewage are put under pressure in tourist season.</a:t>
            </a:r>
          </a:p>
          <a:p>
            <a:r>
              <a:rPr lang="en-IE" sz="2400" dirty="0" smtClean="0"/>
              <a:t>Visual pollution has been caused by bad planning and unattractive buildings being built in scenic areas.</a:t>
            </a:r>
          </a:p>
          <a:p>
            <a:r>
              <a:rPr lang="en-IE" sz="2400" dirty="0" smtClean="0"/>
              <a:t>Litter and  the improper disposal of  sewage have caused </a:t>
            </a:r>
            <a:r>
              <a:rPr lang="en-IE" sz="2400" smtClean="0"/>
              <a:t>environmental damage.</a:t>
            </a:r>
            <a:endParaRPr lang="en-IE" sz="2400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062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Warm temperate climate is located between </a:t>
            </a:r>
            <a:r>
              <a:rPr lang="en-IE" b="1" dirty="0" smtClean="0"/>
              <a:t>30 and 40 degrees north and south of the Equator </a:t>
            </a:r>
            <a:r>
              <a:rPr lang="en-IE" dirty="0" smtClean="0"/>
              <a:t>along the western sides of the continents.</a:t>
            </a:r>
          </a:p>
          <a:p>
            <a:r>
              <a:rPr lang="en-IE" dirty="0" smtClean="0"/>
              <a:t>It is called the</a:t>
            </a:r>
            <a:r>
              <a:rPr lang="en-IE" b="1" dirty="0" smtClean="0"/>
              <a:t> Mediterranean Climate </a:t>
            </a:r>
            <a:r>
              <a:rPr lang="en-IE" dirty="0" smtClean="0"/>
              <a:t>in Europe because it is found around the </a:t>
            </a:r>
            <a:r>
              <a:rPr lang="en-IE" b="1" dirty="0" smtClean="0"/>
              <a:t>Mediterranean Sea.</a:t>
            </a:r>
            <a:endParaRPr lang="en-I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Temperature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Summers are hot with temperatures averaging around 30 degrees.</a:t>
            </a:r>
          </a:p>
          <a:p>
            <a:r>
              <a:rPr lang="en-IE" dirty="0" smtClean="0"/>
              <a:t> The sun is high in the sky with very little cloud cover, making it very warm.</a:t>
            </a:r>
          </a:p>
          <a:p>
            <a:r>
              <a:rPr lang="en-IE" dirty="0" smtClean="0"/>
              <a:t>This is because high pressure covers the area in summer and the region is close to the Tropics.</a:t>
            </a:r>
          </a:p>
          <a:p>
            <a:r>
              <a:rPr lang="en-IE" dirty="0" smtClean="0"/>
              <a:t>Winters are mild with average temperatures of 15 degrees.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Rainfall.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Annual  rainfall  varies  between  400  and 700mm. </a:t>
            </a:r>
          </a:p>
          <a:p>
            <a:r>
              <a:rPr lang="en-IE" dirty="0" smtClean="0"/>
              <a:t>Rain falls mostly in the winter because the prevailing wind that comes from the Atlantic Ocean  is moist.</a:t>
            </a:r>
          </a:p>
          <a:p>
            <a:r>
              <a:rPr lang="en-IE" dirty="0" smtClean="0"/>
              <a:t>Summers are hot and dry because the prevailing winds blow over dry landmasses.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Soils.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/>
              <a:t>The main soil found in the Mediterranean is Terra </a:t>
            </a:r>
            <a:r>
              <a:rPr lang="en-IE" dirty="0" err="1" smtClean="0"/>
              <a:t>Rossa</a:t>
            </a:r>
            <a:r>
              <a:rPr lang="en-IE" dirty="0" smtClean="0"/>
              <a:t>.</a:t>
            </a:r>
          </a:p>
          <a:p>
            <a:r>
              <a:rPr lang="en-IE" dirty="0" smtClean="0"/>
              <a:t>It is a red clay.</a:t>
            </a:r>
          </a:p>
          <a:p>
            <a:r>
              <a:rPr lang="en-IE" dirty="0" smtClean="0"/>
              <a:t>Due to its good drainage characteristics  it is suited to vine growing for wine production.</a:t>
            </a:r>
            <a:endParaRPr lang="en-IE" dirty="0"/>
          </a:p>
        </p:txBody>
      </p:sp>
      <p:pic>
        <p:nvPicPr>
          <p:cNvPr id="5" name="Content Placeholder 4" descr="image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60032" y="2060848"/>
            <a:ext cx="4032448" cy="30415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5235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Natural vegetation.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68760"/>
            <a:ext cx="4771256" cy="5328592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The natural vegetation of the Mediterranean region is a type of scrub forest with trees such as cork oak, cypress and olive.</a:t>
            </a:r>
          </a:p>
          <a:p>
            <a:r>
              <a:rPr lang="en-IE" dirty="0" smtClean="0"/>
              <a:t> These trees absorb moisture during the winter.</a:t>
            </a:r>
          </a:p>
          <a:p>
            <a:r>
              <a:rPr lang="en-IE" dirty="0" smtClean="0"/>
              <a:t>Their thick barks and waxy leaves prevent moisture loss during the hot summers</a:t>
            </a:r>
            <a:r>
              <a:rPr lang="en-IE" dirty="0" smtClean="0"/>
              <a:t>.</a:t>
            </a:r>
          </a:p>
          <a:p>
            <a:r>
              <a:rPr lang="en-IE" dirty="0"/>
              <a:t> </a:t>
            </a:r>
            <a:r>
              <a:rPr lang="en-IE" dirty="0" smtClean="0"/>
              <a:t>A rough scrub like vegetation called </a:t>
            </a:r>
            <a:r>
              <a:rPr lang="en-IE" dirty="0" err="1" smtClean="0"/>
              <a:t>Garrigue</a:t>
            </a:r>
            <a:r>
              <a:rPr lang="en-IE" dirty="0" smtClean="0"/>
              <a:t> is found in this region.</a:t>
            </a:r>
            <a:endParaRPr lang="en-IE" dirty="0"/>
          </a:p>
        </p:txBody>
      </p:sp>
      <p:pic>
        <p:nvPicPr>
          <p:cNvPr id="5" name="Content Placeholder 4" descr="landscape-Mediterranean-vegetatio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364163" y="1700808"/>
            <a:ext cx="3312293" cy="37444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Animals.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/>
              <a:t>Most of the natural woodland has been cleared. </a:t>
            </a:r>
          </a:p>
          <a:p>
            <a:r>
              <a:rPr lang="en-IE" dirty="0" smtClean="0"/>
              <a:t>Sheep and goats are reared in the region.</a:t>
            </a:r>
            <a:endParaRPr lang="en-IE" dirty="0"/>
          </a:p>
        </p:txBody>
      </p:sp>
      <p:pic>
        <p:nvPicPr>
          <p:cNvPr id="5" name="Content Placeholder 4" descr="9624712-herd-of-sheep-mediterranean-cypru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691680" y="3933056"/>
            <a:ext cx="6048672" cy="25922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Human Activity.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Farming and tourism are the main economic activities.</a:t>
            </a:r>
          </a:p>
          <a:p>
            <a:r>
              <a:rPr lang="en-IE" dirty="0" smtClean="0"/>
              <a:t>Crops are grown all year round due to the mild winters.</a:t>
            </a:r>
          </a:p>
          <a:p>
            <a:r>
              <a:rPr lang="en-IE" dirty="0" smtClean="0"/>
              <a:t>Crops include vines, olives wheat and citrus fruit.</a:t>
            </a:r>
          </a:p>
          <a:p>
            <a:r>
              <a:rPr lang="en-IE" dirty="0" smtClean="0"/>
              <a:t>Overgrazing has resulted in the soil erosion in some areas.</a:t>
            </a:r>
            <a:endParaRPr lang="en-IE" dirty="0"/>
          </a:p>
        </p:txBody>
      </p:sp>
      <p:pic>
        <p:nvPicPr>
          <p:cNvPr id="5" name="Content Placeholder 4" descr="images (1)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586412" y="1556793"/>
            <a:ext cx="2466975" cy="1944216"/>
          </a:xfrm>
        </p:spPr>
      </p:pic>
      <p:pic>
        <p:nvPicPr>
          <p:cNvPr id="6" name="Picture 5" descr="cytrus-trees-sicily_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3789040"/>
            <a:ext cx="3194720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2068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Agriculture… human activities.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20688"/>
            <a:ext cx="8686800" cy="6120680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Large areas of woodland have been cleared for agriculture.</a:t>
            </a:r>
          </a:p>
          <a:p>
            <a:r>
              <a:rPr lang="en-IE" dirty="0" smtClean="0"/>
              <a:t>Irrigation schemes have been set up so as crops can grow in the summer droughts.</a:t>
            </a:r>
          </a:p>
          <a:p>
            <a:r>
              <a:rPr lang="en-IE" dirty="0" smtClean="0"/>
              <a:t>Pastoral farming is restricted to the rearing of sheep and goats. This has lead to overgrazing.</a:t>
            </a:r>
          </a:p>
          <a:p>
            <a:r>
              <a:rPr lang="en-IE" dirty="0" smtClean="0"/>
              <a:t>Due to long hours of sunshine and all year round growing season fruit (especially citrus) are grown throughout the year.</a:t>
            </a:r>
          </a:p>
          <a:p>
            <a:r>
              <a:rPr lang="en-IE" dirty="0" smtClean="0"/>
              <a:t>Due to irrigation new crops such wheat and maize have been introduced.</a:t>
            </a:r>
          </a:p>
          <a:p>
            <a:r>
              <a:rPr lang="en-IE" dirty="0" smtClean="0"/>
              <a:t>The Mediterranean has always been known for the cultivation of olives, grapes and citrus fruits because of the suitable climate.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67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1673</TotalTime>
  <Words>606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Franklin Gothic Book</vt:lpstr>
      <vt:lpstr>Franklin Gothic Medium</vt:lpstr>
      <vt:lpstr>Wingdings 2</vt:lpstr>
      <vt:lpstr>Trek</vt:lpstr>
      <vt:lpstr>Mediterranean Climate.</vt:lpstr>
      <vt:lpstr>Location</vt:lpstr>
      <vt:lpstr>Temperature</vt:lpstr>
      <vt:lpstr>Rainfall.</vt:lpstr>
      <vt:lpstr>Soils.</vt:lpstr>
      <vt:lpstr>Natural vegetation.</vt:lpstr>
      <vt:lpstr>Animals.</vt:lpstr>
      <vt:lpstr>Human Activity.</vt:lpstr>
      <vt:lpstr>Agriculture… human activities.</vt:lpstr>
      <vt:lpstr>Human activity.</vt:lpstr>
      <vt:lpstr>Tourism…. Human Activities.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Mediterranean Climate.</dc:title>
  <dc:creator>Teacher</dc:creator>
  <cp:lastModifiedBy>Catherine Gallagher</cp:lastModifiedBy>
  <cp:revision>6</cp:revision>
  <dcterms:created xsi:type="dcterms:W3CDTF">2013-05-01T12:04:10Z</dcterms:created>
  <dcterms:modified xsi:type="dcterms:W3CDTF">2019-03-06T14:47:32Z</dcterms:modified>
</cp:coreProperties>
</file>