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4"/>
  </p:notesMasterIdLst>
  <p:sldIdLst>
    <p:sldId id="269" r:id="rId5"/>
    <p:sldId id="270" r:id="rId6"/>
    <p:sldId id="347" r:id="rId7"/>
    <p:sldId id="358" r:id="rId8"/>
    <p:sldId id="367" r:id="rId9"/>
    <p:sldId id="374" r:id="rId10"/>
    <p:sldId id="346" r:id="rId11"/>
    <p:sldId id="375" r:id="rId12"/>
    <p:sldId id="352" r:id="rId13"/>
    <p:sldId id="370" r:id="rId14"/>
    <p:sldId id="364" r:id="rId15"/>
    <p:sldId id="371" r:id="rId16"/>
    <p:sldId id="342" r:id="rId17"/>
    <p:sldId id="376" r:id="rId18"/>
    <p:sldId id="365" r:id="rId19"/>
    <p:sldId id="377" r:id="rId20"/>
    <p:sldId id="353" r:id="rId21"/>
    <p:sldId id="373" r:id="rId22"/>
    <p:sldId id="341"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4141"/>
    <a:srgbClr val="1E4783"/>
    <a:srgbClr val="FAFAFA"/>
    <a:srgbClr val="FFFFFF"/>
    <a:srgbClr val="F8D7CD"/>
    <a:srgbClr val="1A8753"/>
    <a:srgbClr val="CFD5EA"/>
    <a:srgbClr val="E9EBF5"/>
    <a:srgbClr val="FFDE3B"/>
    <a:srgbClr val="FDF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982" autoAdjust="0"/>
    <p:restoredTop sz="94002" autoAdjust="0"/>
  </p:normalViewPr>
  <p:slideViewPr>
    <p:cSldViewPr snapToGrid="0" snapToObjects="1">
      <p:cViewPr varScale="1">
        <p:scale>
          <a:sx n="119" d="100"/>
          <a:sy n="119" d="100"/>
        </p:scale>
        <p:origin x="330" y="102"/>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snapToObjects="1">
      <p:cViewPr varScale="1">
        <p:scale>
          <a:sx n="99" d="100"/>
          <a:sy n="99" d="100"/>
        </p:scale>
        <p:origin x="3064" y="1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iscilla O'Connor" userId="d3b9681a-6783-45a0-a9cd-fbceb3f6df13" providerId="ADAL" clId="{8E10671A-2EE6-4282-9923-A444585C5303}"/>
    <pc:docChg chg="custSel modSld">
      <pc:chgData name="Priscilla O'Connor" userId="d3b9681a-6783-45a0-a9cd-fbceb3f6df13" providerId="ADAL" clId="{8E10671A-2EE6-4282-9923-A444585C5303}" dt="2022-08-01T23:19:19.581" v="4" actId="962"/>
      <pc:docMkLst>
        <pc:docMk/>
      </pc:docMkLst>
      <pc:sldChg chg="addSp delSp modSp mod">
        <pc:chgData name="Priscilla O'Connor" userId="d3b9681a-6783-45a0-a9cd-fbceb3f6df13" providerId="ADAL" clId="{8E10671A-2EE6-4282-9923-A444585C5303}" dt="2022-08-01T23:19:19.581" v="4" actId="962"/>
        <pc:sldMkLst>
          <pc:docMk/>
          <pc:sldMk cId="1330562534" sldId="347"/>
        </pc:sldMkLst>
        <pc:spChg chg="del">
          <ac:chgData name="Priscilla O'Connor" userId="d3b9681a-6783-45a0-a9cd-fbceb3f6df13" providerId="ADAL" clId="{8E10671A-2EE6-4282-9923-A444585C5303}" dt="2022-08-01T23:19:09.734" v="0" actId="478"/>
          <ac:spMkLst>
            <pc:docMk/>
            <pc:sldMk cId="1330562534" sldId="347"/>
            <ac:spMk id="2" creationId="{52CFDF8E-B4A3-F94F-A33F-9F96B146BD20}"/>
          </ac:spMkLst>
        </pc:spChg>
        <pc:picChg chg="add mod">
          <ac:chgData name="Priscilla O'Connor" userId="d3b9681a-6783-45a0-a9cd-fbceb3f6df13" providerId="ADAL" clId="{8E10671A-2EE6-4282-9923-A444585C5303}" dt="2022-08-01T23:19:19.581" v="4" actId="962"/>
          <ac:picMkLst>
            <pc:docMk/>
            <pc:sldMk cId="1330562534" sldId="347"/>
            <ac:picMk id="5" creationId="{F38BED1A-A2B1-55EA-749C-48263D2B65D8}"/>
          </ac:picMkLst>
        </pc:picChg>
        <pc:picChg chg="del">
          <ac:chgData name="Priscilla O'Connor" userId="d3b9681a-6783-45a0-a9cd-fbceb3f6df13" providerId="ADAL" clId="{8E10671A-2EE6-4282-9923-A444585C5303}" dt="2022-08-01T23:19:10.349" v="1" actId="478"/>
          <ac:picMkLst>
            <pc:docMk/>
            <pc:sldMk cId="1330562534" sldId="347"/>
            <ac:picMk id="6" creationId="{E47F1C9A-51CA-4C34-8F5A-E57767D01264}"/>
          </ac:picMkLst>
        </pc:picChg>
      </pc:sldChg>
    </pc:docChg>
  </pc:docChgLst>
  <pc:docChgLst>
    <pc:chgData name="Priscilla O'Connor" userId="d3b9681a-6783-45a0-a9cd-fbceb3f6df13" providerId="ADAL" clId="{7D3E26E3-6C92-492B-86A8-CCA669F120E0}"/>
    <pc:docChg chg="modSld">
      <pc:chgData name="Priscilla O'Connor" userId="d3b9681a-6783-45a0-a9cd-fbceb3f6df13" providerId="ADAL" clId="{7D3E26E3-6C92-492B-86A8-CCA669F120E0}" dt="2022-07-15T02:20:46.545" v="7" actId="1036"/>
      <pc:docMkLst>
        <pc:docMk/>
      </pc:docMkLst>
      <pc:sldChg chg="modSp mod">
        <pc:chgData name="Priscilla O'Connor" userId="d3b9681a-6783-45a0-a9cd-fbceb3f6df13" providerId="ADAL" clId="{7D3E26E3-6C92-492B-86A8-CCA669F120E0}" dt="2022-07-15T02:20:46.545" v="7" actId="1036"/>
        <pc:sldMkLst>
          <pc:docMk/>
          <pc:sldMk cId="803619056" sldId="371"/>
        </pc:sldMkLst>
        <pc:picChg chg="mod">
          <ac:chgData name="Priscilla O'Connor" userId="d3b9681a-6783-45a0-a9cd-fbceb3f6df13" providerId="ADAL" clId="{7D3E26E3-6C92-492B-86A8-CCA669F120E0}" dt="2022-07-15T02:20:46.545" v="7" actId="1036"/>
          <ac:picMkLst>
            <pc:docMk/>
            <pc:sldMk cId="803619056" sldId="371"/>
            <ac:picMk id="13" creationId="{84480668-496E-4F3A-8EA1-5F3BF6605F52}"/>
          </ac:picMkLst>
        </pc:picChg>
      </pc:sldChg>
    </pc:docChg>
  </pc:docChgLst>
  <pc:docChgLst>
    <pc:chgData name="Priscilla O'Connor" userId="d3b9681a-6783-45a0-a9cd-fbceb3f6df13" providerId="ADAL" clId="{1409D0BA-FFC5-44A7-A16B-7DE93650E295}"/>
    <pc:docChg chg="modSld">
      <pc:chgData name="Priscilla O'Connor" userId="d3b9681a-6783-45a0-a9cd-fbceb3f6df13" providerId="ADAL" clId="{1409D0BA-FFC5-44A7-A16B-7DE93650E295}" dt="2022-08-18T23:47:26.160" v="5" actId="947"/>
      <pc:docMkLst>
        <pc:docMk/>
      </pc:docMkLst>
      <pc:sldChg chg="modSp mod">
        <pc:chgData name="Priscilla O'Connor" userId="d3b9681a-6783-45a0-a9cd-fbceb3f6df13" providerId="ADAL" clId="{1409D0BA-FFC5-44A7-A16B-7DE93650E295}" dt="2022-08-18T23:46:59.555" v="3" actId="20577"/>
        <pc:sldMkLst>
          <pc:docMk/>
          <pc:sldMk cId="2573555249" sldId="342"/>
        </pc:sldMkLst>
        <pc:graphicFrameChg chg="modGraphic">
          <ac:chgData name="Priscilla O'Connor" userId="d3b9681a-6783-45a0-a9cd-fbceb3f6df13" providerId="ADAL" clId="{1409D0BA-FFC5-44A7-A16B-7DE93650E295}" dt="2022-08-18T23:46:59.555" v="3" actId="20577"/>
          <ac:graphicFrameMkLst>
            <pc:docMk/>
            <pc:sldMk cId="2573555249" sldId="342"/>
            <ac:graphicFrameMk id="7" creationId="{2F876B19-CD5F-314D-9CBD-07A728E18DB9}"/>
          </ac:graphicFrameMkLst>
        </pc:graphicFrameChg>
      </pc:sldChg>
      <pc:sldChg chg="modSp mod">
        <pc:chgData name="Priscilla O'Connor" userId="d3b9681a-6783-45a0-a9cd-fbceb3f6df13" providerId="ADAL" clId="{1409D0BA-FFC5-44A7-A16B-7DE93650E295}" dt="2022-08-18T23:46:46.335" v="2" actId="20577"/>
        <pc:sldMkLst>
          <pc:docMk/>
          <pc:sldMk cId="2847745764" sldId="364"/>
        </pc:sldMkLst>
        <pc:spChg chg="mod">
          <ac:chgData name="Priscilla O'Connor" userId="d3b9681a-6783-45a0-a9cd-fbceb3f6df13" providerId="ADAL" clId="{1409D0BA-FFC5-44A7-A16B-7DE93650E295}" dt="2022-08-18T23:46:46.335" v="2" actId="20577"/>
          <ac:spMkLst>
            <pc:docMk/>
            <pc:sldMk cId="2847745764" sldId="364"/>
            <ac:spMk id="10" creationId="{EB3CF5DC-78CB-D046-901D-55E0F2BA48FC}"/>
          </ac:spMkLst>
        </pc:spChg>
      </pc:sldChg>
      <pc:sldChg chg="modSp mod">
        <pc:chgData name="Priscilla O'Connor" userId="d3b9681a-6783-45a0-a9cd-fbceb3f6df13" providerId="ADAL" clId="{1409D0BA-FFC5-44A7-A16B-7DE93650E295}" dt="2022-08-18T23:47:14.391" v="4" actId="947"/>
        <pc:sldMkLst>
          <pc:docMk/>
          <pc:sldMk cId="2649742354" sldId="365"/>
        </pc:sldMkLst>
        <pc:spChg chg="mod">
          <ac:chgData name="Priscilla O'Connor" userId="d3b9681a-6783-45a0-a9cd-fbceb3f6df13" providerId="ADAL" clId="{1409D0BA-FFC5-44A7-A16B-7DE93650E295}" dt="2022-08-18T23:47:14.391" v="4" actId="947"/>
          <ac:spMkLst>
            <pc:docMk/>
            <pc:sldMk cId="2649742354" sldId="365"/>
            <ac:spMk id="4" creationId="{6BE8A726-F59A-1048-B913-870A415E8F7C}"/>
          </ac:spMkLst>
        </pc:spChg>
      </pc:sldChg>
      <pc:sldChg chg="modSp mod">
        <pc:chgData name="Priscilla O'Connor" userId="d3b9681a-6783-45a0-a9cd-fbceb3f6df13" providerId="ADAL" clId="{1409D0BA-FFC5-44A7-A16B-7DE93650E295}" dt="2022-08-18T23:47:26.160" v="5" actId="947"/>
        <pc:sldMkLst>
          <pc:docMk/>
          <pc:sldMk cId="3974264013" sldId="377"/>
        </pc:sldMkLst>
        <pc:spChg chg="mod">
          <ac:chgData name="Priscilla O'Connor" userId="d3b9681a-6783-45a0-a9cd-fbceb3f6df13" providerId="ADAL" clId="{1409D0BA-FFC5-44A7-A16B-7DE93650E295}" dt="2022-08-18T23:47:26.160" v="5" actId="947"/>
          <ac:spMkLst>
            <pc:docMk/>
            <pc:sldMk cId="3974264013" sldId="377"/>
            <ac:spMk id="5" creationId="{73147A4C-FE06-8641-940E-AA0702F44DE5}"/>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0BBB5A-1A68-024C-B8DF-62243DF77E89}" type="datetimeFigureOut">
              <a:rPr lang="en-US" smtClean="0"/>
              <a:t>9/6/2024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38F176-347D-8C4B-9535-ABB6EF855152}" type="slidenum">
              <a:rPr lang="en-US" smtClean="0"/>
              <a:t>‹#›</a:t>
            </a:fld>
            <a:endParaRPr lang="en-US"/>
          </a:p>
        </p:txBody>
      </p:sp>
    </p:spTree>
    <p:extLst>
      <p:ext uri="{BB962C8B-B14F-4D97-AF65-F5344CB8AC3E}">
        <p14:creationId xmlns:p14="http://schemas.microsoft.com/office/powerpoint/2010/main" val="18935222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5"/>
          </p:nvPr>
        </p:nvSpPr>
        <p:spPr/>
        <p:txBody>
          <a:bodyPr/>
          <a:lstStyle/>
          <a:p>
            <a:fld id="{3F38F176-347D-8C4B-9535-ABB6EF855152}" type="slidenum">
              <a:rPr lang="en-US" smtClean="0"/>
              <a:t>5</a:t>
            </a:fld>
            <a:endParaRPr lang="en-US"/>
          </a:p>
        </p:txBody>
      </p:sp>
    </p:spTree>
    <p:extLst>
      <p:ext uri="{BB962C8B-B14F-4D97-AF65-F5344CB8AC3E}">
        <p14:creationId xmlns:p14="http://schemas.microsoft.com/office/powerpoint/2010/main" val="23200860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6" name="Google Shape;156;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722516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6" name="Google Shape;156;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247969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6" name="Google Shape;156;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998958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6" name="Google Shape;156;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1764213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Front Cover">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41C9A0-4482-9442-A89B-899CE9C10312}"/>
              </a:ext>
            </a:extLst>
          </p:cNvPr>
          <p:cNvSpPr>
            <a:spLocks noGrp="1"/>
          </p:cNvSpPr>
          <p:nvPr>
            <p:ph type="ctrTitle" hasCustomPrompt="1"/>
          </p:nvPr>
        </p:nvSpPr>
        <p:spPr>
          <a:xfrm>
            <a:off x="0" y="4282280"/>
            <a:ext cx="5949244" cy="1655763"/>
          </a:xfrm>
          <a:prstGeom prst="rect">
            <a:avLst/>
          </a:prstGeom>
        </p:spPr>
        <p:txBody>
          <a:bodyPr anchor="b">
            <a:normAutofit/>
          </a:bodyPr>
          <a:lstStyle>
            <a:lvl1pPr algn="ctr">
              <a:defRPr sz="5400" b="1" i="0" baseline="0">
                <a:solidFill>
                  <a:schemeClr val="bg1"/>
                </a:solidFill>
                <a:latin typeface="Calibri" panose="020F0502020204030204" pitchFamily="34" charset="0"/>
              </a:defRPr>
            </a:lvl1pPr>
          </a:lstStyle>
          <a:p>
            <a:r>
              <a:rPr lang="en-US" dirty="0"/>
              <a:t>Click to add title</a:t>
            </a:r>
          </a:p>
        </p:txBody>
      </p:sp>
      <p:sp>
        <p:nvSpPr>
          <p:cNvPr id="3" name="Subtitle 2">
            <a:extLst>
              <a:ext uri="{FF2B5EF4-FFF2-40B4-BE49-F238E27FC236}">
                <a16:creationId xmlns:a16="http://schemas.microsoft.com/office/drawing/2014/main" id="{48D5CC1A-293D-3B45-BD21-92CD30C418C9}"/>
              </a:ext>
            </a:extLst>
          </p:cNvPr>
          <p:cNvSpPr>
            <a:spLocks noGrp="1"/>
          </p:cNvSpPr>
          <p:nvPr>
            <p:ph type="subTitle" idx="1" hasCustomPrompt="1"/>
          </p:nvPr>
        </p:nvSpPr>
        <p:spPr>
          <a:xfrm>
            <a:off x="0" y="6030119"/>
            <a:ext cx="5949244" cy="1655762"/>
          </a:xfrm>
        </p:spPr>
        <p:txBody>
          <a:bodyPr>
            <a:normAutofit/>
          </a:bodyPr>
          <a:lstStyle>
            <a:lvl1pPr marL="0" indent="0" algn="ctr">
              <a:buNone/>
              <a:defRPr sz="20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subtitle</a:t>
            </a:r>
          </a:p>
        </p:txBody>
      </p:sp>
    </p:spTree>
    <p:extLst>
      <p:ext uri="{BB962C8B-B14F-4D97-AF65-F5344CB8AC3E}">
        <p14:creationId xmlns:p14="http://schemas.microsoft.com/office/powerpoint/2010/main" val="33953779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551B8B-0D23-044A-BF6F-F9A6FA5F39A9}"/>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7C6AA52A-BDEA-E841-9172-8CB97072DCD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a:p>
        </p:txBody>
      </p:sp>
      <p:sp>
        <p:nvSpPr>
          <p:cNvPr id="4" name="Text Placeholder 3">
            <a:extLst>
              <a:ext uri="{FF2B5EF4-FFF2-40B4-BE49-F238E27FC236}">
                <a16:creationId xmlns:a16="http://schemas.microsoft.com/office/drawing/2014/main" id="{3A52C060-80EB-674F-831D-99B8DA9F11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CB6E1151-F0CC-C44A-9F9D-0741085175F9}"/>
              </a:ext>
            </a:extLst>
          </p:cNvPr>
          <p:cNvSpPr>
            <a:spLocks noGrp="1"/>
          </p:cNvSpPr>
          <p:nvPr>
            <p:ph type="dt" sz="half" idx="10"/>
          </p:nvPr>
        </p:nvSpPr>
        <p:spPr/>
        <p:txBody>
          <a:bodyPr/>
          <a:lstStyle/>
          <a:p>
            <a:fld id="{19DE580D-3BBB-A04E-8941-C61653F1542B}" type="datetimeFigureOut">
              <a:rPr lang="en-US" smtClean="0"/>
              <a:t>9/6/2024</a:t>
            </a:fld>
            <a:endParaRPr lang="en-US"/>
          </a:p>
        </p:txBody>
      </p:sp>
      <p:sp>
        <p:nvSpPr>
          <p:cNvPr id="6" name="Footer Placeholder 5">
            <a:extLst>
              <a:ext uri="{FF2B5EF4-FFF2-40B4-BE49-F238E27FC236}">
                <a16:creationId xmlns:a16="http://schemas.microsoft.com/office/drawing/2014/main" id="{2665EEDF-74A2-2742-9B65-278199BE766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E375A2C-D93D-3D40-9929-285D3ECC07E9}"/>
              </a:ext>
            </a:extLst>
          </p:cNvPr>
          <p:cNvSpPr>
            <a:spLocks noGrp="1"/>
          </p:cNvSpPr>
          <p:nvPr>
            <p:ph type="sldNum" sz="quarter" idx="12"/>
          </p:nvPr>
        </p:nvSpPr>
        <p:spPr/>
        <p:txBody>
          <a:bodyPr/>
          <a:lstStyle/>
          <a:p>
            <a:fld id="{9519FE0C-6316-AF4A-B865-4D6165581326}" type="slidenum">
              <a:rPr lang="en-US" smtClean="0"/>
              <a:t>‹#›</a:t>
            </a:fld>
            <a:endParaRPr lang="en-US"/>
          </a:p>
        </p:txBody>
      </p:sp>
    </p:spTree>
    <p:extLst>
      <p:ext uri="{BB962C8B-B14F-4D97-AF65-F5344CB8AC3E}">
        <p14:creationId xmlns:p14="http://schemas.microsoft.com/office/powerpoint/2010/main" val="2193008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AB0B1-0CA1-B84D-BECF-116CCF04B44C}"/>
              </a:ext>
            </a:extLst>
          </p:cNvPr>
          <p:cNvSpPr>
            <a:spLocks noGrp="1"/>
          </p:cNvSpPr>
          <p:nvPr>
            <p:ph type="title"/>
          </p:nvPr>
        </p:nvSpPr>
        <p:spPr>
          <a:xfrm>
            <a:off x="838200" y="365125"/>
            <a:ext cx="10515600" cy="1325563"/>
          </a:xfrm>
          <a:prstGeom prst="rect">
            <a:avLst/>
          </a:prstGeom>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D63A4A60-CC5E-CE41-8EA1-4C1E3CEE7241}"/>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2BD8F49B-3CB8-2846-9CBE-404BCE5B069A}"/>
              </a:ext>
            </a:extLst>
          </p:cNvPr>
          <p:cNvSpPr>
            <a:spLocks noGrp="1"/>
          </p:cNvSpPr>
          <p:nvPr>
            <p:ph type="dt" sz="half" idx="10"/>
          </p:nvPr>
        </p:nvSpPr>
        <p:spPr/>
        <p:txBody>
          <a:bodyPr/>
          <a:lstStyle/>
          <a:p>
            <a:fld id="{19DE580D-3BBB-A04E-8941-C61653F1542B}" type="datetimeFigureOut">
              <a:rPr lang="en-US" smtClean="0"/>
              <a:t>9/6/2024</a:t>
            </a:fld>
            <a:endParaRPr lang="en-US"/>
          </a:p>
        </p:txBody>
      </p:sp>
      <p:sp>
        <p:nvSpPr>
          <p:cNvPr id="5" name="Footer Placeholder 4">
            <a:extLst>
              <a:ext uri="{FF2B5EF4-FFF2-40B4-BE49-F238E27FC236}">
                <a16:creationId xmlns:a16="http://schemas.microsoft.com/office/drawing/2014/main" id="{C2534AC4-B091-F442-84C8-2D63E920171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ACD6C2-B1BE-7B47-8743-436061AB4B51}"/>
              </a:ext>
            </a:extLst>
          </p:cNvPr>
          <p:cNvSpPr>
            <a:spLocks noGrp="1"/>
          </p:cNvSpPr>
          <p:nvPr>
            <p:ph type="sldNum" sz="quarter" idx="12"/>
          </p:nvPr>
        </p:nvSpPr>
        <p:spPr/>
        <p:txBody>
          <a:bodyPr/>
          <a:lstStyle/>
          <a:p>
            <a:fld id="{9519FE0C-6316-AF4A-B865-4D6165581326}" type="slidenum">
              <a:rPr lang="en-US" smtClean="0"/>
              <a:t>‹#›</a:t>
            </a:fld>
            <a:endParaRPr lang="en-US"/>
          </a:p>
        </p:txBody>
      </p:sp>
    </p:spTree>
    <p:extLst>
      <p:ext uri="{BB962C8B-B14F-4D97-AF65-F5344CB8AC3E}">
        <p14:creationId xmlns:p14="http://schemas.microsoft.com/office/powerpoint/2010/main" val="30686764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AF980EA-2BBC-AA49-A89E-07F12B3EA4BD}"/>
              </a:ext>
            </a:extLst>
          </p:cNvPr>
          <p:cNvSpPr>
            <a:spLocks noGrp="1"/>
          </p:cNvSpPr>
          <p:nvPr>
            <p:ph type="title" orient="vert"/>
          </p:nvPr>
        </p:nvSpPr>
        <p:spPr>
          <a:xfrm>
            <a:off x="8724900" y="365125"/>
            <a:ext cx="2628900" cy="5811838"/>
          </a:xfrm>
          <a:prstGeom prst="rect">
            <a:avLst/>
          </a:prstGeo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CC9A62D0-76C2-1844-8DB0-3FA7FCC1E2F7}"/>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2BCF00DE-82FE-8442-B3FD-AC6FB2B8AF95}"/>
              </a:ext>
            </a:extLst>
          </p:cNvPr>
          <p:cNvSpPr>
            <a:spLocks noGrp="1"/>
          </p:cNvSpPr>
          <p:nvPr>
            <p:ph type="dt" sz="half" idx="10"/>
          </p:nvPr>
        </p:nvSpPr>
        <p:spPr/>
        <p:txBody>
          <a:bodyPr/>
          <a:lstStyle/>
          <a:p>
            <a:fld id="{19DE580D-3BBB-A04E-8941-C61653F1542B}" type="datetimeFigureOut">
              <a:rPr lang="en-US" smtClean="0"/>
              <a:t>9/6/2024</a:t>
            </a:fld>
            <a:endParaRPr lang="en-US"/>
          </a:p>
        </p:txBody>
      </p:sp>
      <p:sp>
        <p:nvSpPr>
          <p:cNvPr id="5" name="Footer Placeholder 4">
            <a:extLst>
              <a:ext uri="{FF2B5EF4-FFF2-40B4-BE49-F238E27FC236}">
                <a16:creationId xmlns:a16="http://schemas.microsoft.com/office/drawing/2014/main" id="{A9652F60-9932-C944-9B81-AB8D57F988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197051-0340-5D44-83C6-94E580FE1A88}"/>
              </a:ext>
            </a:extLst>
          </p:cNvPr>
          <p:cNvSpPr>
            <a:spLocks noGrp="1"/>
          </p:cNvSpPr>
          <p:nvPr>
            <p:ph type="sldNum" sz="quarter" idx="12"/>
          </p:nvPr>
        </p:nvSpPr>
        <p:spPr/>
        <p:txBody>
          <a:bodyPr/>
          <a:lstStyle/>
          <a:p>
            <a:fld id="{9519FE0C-6316-AF4A-B865-4D6165581326}" type="slidenum">
              <a:rPr lang="en-US" smtClean="0"/>
              <a:t>‹#›</a:t>
            </a:fld>
            <a:endParaRPr lang="en-US"/>
          </a:p>
        </p:txBody>
      </p:sp>
    </p:spTree>
    <p:extLst>
      <p:ext uri="{BB962C8B-B14F-4D97-AF65-F5344CB8AC3E}">
        <p14:creationId xmlns:p14="http://schemas.microsoft.com/office/powerpoint/2010/main" val="17301472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aded background">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456338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D92C50-7AE3-2B41-8AE9-389E726DBC48}"/>
              </a:ext>
            </a:extLst>
          </p:cNvPr>
          <p:cNvSpPr>
            <a:spLocks noGrp="1"/>
          </p:cNvSpPr>
          <p:nvPr>
            <p:ph type="title"/>
          </p:nvPr>
        </p:nvSpPr>
        <p:spPr>
          <a:xfrm>
            <a:off x="838200" y="365125"/>
            <a:ext cx="10515600" cy="1325563"/>
          </a:xfrm>
          <a:prstGeom prst="rect">
            <a:avLst/>
          </a:prstGeom>
        </p:spPr>
        <p:txBody>
          <a:bodyPr>
            <a:normAutofit/>
          </a:bodyPr>
          <a:lstStyle>
            <a:lvl1pPr>
              <a:defRPr sz="3200"/>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7CD3637A-0848-E04B-A153-9EAAB3D1C4D1}"/>
              </a:ext>
            </a:extLst>
          </p:cNvPr>
          <p:cNvSpPr>
            <a:spLocks noGrp="1"/>
          </p:cNvSpPr>
          <p:nvPr>
            <p:ph idx="1"/>
          </p:nvPr>
        </p:nvSpPr>
        <p:spPr/>
        <p:txBody>
          <a:bodyPr>
            <a:normAutofit/>
          </a:bodyPr>
          <a:lstStyle>
            <a:lvl1pPr>
              <a:defRPr sz="2400"/>
            </a:lvl1pPr>
            <a:lvl2pPr>
              <a:defRPr sz="2400"/>
            </a:lvl2pPr>
            <a:lvl3pPr>
              <a:defRPr sz="2400"/>
            </a:lvl3pPr>
            <a:lvl4pPr>
              <a:defRPr sz="2400"/>
            </a:lvl4pPr>
            <a:lvl5pPr>
              <a:defRPr sz="2400"/>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AEA33AAA-FF5D-2C40-B59D-233C98FD1D81}"/>
              </a:ext>
            </a:extLst>
          </p:cNvPr>
          <p:cNvSpPr>
            <a:spLocks noGrp="1"/>
          </p:cNvSpPr>
          <p:nvPr>
            <p:ph type="dt" sz="half" idx="10"/>
          </p:nvPr>
        </p:nvSpPr>
        <p:spPr/>
        <p:txBody>
          <a:bodyPr/>
          <a:lstStyle/>
          <a:p>
            <a:fld id="{19DE580D-3BBB-A04E-8941-C61653F1542B}" type="datetimeFigureOut">
              <a:rPr lang="en-US" smtClean="0"/>
              <a:t>9/6/2024</a:t>
            </a:fld>
            <a:endParaRPr lang="en-US"/>
          </a:p>
        </p:txBody>
      </p:sp>
      <p:sp>
        <p:nvSpPr>
          <p:cNvPr id="5" name="Footer Placeholder 4">
            <a:extLst>
              <a:ext uri="{FF2B5EF4-FFF2-40B4-BE49-F238E27FC236}">
                <a16:creationId xmlns:a16="http://schemas.microsoft.com/office/drawing/2014/main" id="{F6BF9DA9-7A0D-AA49-B253-5A7D3A37F1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2052E3-A1BC-7D4B-A261-C6A7E4D5C4D1}"/>
              </a:ext>
            </a:extLst>
          </p:cNvPr>
          <p:cNvSpPr>
            <a:spLocks noGrp="1"/>
          </p:cNvSpPr>
          <p:nvPr>
            <p:ph type="sldNum" sz="quarter" idx="12"/>
          </p:nvPr>
        </p:nvSpPr>
        <p:spPr/>
        <p:txBody>
          <a:bodyPr/>
          <a:lstStyle/>
          <a:p>
            <a:fld id="{9519FE0C-6316-AF4A-B865-4D6165581326}" type="slidenum">
              <a:rPr lang="en-US" smtClean="0"/>
              <a:t>‹#›</a:t>
            </a:fld>
            <a:endParaRPr lang="en-US"/>
          </a:p>
        </p:txBody>
      </p:sp>
    </p:spTree>
    <p:extLst>
      <p:ext uri="{BB962C8B-B14F-4D97-AF65-F5344CB8AC3E}">
        <p14:creationId xmlns:p14="http://schemas.microsoft.com/office/powerpoint/2010/main" val="36228294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99F82-70BE-DB47-BA5A-63E6C4F48445}"/>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4D25C967-BB96-6F4C-AF25-EB40B9469EA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7D01295A-01FB-564E-BFC7-0A3713AC283A}"/>
              </a:ext>
            </a:extLst>
          </p:cNvPr>
          <p:cNvSpPr>
            <a:spLocks noGrp="1"/>
          </p:cNvSpPr>
          <p:nvPr>
            <p:ph type="dt" sz="half" idx="10"/>
          </p:nvPr>
        </p:nvSpPr>
        <p:spPr/>
        <p:txBody>
          <a:bodyPr/>
          <a:lstStyle/>
          <a:p>
            <a:fld id="{19DE580D-3BBB-A04E-8941-C61653F1542B}" type="datetimeFigureOut">
              <a:rPr lang="en-US" smtClean="0"/>
              <a:t>9/6/2024</a:t>
            </a:fld>
            <a:endParaRPr lang="en-US"/>
          </a:p>
        </p:txBody>
      </p:sp>
      <p:sp>
        <p:nvSpPr>
          <p:cNvPr id="5" name="Footer Placeholder 4">
            <a:extLst>
              <a:ext uri="{FF2B5EF4-FFF2-40B4-BE49-F238E27FC236}">
                <a16:creationId xmlns:a16="http://schemas.microsoft.com/office/drawing/2014/main" id="{E2BEC7B2-74AD-6441-AF8A-A65B380351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B35615-8DCB-B544-8903-401AA67B61A6}"/>
              </a:ext>
            </a:extLst>
          </p:cNvPr>
          <p:cNvSpPr>
            <a:spLocks noGrp="1"/>
          </p:cNvSpPr>
          <p:nvPr>
            <p:ph type="sldNum" sz="quarter" idx="12"/>
          </p:nvPr>
        </p:nvSpPr>
        <p:spPr/>
        <p:txBody>
          <a:bodyPr/>
          <a:lstStyle/>
          <a:p>
            <a:fld id="{9519FE0C-6316-AF4A-B865-4D6165581326}" type="slidenum">
              <a:rPr lang="en-US" smtClean="0"/>
              <a:t>‹#›</a:t>
            </a:fld>
            <a:endParaRPr lang="en-US"/>
          </a:p>
        </p:txBody>
      </p:sp>
    </p:spTree>
    <p:extLst>
      <p:ext uri="{BB962C8B-B14F-4D97-AF65-F5344CB8AC3E}">
        <p14:creationId xmlns:p14="http://schemas.microsoft.com/office/powerpoint/2010/main" val="21876299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FD5B7-F4ED-9946-BC8D-42550B1B9A0E}"/>
              </a:ext>
            </a:extLst>
          </p:cNvPr>
          <p:cNvSpPr>
            <a:spLocks noGrp="1"/>
          </p:cNvSpPr>
          <p:nvPr>
            <p:ph type="title"/>
          </p:nvPr>
        </p:nvSpPr>
        <p:spPr>
          <a:xfrm>
            <a:off x="838200" y="365125"/>
            <a:ext cx="10515600" cy="1325563"/>
          </a:xfrm>
          <a:prstGeom prst="rect">
            <a:avLst/>
          </a:prstGeom>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00C007E0-5108-634B-BB02-0DC42D199C03}"/>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C1095386-C1C6-464A-BDBF-1BEB6C563B9F}"/>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397993D5-C317-8442-BEB8-ED05745DA49D}"/>
              </a:ext>
            </a:extLst>
          </p:cNvPr>
          <p:cNvSpPr>
            <a:spLocks noGrp="1"/>
          </p:cNvSpPr>
          <p:nvPr>
            <p:ph type="dt" sz="half" idx="10"/>
          </p:nvPr>
        </p:nvSpPr>
        <p:spPr/>
        <p:txBody>
          <a:bodyPr/>
          <a:lstStyle/>
          <a:p>
            <a:fld id="{19DE580D-3BBB-A04E-8941-C61653F1542B}" type="datetimeFigureOut">
              <a:rPr lang="en-US" smtClean="0"/>
              <a:t>9/6/2024</a:t>
            </a:fld>
            <a:endParaRPr lang="en-US"/>
          </a:p>
        </p:txBody>
      </p:sp>
      <p:sp>
        <p:nvSpPr>
          <p:cNvPr id="6" name="Footer Placeholder 5">
            <a:extLst>
              <a:ext uri="{FF2B5EF4-FFF2-40B4-BE49-F238E27FC236}">
                <a16:creationId xmlns:a16="http://schemas.microsoft.com/office/drawing/2014/main" id="{418964F4-6A7B-E34D-A847-420CDCEE84E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3253393-EF10-514F-9C09-B9EAA35F4A52}"/>
              </a:ext>
            </a:extLst>
          </p:cNvPr>
          <p:cNvSpPr>
            <a:spLocks noGrp="1"/>
          </p:cNvSpPr>
          <p:nvPr>
            <p:ph type="sldNum" sz="quarter" idx="12"/>
          </p:nvPr>
        </p:nvSpPr>
        <p:spPr/>
        <p:txBody>
          <a:bodyPr/>
          <a:lstStyle/>
          <a:p>
            <a:fld id="{9519FE0C-6316-AF4A-B865-4D6165581326}" type="slidenum">
              <a:rPr lang="en-US" smtClean="0"/>
              <a:t>‹#›</a:t>
            </a:fld>
            <a:endParaRPr lang="en-US"/>
          </a:p>
        </p:txBody>
      </p:sp>
    </p:spTree>
    <p:extLst>
      <p:ext uri="{BB962C8B-B14F-4D97-AF65-F5344CB8AC3E}">
        <p14:creationId xmlns:p14="http://schemas.microsoft.com/office/powerpoint/2010/main" val="25528342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2FCF97-E616-FB41-B997-AAD67BEF4621}"/>
              </a:ext>
            </a:extLst>
          </p:cNvPr>
          <p:cNvSpPr>
            <a:spLocks noGrp="1"/>
          </p:cNvSpPr>
          <p:nvPr>
            <p:ph type="title"/>
          </p:nvPr>
        </p:nvSpPr>
        <p:spPr>
          <a:xfrm>
            <a:off x="839788" y="365125"/>
            <a:ext cx="10515600" cy="1325563"/>
          </a:xfrm>
          <a:prstGeom prst="rect">
            <a:avLst/>
          </a:prstGeo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EBB97D44-B745-5E4F-AA37-C8835E9384F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C75B5580-42B7-9148-8318-CE6D44AE4EF1}"/>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FDC44558-AB54-7B4C-B107-CBF905D890B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BDD07F08-05DF-DE47-9DD0-8FCBE393B222}"/>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C5E8DE82-310A-9942-9C96-084BC373C190}"/>
              </a:ext>
            </a:extLst>
          </p:cNvPr>
          <p:cNvSpPr>
            <a:spLocks noGrp="1"/>
          </p:cNvSpPr>
          <p:nvPr>
            <p:ph type="dt" sz="half" idx="10"/>
          </p:nvPr>
        </p:nvSpPr>
        <p:spPr/>
        <p:txBody>
          <a:bodyPr/>
          <a:lstStyle/>
          <a:p>
            <a:fld id="{19DE580D-3BBB-A04E-8941-C61653F1542B}" type="datetimeFigureOut">
              <a:rPr lang="en-US" smtClean="0"/>
              <a:t>9/6/2024</a:t>
            </a:fld>
            <a:endParaRPr lang="en-US"/>
          </a:p>
        </p:txBody>
      </p:sp>
      <p:sp>
        <p:nvSpPr>
          <p:cNvPr id="8" name="Footer Placeholder 7">
            <a:extLst>
              <a:ext uri="{FF2B5EF4-FFF2-40B4-BE49-F238E27FC236}">
                <a16:creationId xmlns:a16="http://schemas.microsoft.com/office/drawing/2014/main" id="{072A6E93-CC1A-854D-8E7A-F3A38BA2A8F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C6BA5B0-0C75-524F-964B-BC9CC1548B9F}"/>
              </a:ext>
            </a:extLst>
          </p:cNvPr>
          <p:cNvSpPr>
            <a:spLocks noGrp="1"/>
          </p:cNvSpPr>
          <p:nvPr>
            <p:ph type="sldNum" sz="quarter" idx="12"/>
          </p:nvPr>
        </p:nvSpPr>
        <p:spPr/>
        <p:txBody>
          <a:bodyPr/>
          <a:lstStyle/>
          <a:p>
            <a:fld id="{9519FE0C-6316-AF4A-B865-4D6165581326}" type="slidenum">
              <a:rPr lang="en-US" smtClean="0"/>
              <a:t>‹#›</a:t>
            </a:fld>
            <a:endParaRPr lang="en-US"/>
          </a:p>
        </p:txBody>
      </p:sp>
    </p:spTree>
    <p:extLst>
      <p:ext uri="{BB962C8B-B14F-4D97-AF65-F5344CB8AC3E}">
        <p14:creationId xmlns:p14="http://schemas.microsoft.com/office/powerpoint/2010/main" val="32422922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C9007-116F-9049-BA96-6361E9FD9405}"/>
              </a:ext>
            </a:extLst>
          </p:cNvPr>
          <p:cNvSpPr>
            <a:spLocks noGrp="1"/>
          </p:cNvSpPr>
          <p:nvPr>
            <p:ph type="title"/>
          </p:nvPr>
        </p:nvSpPr>
        <p:spPr>
          <a:xfrm>
            <a:off x="838200" y="365125"/>
            <a:ext cx="10515600" cy="1325563"/>
          </a:xfrm>
          <a:prstGeom prst="rect">
            <a:avLst/>
          </a:prstGeom>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00D0FBC1-A4A5-484C-8079-CA74C728B78D}"/>
              </a:ext>
            </a:extLst>
          </p:cNvPr>
          <p:cNvSpPr>
            <a:spLocks noGrp="1"/>
          </p:cNvSpPr>
          <p:nvPr>
            <p:ph type="dt" sz="half" idx="10"/>
          </p:nvPr>
        </p:nvSpPr>
        <p:spPr/>
        <p:txBody>
          <a:bodyPr/>
          <a:lstStyle/>
          <a:p>
            <a:fld id="{19DE580D-3BBB-A04E-8941-C61653F1542B}" type="datetimeFigureOut">
              <a:rPr lang="en-US" smtClean="0"/>
              <a:t>9/6/2024</a:t>
            </a:fld>
            <a:endParaRPr lang="en-US"/>
          </a:p>
        </p:txBody>
      </p:sp>
      <p:sp>
        <p:nvSpPr>
          <p:cNvPr id="4" name="Footer Placeholder 3">
            <a:extLst>
              <a:ext uri="{FF2B5EF4-FFF2-40B4-BE49-F238E27FC236}">
                <a16:creationId xmlns:a16="http://schemas.microsoft.com/office/drawing/2014/main" id="{9B361BBB-8752-E14B-8BA9-991B2264A32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7F53577-58C1-2F4F-8F35-A3042709B53D}"/>
              </a:ext>
            </a:extLst>
          </p:cNvPr>
          <p:cNvSpPr>
            <a:spLocks noGrp="1"/>
          </p:cNvSpPr>
          <p:nvPr>
            <p:ph type="sldNum" sz="quarter" idx="12"/>
          </p:nvPr>
        </p:nvSpPr>
        <p:spPr/>
        <p:txBody>
          <a:bodyPr/>
          <a:lstStyle/>
          <a:p>
            <a:fld id="{9519FE0C-6316-AF4A-B865-4D6165581326}" type="slidenum">
              <a:rPr lang="en-US" smtClean="0"/>
              <a:t>‹#›</a:t>
            </a:fld>
            <a:endParaRPr lang="en-US"/>
          </a:p>
        </p:txBody>
      </p:sp>
    </p:spTree>
    <p:extLst>
      <p:ext uri="{BB962C8B-B14F-4D97-AF65-F5344CB8AC3E}">
        <p14:creationId xmlns:p14="http://schemas.microsoft.com/office/powerpoint/2010/main" val="8093672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0182B8D-FF3E-B44A-96FE-20C9D6A1394C}"/>
              </a:ext>
            </a:extLst>
          </p:cNvPr>
          <p:cNvSpPr>
            <a:spLocks noGrp="1"/>
          </p:cNvSpPr>
          <p:nvPr>
            <p:ph type="dt" sz="half" idx="10"/>
          </p:nvPr>
        </p:nvSpPr>
        <p:spPr/>
        <p:txBody>
          <a:bodyPr/>
          <a:lstStyle/>
          <a:p>
            <a:fld id="{19DE580D-3BBB-A04E-8941-C61653F1542B}" type="datetimeFigureOut">
              <a:rPr lang="en-US" smtClean="0"/>
              <a:t>9/6/2024</a:t>
            </a:fld>
            <a:endParaRPr lang="en-US"/>
          </a:p>
        </p:txBody>
      </p:sp>
      <p:sp>
        <p:nvSpPr>
          <p:cNvPr id="3" name="Footer Placeholder 2">
            <a:extLst>
              <a:ext uri="{FF2B5EF4-FFF2-40B4-BE49-F238E27FC236}">
                <a16:creationId xmlns:a16="http://schemas.microsoft.com/office/drawing/2014/main" id="{05704A25-737A-0B4B-90E3-3CC1B9885F0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39918F6-CD3F-EC43-BCBE-27C099066D23}"/>
              </a:ext>
            </a:extLst>
          </p:cNvPr>
          <p:cNvSpPr>
            <a:spLocks noGrp="1"/>
          </p:cNvSpPr>
          <p:nvPr>
            <p:ph type="sldNum" sz="quarter" idx="12"/>
          </p:nvPr>
        </p:nvSpPr>
        <p:spPr/>
        <p:txBody>
          <a:bodyPr/>
          <a:lstStyle/>
          <a:p>
            <a:fld id="{9519FE0C-6316-AF4A-B865-4D6165581326}" type="slidenum">
              <a:rPr lang="en-US" smtClean="0"/>
              <a:t>‹#›</a:t>
            </a:fld>
            <a:endParaRPr lang="en-US"/>
          </a:p>
        </p:txBody>
      </p:sp>
    </p:spTree>
    <p:extLst>
      <p:ext uri="{BB962C8B-B14F-4D97-AF65-F5344CB8AC3E}">
        <p14:creationId xmlns:p14="http://schemas.microsoft.com/office/powerpoint/2010/main" val="13241925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6B055-E7DE-8342-9CFE-E9539573BEAE}"/>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AC465856-121E-B346-9B1B-B85F68E3A0F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805C49C1-C556-BB4B-86F4-0AFC1A83F8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7F7AE0DF-F478-C341-BA66-22C116B92A27}"/>
              </a:ext>
            </a:extLst>
          </p:cNvPr>
          <p:cNvSpPr>
            <a:spLocks noGrp="1"/>
          </p:cNvSpPr>
          <p:nvPr>
            <p:ph type="dt" sz="half" idx="10"/>
          </p:nvPr>
        </p:nvSpPr>
        <p:spPr/>
        <p:txBody>
          <a:bodyPr/>
          <a:lstStyle/>
          <a:p>
            <a:fld id="{19DE580D-3BBB-A04E-8941-C61653F1542B}" type="datetimeFigureOut">
              <a:rPr lang="en-US" smtClean="0"/>
              <a:t>9/6/2024</a:t>
            </a:fld>
            <a:endParaRPr lang="en-US"/>
          </a:p>
        </p:txBody>
      </p:sp>
      <p:sp>
        <p:nvSpPr>
          <p:cNvPr id="6" name="Footer Placeholder 5">
            <a:extLst>
              <a:ext uri="{FF2B5EF4-FFF2-40B4-BE49-F238E27FC236}">
                <a16:creationId xmlns:a16="http://schemas.microsoft.com/office/drawing/2014/main" id="{336EC18F-EAAD-8545-8FCE-55BD635392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12D8E9E-AEF6-AC45-B375-4B9FC0E32DDE}"/>
              </a:ext>
            </a:extLst>
          </p:cNvPr>
          <p:cNvSpPr>
            <a:spLocks noGrp="1"/>
          </p:cNvSpPr>
          <p:nvPr>
            <p:ph type="sldNum" sz="quarter" idx="12"/>
          </p:nvPr>
        </p:nvSpPr>
        <p:spPr/>
        <p:txBody>
          <a:bodyPr/>
          <a:lstStyle/>
          <a:p>
            <a:fld id="{9519FE0C-6316-AF4A-B865-4D6165581326}" type="slidenum">
              <a:rPr lang="en-US" smtClean="0"/>
              <a:t>‹#›</a:t>
            </a:fld>
            <a:endParaRPr lang="en-US"/>
          </a:p>
        </p:txBody>
      </p:sp>
    </p:spTree>
    <p:extLst>
      <p:ext uri="{BB962C8B-B14F-4D97-AF65-F5344CB8AC3E}">
        <p14:creationId xmlns:p14="http://schemas.microsoft.com/office/powerpoint/2010/main" val="23680454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6B9ECB0-C630-204D-BC29-C23979A3750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51211013-8E0B-2C4B-87D3-C5608FB3606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9DE580D-3BBB-A04E-8941-C61653F1542B}" type="datetimeFigureOut">
              <a:rPr lang="en-US" smtClean="0"/>
              <a:t>9/6/2024</a:t>
            </a:fld>
            <a:endParaRPr lang="en-US"/>
          </a:p>
        </p:txBody>
      </p:sp>
      <p:sp>
        <p:nvSpPr>
          <p:cNvPr id="5" name="Footer Placeholder 4">
            <a:extLst>
              <a:ext uri="{FF2B5EF4-FFF2-40B4-BE49-F238E27FC236}">
                <a16:creationId xmlns:a16="http://schemas.microsoft.com/office/drawing/2014/main" id="{B4B5B461-2F18-ED40-B4AD-D5CFCDAA42F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73A45E9-8DB7-8243-A31E-241E17D504C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19FE0C-6316-AF4A-B865-4D6165581326}" type="slidenum">
              <a:rPr lang="en-US" smtClean="0"/>
              <a:t>‹#›</a:t>
            </a:fld>
            <a:endParaRPr lang="en-US"/>
          </a:p>
        </p:txBody>
      </p:sp>
      <p:sp>
        <p:nvSpPr>
          <p:cNvPr id="7" name="Title Placeholder 6">
            <a:extLst>
              <a:ext uri="{FF2B5EF4-FFF2-40B4-BE49-F238E27FC236}">
                <a16:creationId xmlns:a16="http://schemas.microsoft.com/office/drawing/2014/main" id="{EC699637-C3AA-E945-AE17-3DBD7F1599D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Tree>
    <p:extLst>
      <p:ext uri="{BB962C8B-B14F-4D97-AF65-F5344CB8AC3E}">
        <p14:creationId xmlns:p14="http://schemas.microsoft.com/office/powerpoint/2010/main" val="3092150232"/>
      </p:ext>
    </p:extLst>
  </p:cSld>
  <p:clrMap bg1="lt1" tx1="dk1" bg2="lt2" tx2="dk2" accent1="accent1" accent2="accent2" accent3="accent3" accent4="accent4" accent5="accent5" accent6="accent6" hlink="hlink" folHlink="folHlink"/>
  <p:sldLayoutIdLst>
    <p:sldLayoutId id="2147483649" r:id="rId1"/>
    <p:sldLayoutId id="2147483663" r:id="rId2"/>
    <p:sldLayoutId id="2147483668"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13E3D6-CDCF-284A-9984-0E744737305E}"/>
              </a:ext>
            </a:extLst>
          </p:cNvPr>
          <p:cNvSpPr>
            <a:spLocks noGrp="1"/>
          </p:cNvSpPr>
          <p:nvPr>
            <p:ph type="ctrTitle"/>
          </p:nvPr>
        </p:nvSpPr>
        <p:spPr>
          <a:xfrm>
            <a:off x="656498" y="4703975"/>
            <a:ext cx="7952127" cy="956140"/>
          </a:xfrm>
        </p:spPr>
        <p:txBody>
          <a:bodyPr>
            <a:normAutofit/>
          </a:bodyPr>
          <a:lstStyle/>
          <a:p>
            <a:pPr marL="806450" indent="-806450" algn="l"/>
            <a:r>
              <a:rPr lang="en-US" spc="50" dirty="0">
                <a:ln w="9525" cmpd="sng">
                  <a:solidFill>
                    <a:schemeClr val="accent1"/>
                  </a:solidFill>
                  <a:prstDash val="solid"/>
                </a:ln>
                <a:solidFill>
                  <a:srgbClr val="70AD47">
                    <a:tint val="1000"/>
                  </a:srgbClr>
                </a:solidFill>
                <a:effectLst>
                  <a:glow rad="38100">
                    <a:schemeClr val="accent1">
                      <a:alpha val="40000"/>
                    </a:schemeClr>
                  </a:glow>
                </a:effectLst>
              </a:rPr>
              <a:t>Sustainable Peatlands</a:t>
            </a:r>
          </a:p>
        </p:txBody>
      </p:sp>
      <p:sp>
        <p:nvSpPr>
          <p:cNvPr id="3" name="Subtitle 2">
            <a:extLst>
              <a:ext uri="{FF2B5EF4-FFF2-40B4-BE49-F238E27FC236}">
                <a16:creationId xmlns:a16="http://schemas.microsoft.com/office/drawing/2014/main" id="{7A305C31-9E57-BC4C-867A-C6AFE157B4F1}"/>
              </a:ext>
            </a:extLst>
          </p:cNvPr>
          <p:cNvSpPr>
            <a:spLocks noGrp="1"/>
          </p:cNvSpPr>
          <p:nvPr>
            <p:ph type="subTitle" idx="1"/>
          </p:nvPr>
        </p:nvSpPr>
        <p:spPr>
          <a:xfrm>
            <a:off x="693668" y="5648898"/>
            <a:ext cx="3411657" cy="393389"/>
          </a:xfrm>
        </p:spPr>
        <p:txBody>
          <a:bodyPr/>
          <a:lstStyle/>
          <a:p>
            <a:pPr algn="l"/>
            <a:r>
              <a:rPr lang="en-US" altLang="en-US" sz="1600" b="1" dirty="0"/>
              <a:t>Learning outcomes: 2.3</a:t>
            </a:r>
          </a:p>
          <a:p>
            <a:endParaRPr lang="en-US" dirty="0"/>
          </a:p>
        </p:txBody>
      </p:sp>
      <p:sp>
        <p:nvSpPr>
          <p:cNvPr id="4" name="Oval 3">
            <a:extLst>
              <a:ext uri="{FF2B5EF4-FFF2-40B4-BE49-F238E27FC236}">
                <a16:creationId xmlns:a16="http://schemas.microsoft.com/office/drawing/2014/main" id="{CF9C894F-BE1E-42C7-B9D5-D24BB527F0A3}"/>
              </a:ext>
            </a:extLst>
          </p:cNvPr>
          <p:cNvSpPr/>
          <p:nvPr/>
        </p:nvSpPr>
        <p:spPr>
          <a:xfrm>
            <a:off x="481795" y="609599"/>
            <a:ext cx="1405053" cy="1405053"/>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IE" sz="5400" dirty="0"/>
          </a:p>
        </p:txBody>
      </p:sp>
      <p:sp>
        <p:nvSpPr>
          <p:cNvPr id="5" name="TextBox 4">
            <a:extLst>
              <a:ext uri="{FF2B5EF4-FFF2-40B4-BE49-F238E27FC236}">
                <a16:creationId xmlns:a16="http://schemas.microsoft.com/office/drawing/2014/main" id="{BE54530F-03EA-4F90-BB90-18ABB246F24E}"/>
              </a:ext>
            </a:extLst>
          </p:cNvPr>
          <p:cNvSpPr txBox="1"/>
          <p:nvPr/>
        </p:nvSpPr>
        <p:spPr>
          <a:xfrm>
            <a:off x="663932" y="750705"/>
            <a:ext cx="1070517" cy="369332"/>
          </a:xfrm>
          <a:prstGeom prst="rect">
            <a:avLst/>
          </a:prstGeom>
        </p:spPr>
        <p:txBody>
          <a:bodyPr wrap="square" rtlCol="0">
            <a:spAutoFit/>
          </a:bodyPr>
          <a:lstStyle/>
          <a:p>
            <a:pPr algn="ctr"/>
            <a:r>
              <a:rPr lang="en-GB" b="1" dirty="0">
                <a:solidFill>
                  <a:srgbClr val="FFC000"/>
                </a:solidFill>
                <a:latin typeface="+mn-lt"/>
              </a:rPr>
              <a:t>Chapter</a:t>
            </a:r>
          </a:p>
        </p:txBody>
      </p:sp>
      <p:sp>
        <p:nvSpPr>
          <p:cNvPr id="6" name="TextBox 5">
            <a:extLst>
              <a:ext uri="{FF2B5EF4-FFF2-40B4-BE49-F238E27FC236}">
                <a16:creationId xmlns:a16="http://schemas.microsoft.com/office/drawing/2014/main" id="{9B4703C1-098A-4755-A7C5-0D1C145C70E8}"/>
              </a:ext>
            </a:extLst>
          </p:cNvPr>
          <p:cNvSpPr txBox="1"/>
          <p:nvPr/>
        </p:nvSpPr>
        <p:spPr>
          <a:xfrm>
            <a:off x="670221" y="872191"/>
            <a:ext cx="1070517" cy="1107996"/>
          </a:xfrm>
          <a:prstGeom prst="rect">
            <a:avLst/>
          </a:prstGeom>
        </p:spPr>
        <p:txBody>
          <a:bodyPr wrap="square" rtlCol="0">
            <a:spAutoFit/>
          </a:bodyPr>
          <a:lstStyle/>
          <a:p>
            <a:pPr algn="ctr"/>
            <a:r>
              <a:rPr lang="en-GB" sz="6600" b="1" spc="50" dirty="0">
                <a:ln w="9525" cmpd="sng">
                  <a:solidFill>
                    <a:schemeClr val="accent1"/>
                  </a:solidFill>
                  <a:prstDash val="solid"/>
                </a:ln>
                <a:solidFill>
                  <a:srgbClr val="70AD47">
                    <a:tint val="1000"/>
                  </a:srgbClr>
                </a:solidFill>
                <a:effectLst>
                  <a:glow rad="38100">
                    <a:schemeClr val="accent1">
                      <a:alpha val="40000"/>
                    </a:schemeClr>
                  </a:glow>
                </a:effectLst>
                <a:latin typeface="Calibri" panose="020F0502020204030204" pitchFamily="34" charset="0"/>
                <a:ea typeface="+mj-ea"/>
                <a:cs typeface="+mj-cs"/>
              </a:rPr>
              <a:t>16</a:t>
            </a:r>
            <a:endParaRPr lang="en-IE" sz="6600" b="1" spc="50" dirty="0">
              <a:ln w="9525" cmpd="sng">
                <a:solidFill>
                  <a:schemeClr val="accent1"/>
                </a:solidFill>
                <a:prstDash val="solid"/>
              </a:ln>
              <a:solidFill>
                <a:srgbClr val="70AD47">
                  <a:tint val="1000"/>
                </a:srgbClr>
              </a:solidFill>
              <a:effectLst>
                <a:glow rad="38100">
                  <a:schemeClr val="accent1">
                    <a:alpha val="40000"/>
                  </a:schemeClr>
                </a:glow>
              </a:effectLst>
              <a:latin typeface="Calibri" panose="020F0502020204030204" pitchFamily="34" charset="0"/>
              <a:ea typeface="+mj-ea"/>
              <a:cs typeface="+mj-cs"/>
            </a:endParaRPr>
          </a:p>
        </p:txBody>
      </p:sp>
    </p:spTree>
    <p:extLst>
      <p:ext uri="{BB962C8B-B14F-4D97-AF65-F5344CB8AC3E}">
        <p14:creationId xmlns:p14="http://schemas.microsoft.com/office/powerpoint/2010/main" val="17018186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2"/>
          <p:cNvSpPr/>
          <p:nvPr/>
        </p:nvSpPr>
        <p:spPr>
          <a:xfrm>
            <a:off x="0" y="1"/>
            <a:ext cx="12192000" cy="5881510"/>
          </a:xfrm>
          <a:prstGeom prst="rect">
            <a:avLst/>
          </a:prstGeom>
          <a:solidFill>
            <a:srgbClr val="FFDE3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59" name="Google Shape;159;p12"/>
          <p:cNvSpPr txBox="1"/>
          <p:nvPr/>
        </p:nvSpPr>
        <p:spPr>
          <a:xfrm>
            <a:off x="463296" y="2322655"/>
            <a:ext cx="10515600" cy="618101"/>
          </a:xfrm>
          <a:prstGeom prst="rect">
            <a:avLst/>
          </a:prstGeom>
          <a:noFill/>
          <a:ln>
            <a:noFill/>
          </a:ln>
        </p:spPr>
        <p:txBody>
          <a:bodyPr spcFirstLastPara="1" wrap="square" lIns="91425" tIns="45700" rIns="91425" bIns="45700" anchor="t" anchorCtr="0">
            <a:noAutofit/>
          </a:bodyPr>
          <a:lstStyle/>
          <a:p>
            <a:r>
              <a:rPr lang="en-US" sz="2000" b="1" dirty="0">
                <a:solidFill>
                  <a:srgbClr val="1E4783"/>
                </a:solidFill>
                <a:latin typeface="Calibri" panose="020F0502020204030204" pitchFamily="34" charset="0"/>
                <a:cs typeface="Calibri" panose="020F0502020204030204" pitchFamily="34" charset="0"/>
              </a:rPr>
              <a:t>Go to Section 16.2 on page 88 of your Skills Book.</a:t>
            </a:r>
          </a:p>
        </p:txBody>
      </p:sp>
      <p:sp>
        <p:nvSpPr>
          <p:cNvPr id="4" name="Title 6">
            <a:extLst>
              <a:ext uri="{FF2B5EF4-FFF2-40B4-BE49-F238E27FC236}">
                <a16:creationId xmlns:a16="http://schemas.microsoft.com/office/drawing/2014/main" id="{3DD36F95-1D95-364A-908C-6403F0407DB6}"/>
              </a:ext>
            </a:extLst>
          </p:cNvPr>
          <p:cNvSpPr txBox="1">
            <a:spLocks/>
          </p:cNvSpPr>
          <p:nvPr/>
        </p:nvSpPr>
        <p:spPr>
          <a:xfrm>
            <a:off x="432000" y="360000"/>
            <a:ext cx="10515600" cy="618101"/>
          </a:xfrm>
          <a:prstGeom prst="rect">
            <a:avLst/>
          </a:prstGeom>
        </p:spPr>
        <p:txBody>
          <a:bodyPr/>
          <a:lstStyle>
            <a:lvl1pPr algn="l" defTabSz="914400" rtl="0" eaLnBrk="1" latinLnBrk="0" hangingPunct="1">
              <a:lnSpc>
                <a:spcPct val="90000"/>
              </a:lnSpc>
              <a:spcBef>
                <a:spcPct val="0"/>
              </a:spcBef>
              <a:buNone/>
              <a:defRPr sz="4000" b="1" i="0" kern="1200">
                <a:solidFill>
                  <a:srgbClr val="39304C"/>
                </a:solidFill>
                <a:latin typeface="Glory" pitchFamily="2" charset="77"/>
                <a:ea typeface="+mj-ea"/>
                <a:cs typeface="+mj-cs"/>
              </a:defRPr>
            </a:lvl1pPr>
          </a:lstStyle>
          <a:p>
            <a:pPr marL="722630" indent="-722630">
              <a:spcAft>
                <a:spcPts val="1800"/>
              </a:spcAft>
            </a:pPr>
            <a:r>
              <a:rPr lang="en-US" sz="3200" dirty="0">
                <a:solidFill>
                  <a:srgbClr val="FF0000"/>
                </a:solidFill>
                <a:latin typeface="Calibri" panose="020F0502020204030204" pitchFamily="34" charset="0"/>
                <a:ea typeface="Calibri" panose="020F0502020204030204" pitchFamily="34" charset="0"/>
                <a:cs typeface="Courier" pitchFamily="2" charset="0"/>
              </a:rPr>
              <a:t>16.2</a:t>
            </a:r>
            <a:r>
              <a:rPr lang="en-US" sz="3200" dirty="0">
                <a:solidFill>
                  <a:srgbClr val="1E4783"/>
                </a:solidFill>
                <a:latin typeface="Calibri" panose="020F0502020204030204" pitchFamily="34" charset="0"/>
                <a:ea typeface="Calibri" panose="020F0502020204030204" pitchFamily="34" charset="0"/>
                <a:cs typeface="Courier" pitchFamily="2" charset="0"/>
              </a:rPr>
              <a:t>  Identify the role of Bord </a:t>
            </a:r>
            <a:r>
              <a:rPr lang="en-US" sz="3200" dirty="0" err="1">
                <a:solidFill>
                  <a:srgbClr val="1E4783"/>
                </a:solidFill>
                <a:latin typeface="Calibri" panose="020F0502020204030204" pitchFamily="34" charset="0"/>
                <a:ea typeface="Calibri" panose="020F0502020204030204" pitchFamily="34" charset="0"/>
                <a:cs typeface="Courier" pitchFamily="2" charset="0"/>
              </a:rPr>
              <a:t>na</a:t>
            </a:r>
            <a:r>
              <a:rPr lang="en-US" sz="3200" dirty="0">
                <a:solidFill>
                  <a:srgbClr val="1E4783"/>
                </a:solidFill>
                <a:latin typeface="Calibri" panose="020F0502020204030204" pitchFamily="34" charset="0"/>
                <a:ea typeface="Calibri" panose="020F0502020204030204" pitchFamily="34" charset="0"/>
                <a:cs typeface="Courier" pitchFamily="2" charset="0"/>
              </a:rPr>
              <a:t> </a:t>
            </a:r>
            <a:r>
              <a:rPr lang="en-US" sz="3200" dirty="0" err="1">
                <a:solidFill>
                  <a:srgbClr val="1E4783"/>
                </a:solidFill>
                <a:latin typeface="Calibri" panose="020F0502020204030204" pitchFamily="34" charset="0"/>
                <a:ea typeface="Calibri" panose="020F0502020204030204" pitchFamily="34" charset="0"/>
                <a:cs typeface="Courier" pitchFamily="2" charset="0"/>
              </a:rPr>
              <a:t>Móna</a:t>
            </a:r>
            <a:r>
              <a:rPr lang="en-US" sz="3200" dirty="0">
                <a:solidFill>
                  <a:srgbClr val="1E4783"/>
                </a:solidFill>
                <a:latin typeface="Calibri" panose="020F0502020204030204" pitchFamily="34" charset="0"/>
                <a:ea typeface="Calibri" panose="020F0502020204030204" pitchFamily="34" charset="0"/>
                <a:cs typeface="Courier" pitchFamily="2" charset="0"/>
              </a:rPr>
              <a:t>.</a:t>
            </a:r>
            <a:endParaRPr lang="en-IE" sz="3200" dirty="0">
              <a:latin typeface="Muli" pitchFamily="2" charset="77"/>
              <a:ea typeface="Calibri" panose="020F0502020204030204" pitchFamily="34" charset="0"/>
              <a:cs typeface="Courier" pitchFamily="2" charset="0"/>
            </a:endParaRPr>
          </a:p>
        </p:txBody>
      </p:sp>
    </p:spTree>
    <p:extLst>
      <p:ext uri="{BB962C8B-B14F-4D97-AF65-F5344CB8AC3E}">
        <p14:creationId xmlns:p14="http://schemas.microsoft.com/office/powerpoint/2010/main" val="33952423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E38864B-29FD-6F42-88A2-3916CF3D3A8B}"/>
              </a:ext>
            </a:extLst>
          </p:cNvPr>
          <p:cNvSpPr/>
          <p:nvPr/>
        </p:nvSpPr>
        <p:spPr>
          <a:xfrm>
            <a:off x="402414" y="250613"/>
            <a:ext cx="8226547" cy="584775"/>
          </a:xfrm>
          <a:prstGeom prst="rect">
            <a:avLst/>
          </a:prstGeom>
        </p:spPr>
        <p:txBody>
          <a:bodyPr wrap="none">
            <a:spAutoFit/>
          </a:bodyPr>
          <a:lstStyle/>
          <a:p>
            <a:pPr marL="722630" indent="-722630">
              <a:spcAft>
                <a:spcPts val="1800"/>
              </a:spcAft>
            </a:pPr>
            <a:r>
              <a:rPr lang="en-US" sz="3200" b="1" dirty="0">
                <a:solidFill>
                  <a:srgbClr val="FF0000"/>
                </a:solidFill>
                <a:latin typeface="Calibri" panose="020F0502020204030204" pitchFamily="34" charset="0"/>
                <a:ea typeface="Calibri" panose="020F0502020204030204" pitchFamily="34" charset="0"/>
                <a:cs typeface="Courier" pitchFamily="2" charset="0"/>
              </a:rPr>
              <a:t>16.3</a:t>
            </a:r>
            <a:r>
              <a:rPr lang="en-US" sz="3200" b="1" dirty="0">
                <a:solidFill>
                  <a:srgbClr val="1E4783"/>
                </a:solidFill>
                <a:latin typeface="Calibri" panose="020F0502020204030204" pitchFamily="34" charset="0"/>
                <a:ea typeface="Calibri" panose="020F0502020204030204" pitchFamily="34" charset="0"/>
                <a:cs typeface="Courier" pitchFamily="2" charset="0"/>
              </a:rPr>
              <a:t>  Describe the impacts of peat exploitation.</a:t>
            </a:r>
            <a:endParaRPr lang="en-IE" sz="3200" dirty="0">
              <a:effectLst/>
              <a:latin typeface="Muli" pitchFamily="2" charset="77"/>
              <a:ea typeface="Calibri" panose="020F0502020204030204" pitchFamily="34" charset="0"/>
              <a:cs typeface="Courier" pitchFamily="2" charset="0"/>
            </a:endParaRPr>
          </a:p>
        </p:txBody>
      </p:sp>
      <p:sp>
        <p:nvSpPr>
          <p:cNvPr id="5" name="TextBox 4">
            <a:extLst>
              <a:ext uri="{FF2B5EF4-FFF2-40B4-BE49-F238E27FC236}">
                <a16:creationId xmlns:a16="http://schemas.microsoft.com/office/drawing/2014/main" id="{E9EC0BD6-7C9F-B04F-8585-A1AC5005E591}"/>
              </a:ext>
            </a:extLst>
          </p:cNvPr>
          <p:cNvSpPr txBox="1"/>
          <p:nvPr/>
        </p:nvSpPr>
        <p:spPr>
          <a:xfrm>
            <a:off x="402414" y="1483723"/>
            <a:ext cx="3607496" cy="3570208"/>
          </a:xfrm>
          <a:prstGeom prst="rect">
            <a:avLst/>
          </a:prstGeom>
        </p:spPr>
        <p:txBody>
          <a:bodyPr wrap="square" rtlCol="0">
            <a:spAutoFit/>
          </a:bodyPr>
          <a:lstStyle/>
          <a:p>
            <a:pPr marL="285750" indent="-285750">
              <a:spcAft>
                <a:spcPts val="600"/>
              </a:spcAft>
              <a:buClr>
                <a:srgbClr val="FF0000"/>
              </a:buClr>
              <a:buFont typeface="Arial" panose="020B0604020202020204" pitchFamily="34" charset="0"/>
              <a:buChar char="•"/>
            </a:pPr>
            <a:r>
              <a:rPr lang="en-US" dirty="0">
                <a:solidFill>
                  <a:srgbClr val="1E4783"/>
                </a:solidFill>
              </a:rPr>
              <a:t>Exploiting the bogs created employment, which raised workers’ standard of living.</a:t>
            </a:r>
          </a:p>
          <a:p>
            <a:pPr marL="285750" indent="-285750">
              <a:spcAft>
                <a:spcPts val="600"/>
              </a:spcAft>
              <a:buClr>
                <a:srgbClr val="FF0000"/>
              </a:buClr>
              <a:buFont typeface="Arial" panose="020B0604020202020204" pitchFamily="34" charset="0"/>
              <a:buChar char="•"/>
            </a:pPr>
            <a:r>
              <a:rPr lang="en-US" dirty="0">
                <a:solidFill>
                  <a:srgbClr val="1E4783"/>
                </a:solidFill>
              </a:rPr>
              <a:t>Creating jobs reduced rural emigration, as people could find work locally. Bord </a:t>
            </a:r>
            <a:r>
              <a:rPr lang="en-US" dirty="0" err="1">
                <a:solidFill>
                  <a:srgbClr val="1E4783"/>
                </a:solidFill>
              </a:rPr>
              <a:t>na</a:t>
            </a:r>
            <a:r>
              <a:rPr lang="en-US" dirty="0">
                <a:solidFill>
                  <a:srgbClr val="1E4783"/>
                </a:solidFill>
              </a:rPr>
              <a:t> </a:t>
            </a:r>
            <a:r>
              <a:rPr lang="en-US" dirty="0" err="1">
                <a:solidFill>
                  <a:srgbClr val="1E4783"/>
                </a:solidFill>
              </a:rPr>
              <a:t>Móna</a:t>
            </a:r>
            <a:r>
              <a:rPr lang="en-US" dirty="0">
                <a:solidFill>
                  <a:srgbClr val="1E4783"/>
                </a:solidFill>
              </a:rPr>
              <a:t> built housing for its workers. Close-knit communities grew up around peatlands.</a:t>
            </a:r>
          </a:p>
          <a:p>
            <a:pPr marL="285750" indent="-285750">
              <a:spcAft>
                <a:spcPts val="600"/>
              </a:spcAft>
              <a:buClr>
                <a:srgbClr val="FF0000"/>
              </a:buClr>
              <a:buFont typeface="Arial" panose="020B0604020202020204" pitchFamily="34" charset="0"/>
              <a:buChar char="•"/>
            </a:pPr>
            <a:r>
              <a:rPr lang="en-US" dirty="0">
                <a:solidFill>
                  <a:srgbClr val="1E4783"/>
                </a:solidFill>
              </a:rPr>
              <a:t>Peat extraction became an important feature of rural life in the midlands of Ireland.</a:t>
            </a:r>
            <a:endParaRPr lang="en-US" dirty="0">
              <a:solidFill>
                <a:srgbClr val="1E4783"/>
              </a:solidFill>
              <a:latin typeface="+mn-lt"/>
            </a:endParaRPr>
          </a:p>
        </p:txBody>
      </p:sp>
      <p:sp>
        <p:nvSpPr>
          <p:cNvPr id="6" name="TextBox 5">
            <a:extLst>
              <a:ext uri="{FF2B5EF4-FFF2-40B4-BE49-F238E27FC236}">
                <a16:creationId xmlns:a16="http://schemas.microsoft.com/office/drawing/2014/main" id="{17DFBF2F-BF02-0A4C-A37A-95E68AA04529}"/>
              </a:ext>
            </a:extLst>
          </p:cNvPr>
          <p:cNvSpPr txBox="1"/>
          <p:nvPr/>
        </p:nvSpPr>
        <p:spPr>
          <a:xfrm>
            <a:off x="422478" y="928721"/>
            <a:ext cx="1997663" cy="461665"/>
          </a:xfrm>
          <a:prstGeom prst="rect">
            <a:avLst/>
          </a:prstGeom>
        </p:spPr>
        <p:txBody>
          <a:bodyPr wrap="none" rtlCol="0">
            <a:spAutoFit/>
          </a:bodyPr>
          <a:lstStyle/>
          <a:p>
            <a:pPr algn="l"/>
            <a:r>
              <a:rPr lang="en-US" sz="2400" b="1" dirty="0">
                <a:solidFill>
                  <a:srgbClr val="1E4783"/>
                </a:solidFill>
                <a:latin typeface="+mn-lt"/>
              </a:rPr>
              <a:t>Social impacts</a:t>
            </a:r>
          </a:p>
        </p:txBody>
      </p:sp>
      <p:sp>
        <p:nvSpPr>
          <p:cNvPr id="7" name="TextBox 6">
            <a:extLst>
              <a:ext uri="{FF2B5EF4-FFF2-40B4-BE49-F238E27FC236}">
                <a16:creationId xmlns:a16="http://schemas.microsoft.com/office/drawing/2014/main" id="{0521E034-F713-B74D-94A1-1CD219F9ED02}"/>
              </a:ext>
            </a:extLst>
          </p:cNvPr>
          <p:cNvSpPr txBox="1"/>
          <p:nvPr/>
        </p:nvSpPr>
        <p:spPr>
          <a:xfrm>
            <a:off x="4260683" y="928721"/>
            <a:ext cx="2478114" cy="461665"/>
          </a:xfrm>
          <a:prstGeom prst="rect">
            <a:avLst/>
          </a:prstGeom>
        </p:spPr>
        <p:txBody>
          <a:bodyPr wrap="none" rtlCol="0">
            <a:spAutoFit/>
          </a:bodyPr>
          <a:lstStyle/>
          <a:p>
            <a:pPr algn="l"/>
            <a:r>
              <a:rPr lang="en-US" sz="2400" b="1" dirty="0">
                <a:solidFill>
                  <a:srgbClr val="1E4783"/>
                </a:solidFill>
                <a:latin typeface="+mn-lt"/>
              </a:rPr>
              <a:t>Economic impacts</a:t>
            </a:r>
          </a:p>
        </p:txBody>
      </p:sp>
      <p:sp>
        <p:nvSpPr>
          <p:cNvPr id="8" name="TextBox 7">
            <a:extLst>
              <a:ext uri="{FF2B5EF4-FFF2-40B4-BE49-F238E27FC236}">
                <a16:creationId xmlns:a16="http://schemas.microsoft.com/office/drawing/2014/main" id="{992B3050-381F-3A41-AC10-02937EAEBD54}"/>
              </a:ext>
            </a:extLst>
          </p:cNvPr>
          <p:cNvSpPr txBox="1"/>
          <p:nvPr/>
        </p:nvSpPr>
        <p:spPr>
          <a:xfrm>
            <a:off x="8040636" y="896941"/>
            <a:ext cx="3123356" cy="461665"/>
          </a:xfrm>
          <a:prstGeom prst="rect">
            <a:avLst/>
          </a:prstGeom>
        </p:spPr>
        <p:txBody>
          <a:bodyPr wrap="none" rtlCol="0">
            <a:spAutoFit/>
          </a:bodyPr>
          <a:lstStyle/>
          <a:p>
            <a:pPr algn="l"/>
            <a:r>
              <a:rPr lang="en-US" sz="2400" b="1" dirty="0">
                <a:solidFill>
                  <a:srgbClr val="1E4783"/>
                </a:solidFill>
                <a:latin typeface="+mn-lt"/>
              </a:rPr>
              <a:t>Environmental impacts</a:t>
            </a:r>
          </a:p>
        </p:txBody>
      </p:sp>
      <p:sp>
        <p:nvSpPr>
          <p:cNvPr id="9" name="TextBox 8">
            <a:extLst>
              <a:ext uri="{FF2B5EF4-FFF2-40B4-BE49-F238E27FC236}">
                <a16:creationId xmlns:a16="http://schemas.microsoft.com/office/drawing/2014/main" id="{327B6698-079B-2446-A4CE-2755937AC47C}"/>
              </a:ext>
            </a:extLst>
          </p:cNvPr>
          <p:cNvSpPr txBox="1"/>
          <p:nvPr/>
        </p:nvSpPr>
        <p:spPr>
          <a:xfrm>
            <a:off x="4260683" y="1420160"/>
            <a:ext cx="3607496" cy="4124206"/>
          </a:xfrm>
          <a:prstGeom prst="rect">
            <a:avLst/>
          </a:prstGeom>
        </p:spPr>
        <p:txBody>
          <a:bodyPr wrap="square" rtlCol="0">
            <a:spAutoFit/>
          </a:bodyPr>
          <a:lstStyle/>
          <a:p>
            <a:pPr marL="285750" indent="-285750">
              <a:spcAft>
                <a:spcPts val="600"/>
              </a:spcAft>
              <a:buClr>
                <a:srgbClr val="FF0000"/>
              </a:buClr>
              <a:buFont typeface="Arial" panose="020B0604020202020204" pitchFamily="34" charset="0"/>
              <a:buChar char="•"/>
            </a:pPr>
            <a:r>
              <a:rPr lang="en-US" dirty="0">
                <a:solidFill>
                  <a:srgbClr val="1E4783"/>
                </a:solidFill>
              </a:rPr>
              <a:t>Extracting peat created jobs. Workers had steady work and earned good wages. In some cases, generations of the same families worked for Bord </a:t>
            </a:r>
            <a:r>
              <a:rPr lang="en-US" dirty="0" err="1">
                <a:solidFill>
                  <a:srgbClr val="1E4783"/>
                </a:solidFill>
              </a:rPr>
              <a:t>na</a:t>
            </a:r>
            <a:r>
              <a:rPr lang="en-US" dirty="0">
                <a:solidFill>
                  <a:srgbClr val="1E4783"/>
                </a:solidFill>
              </a:rPr>
              <a:t> </a:t>
            </a:r>
            <a:r>
              <a:rPr lang="en-US" dirty="0" err="1">
                <a:solidFill>
                  <a:srgbClr val="1E4783"/>
                </a:solidFill>
              </a:rPr>
              <a:t>Móna</a:t>
            </a:r>
            <a:r>
              <a:rPr lang="en-US" dirty="0">
                <a:solidFill>
                  <a:srgbClr val="1E4783"/>
                </a:solidFill>
              </a:rPr>
              <a:t>.</a:t>
            </a:r>
          </a:p>
          <a:p>
            <a:pPr marL="285750" indent="-285750">
              <a:spcAft>
                <a:spcPts val="600"/>
              </a:spcAft>
              <a:buClr>
                <a:srgbClr val="FF0000"/>
              </a:buClr>
              <a:buFont typeface="Arial" panose="020B0604020202020204" pitchFamily="34" charset="0"/>
              <a:buChar char="•"/>
            </a:pPr>
            <a:r>
              <a:rPr lang="en-US" dirty="0">
                <a:solidFill>
                  <a:srgbClr val="1E4783"/>
                </a:solidFill>
              </a:rPr>
              <a:t>Burning peat reduced our dependence on imported fossil fuels and saved the country money.</a:t>
            </a:r>
          </a:p>
          <a:p>
            <a:pPr marL="285750" indent="-285750">
              <a:spcAft>
                <a:spcPts val="600"/>
              </a:spcAft>
              <a:buClr>
                <a:srgbClr val="FF0000"/>
              </a:buClr>
              <a:buFont typeface="Arial" panose="020B0604020202020204" pitchFamily="34" charset="0"/>
              <a:buChar char="•"/>
            </a:pPr>
            <a:r>
              <a:rPr lang="en-US" dirty="0">
                <a:solidFill>
                  <a:srgbClr val="1E4783"/>
                </a:solidFill>
              </a:rPr>
              <a:t>Bord </a:t>
            </a:r>
            <a:r>
              <a:rPr lang="en-US" dirty="0" err="1">
                <a:solidFill>
                  <a:srgbClr val="1E4783"/>
                </a:solidFill>
              </a:rPr>
              <a:t>na</a:t>
            </a:r>
            <a:r>
              <a:rPr lang="en-US" dirty="0">
                <a:solidFill>
                  <a:srgbClr val="1E4783"/>
                </a:solidFill>
              </a:rPr>
              <a:t> </a:t>
            </a:r>
            <a:r>
              <a:rPr lang="en-US" dirty="0" err="1">
                <a:solidFill>
                  <a:srgbClr val="1E4783"/>
                </a:solidFill>
              </a:rPr>
              <a:t>Móna</a:t>
            </a:r>
            <a:r>
              <a:rPr lang="en-US" dirty="0">
                <a:solidFill>
                  <a:srgbClr val="1E4783"/>
                </a:solidFill>
              </a:rPr>
              <a:t> exported peat products to other countries. This increased the income earned by the country.</a:t>
            </a:r>
            <a:endParaRPr lang="en-US" dirty="0">
              <a:solidFill>
                <a:srgbClr val="1E4783"/>
              </a:solidFill>
              <a:latin typeface="+mn-lt"/>
            </a:endParaRPr>
          </a:p>
        </p:txBody>
      </p:sp>
      <p:sp>
        <p:nvSpPr>
          <p:cNvPr id="10" name="TextBox 9">
            <a:extLst>
              <a:ext uri="{FF2B5EF4-FFF2-40B4-BE49-F238E27FC236}">
                <a16:creationId xmlns:a16="http://schemas.microsoft.com/office/drawing/2014/main" id="{EB3CF5DC-78CB-D046-901D-55E0F2BA48FC}"/>
              </a:ext>
            </a:extLst>
          </p:cNvPr>
          <p:cNvSpPr txBox="1"/>
          <p:nvPr/>
        </p:nvSpPr>
        <p:spPr>
          <a:xfrm>
            <a:off x="8040636" y="1420160"/>
            <a:ext cx="3607496" cy="3847207"/>
          </a:xfrm>
          <a:prstGeom prst="rect">
            <a:avLst/>
          </a:prstGeom>
        </p:spPr>
        <p:txBody>
          <a:bodyPr wrap="square" rtlCol="0">
            <a:spAutoFit/>
          </a:bodyPr>
          <a:lstStyle/>
          <a:p>
            <a:pPr marL="285750" indent="-285750">
              <a:spcAft>
                <a:spcPts val="600"/>
              </a:spcAft>
              <a:buClr>
                <a:srgbClr val="FF0000"/>
              </a:buClr>
              <a:buFont typeface="Arial" panose="020B0604020202020204" pitchFamily="34" charset="0"/>
              <a:buChar char="•"/>
            </a:pPr>
            <a:r>
              <a:rPr lang="en-US" dirty="0">
                <a:solidFill>
                  <a:srgbClr val="1E4783"/>
                </a:solidFill>
              </a:rPr>
              <a:t>The habitat of bogs was destroyed when the raised bogs were drained and then harvested. The cut-away bogs had no plant or animal life.</a:t>
            </a:r>
          </a:p>
          <a:p>
            <a:pPr marL="285750" indent="-285750">
              <a:spcAft>
                <a:spcPts val="600"/>
              </a:spcAft>
              <a:buClr>
                <a:srgbClr val="FF0000"/>
              </a:buClr>
              <a:buFont typeface="Arial" panose="020B0604020202020204" pitchFamily="34" charset="0"/>
              <a:buChar char="•"/>
            </a:pPr>
            <a:r>
              <a:rPr lang="en-US" dirty="0">
                <a:solidFill>
                  <a:srgbClr val="1E4783"/>
                </a:solidFill>
              </a:rPr>
              <a:t>Burning peat added carbon dioxide (CO</a:t>
            </a:r>
            <a:r>
              <a:rPr lang="en-US" baseline="-25000" dirty="0">
                <a:solidFill>
                  <a:srgbClr val="1E4783"/>
                </a:solidFill>
              </a:rPr>
              <a:t>2</a:t>
            </a:r>
            <a:r>
              <a:rPr lang="en-US" dirty="0">
                <a:solidFill>
                  <a:srgbClr val="1E4783"/>
                </a:solidFill>
              </a:rPr>
              <a:t>) to the atmosphere. In addition to this, once a bog was cut away, it could no longer absorb CO</a:t>
            </a:r>
            <a:r>
              <a:rPr lang="en-US" baseline="-25000" dirty="0">
                <a:solidFill>
                  <a:srgbClr val="1E4783"/>
                </a:solidFill>
              </a:rPr>
              <a:t>2</a:t>
            </a:r>
            <a:r>
              <a:rPr lang="en-US" dirty="0">
                <a:solidFill>
                  <a:srgbClr val="1E4783"/>
                </a:solidFill>
              </a:rPr>
              <a:t>.</a:t>
            </a:r>
          </a:p>
          <a:p>
            <a:pPr marL="285750" indent="-285750">
              <a:spcAft>
                <a:spcPts val="600"/>
              </a:spcAft>
              <a:buClr>
                <a:srgbClr val="FF0000"/>
              </a:buClr>
              <a:buFont typeface="Arial" panose="020B0604020202020204" pitchFamily="34" charset="0"/>
              <a:buChar char="•"/>
            </a:pPr>
            <a:r>
              <a:rPr lang="en-US" dirty="0">
                <a:solidFill>
                  <a:srgbClr val="1E4783"/>
                </a:solidFill>
              </a:rPr>
              <a:t>The burning of peat also contributed to the formation of acid rain.</a:t>
            </a:r>
            <a:endParaRPr lang="en-US" dirty="0">
              <a:solidFill>
                <a:srgbClr val="1E4783"/>
              </a:solidFill>
              <a:latin typeface="+mn-lt"/>
            </a:endParaRPr>
          </a:p>
        </p:txBody>
      </p:sp>
    </p:spTree>
    <p:extLst>
      <p:ext uri="{BB962C8B-B14F-4D97-AF65-F5344CB8AC3E}">
        <p14:creationId xmlns:p14="http://schemas.microsoft.com/office/powerpoint/2010/main" val="28477457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6">
            <a:extLst>
              <a:ext uri="{FF2B5EF4-FFF2-40B4-BE49-F238E27FC236}">
                <a16:creationId xmlns:a16="http://schemas.microsoft.com/office/drawing/2014/main" id="{5F3A3C56-337E-C149-B200-1DE8C8B62E3C}"/>
              </a:ext>
            </a:extLst>
          </p:cNvPr>
          <p:cNvSpPr txBox="1">
            <a:spLocks/>
          </p:cNvSpPr>
          <p:nvPr/>
        </p:nvSpPr>
        <p:spPr>
          <a:xfrm>
            <a:off x="463296" y="365125"/>
            <a:ext cx="10515600" cy="618101"/>
          </a:xfrm>
          <a:prstGeom prst="rect">
            <a:avLst/>
          </a:prstGeom>
        </p:spPr>
        <p:txBody>
          <a:bodyPr/>
          <a:lstStyle>
            <a:lvl1pPr algn="l" defTabSz="914400" rtl="0" eaLnBrk="1" latinLnBrk="0" hangingPunct="1">
              <a:lnSpc>
                <a:spcPct val="90000"/>
              </a:lnSpc>
              <a:spcBef>
                <a:spcPct val="0"/>
              </a:spcBef>
              <a:buNone/>
              <a:defRPr sz="4000" b="1" i="0" kern="1200">
                <a:solidFill>
                  <a:srgbClr val="39304C"/>
                </a:solidFill>
                <a:latin typeface="Glory" pitchFamily="2" charset="77"/>
                <a:ea typeface="+mj-ea"/>
                <a:cs typeface="+mj-cs"/>
              </a:defRPr>
            </a:lvl1pPr>
          </a:lstStyle>
          <a:p>
            <a:pPr lvl="0">
              <a:defRPr/>
            </a:pPr>
            <a:endParaRPr kumimoji="0" lang="en-US" sz="4000" b="1" i="0" u="none" strike="noStrike" kern="1200" cap="none" spc="0" normalizeH="0" baseline="0" noProof="0" dirty="0">
              <a:ln>
                <a:noFill/>
              </a:ln>
              <a:solidFill>
                <a:srgbClr val="1E4783"/>
              </a:solidFill>
              <a:effectLst/>
              <a:uLnTx/>
              <a:uFillTx/>
              <a:latin typeface="Calibri" panose="020F0502020204030204"/>
              <a:ea typeface="+mj-ea"/>
              <a:cs typeface="+mj-cs"/>
            </a:endParaRPr>
          </a:p>
        </p:txBody>
      </p:sp>
      <p:sp>
        <p:nvSpPr>
          <p:cNvPr id="7" name="Title 6">
            <a:extLst>
              <a:ext uri="{FF2B5EF4-FFF2-40B4-BE49-F238E27FC236}">
                <a16:creationId xmlns:a16="http://schemas.microsoft.com/office/drawing/2014/main" id="{CC319E45-59A8-5E4C-8521-3D1DBD15BF77}"/>
              </a:ext>
            </a:extLst>
          </p:cNvPr>
          <p:cNvSpPr txBox="1">
            <a:spLocks/>
          </p:cNvSpPr>
          <p:nvPr/>
        </p:nvSpPr>
        <p:spPr>
          <a:xfrm>
            <a:off x="432000" y="360000"/>
            <a:ext cx="10515600" cy="618101"/>
          </a:xfrm>
          <a:prstGeom prst="rect">
            <a:avLst/>
          </a:prstGeom>
        </p:spPr>
        <p:txBody>
          <a:bodyPr/>
          <a:lstStyle>
            <a:lvl1pPr algn="l" defTabSz="914400" rtl="0" eaLnBrk="1" latinLnBrk="0" hangingPunct="1">
              <a:lnSpc>
                <a:spcPct val="90000"/>
              </a:lnSpc>
              <a:spcBef>
                <a:spcPct val="0"/>
              </a:spcBef>
              <a:buNone/>
              <a:defRPr sz="4000" b="1" i="0" kern="1200">
                <a:solidFill>
                  <a:srgbClr val="39304C"/>
                </a:solidFill>
                <a:latin typeface="Glory" pitchFamily="2" charset="77"/>
                <a:ea typeface="+mj-ea"/>
                <a:cs typeface="+mj-cs"/>
              </a:defRPr>
            </a:lvl1pPr>
          </a:lstStyle>
          <a:p>
            <a:pPr lvl="0">
              <a:defRPr/>
            </a:pPr>
            <a:r>
              <a:rPr lang="en-US" sz="3200" dirty="0">
                <a:solidFill>
                  <a:srgbClr val="FF0000"/>
                </a:solidFill>
                <a:latin typeface="Calibri" panose="020F0502020204030204"/>
              </a:rPr>
              <a:t>16.1, 16.2 and 16.3</a:t>
            </a:r>
            <a:endParaRPr kumimoji="0" lang="en-US" sz="3200" b="1" i="0" u="none" strike="noStrike" kern="1200" cap="none" spc="0" normalizeH="0" baseline="0" noProof="0" dirty="0">
              <a:ln>
                <a:noFill/>
              </a:ln>
              <a:solidFill>
                <a:srgbClr val="FF0000"/>
              </a:solidFill>
              <a:effectLst/>
              <a:uLnTx/>
              <a:uFillTx/>
              <a:latin typeface="Calibri" panose="020F0502020204030204"/>
              <a:ea typeface="+mj-ea"/>
              <a:cs typeface="+mj-cs"/>
            </a:endParaRPr>
          </a:p>
        </p:txBody>
      </p:sp>
      <p:graphicFrame>
        <p:nvGraphicFramePr>
          <p:cNvPr id="9" name="Table 8">
            <a:extLst>
              <a:ext uri="{FF2B5EF4-FFF2-40B4-BE49-F238E27FC236}">
                <a16:creationId xmlns:a16="http://schemas.microsoft.com/office/drawing/2014/main" id="{79D262B8-3579-4602-BB78-1EBC02C7487F}"/>
              </a:ext>
            </a:extLst>
          </p:cNvPr>
          <p:cNvGraphicFramePr>
            <a:graphicFrameLocks noGrp="1"/>
          </p:cNvGraphicFramePr>
          <p:nvPr>
            <p:extLst>
              <p:ext uri="{D42A27DB-BD31-4B8C-83A1-F6EECF244321}">
                <p14:modId xmlns:p14="http://schemas.microsoft.com/office/powerpoint/2010/main" val="4253651572"/>
              </p:ext>
            </p:extLst>
          </p:nvPr>
        </p:nvGraphicFramePr>
        <p:xfrm>
          <a:off x="1699751" y="1222787"/>
          <a:ext cx="7128988" cy="3194173"/>
        </p:xfrm>
        <a:graphic>
          <a:graphicData uri="http://schemas.openxmlformats.org/drawingml/2006/table">
            <a:tbl>
              <a:tblPr firstRow="1" bandRow="1">
                <a:tableStyleId>{21E4AEA4-8DFA-4A89-87EB-49C32662AFE0}</a:tableStyleId>
              </a:tblPr>
              <a:tblGrid>
                <a:gridCol w="7128988">
                  <a:extLst>
                    <a:ext uri="{9D8B030D-6E8A-4147-A177-3AD203B41FA5}">
                      <a16:colId xmlns:a16="http://schemas.microsoft.com/office/drawing/2014/main" val="222612161"/>
                    </a:ext>
                  </a:extLst>
                </a:gridCol>
              </a:tblGrid>
              <a:tr h="590068">
                <a:tc>
                  <a:txBody>
                    <a:bodyPr/>
                    <a:lstStyle/>
                    <a:p>
                      <a:pPr algn="l"/>
                      <a:endParaRPr lang="en-US" sz="3000" b="1" i="0" dirty="0">
                        <a:latin typeface="+mn-lt"/>
                      </a:endParaRPr>
                    </a:p>
                  </a:txBody>
                  <a:tcPr marL="75570" marR="75570">
                    <a:lnL w="19050" cap="flat" cmpd="sng" algn="ctr">
                      <a:solidFill>
                        <a:srgbClr val="1A8753"/>
                      </a:solidFill>
                      <a:prstDash val="solid"/>
                      <a:round/>
                      <a:headEnd type="none" w="med" len="med"/>
                      <a:tailEnd type="none" w="med" len="med"/>
                    </a:lnL>
                    <a:lnR w="19050" cap="flat" cmpd="sng" algn="ctr">
                      <a:solidFill>
                        <a:srgbClr val="1A8753"/>
                      </a:solidFill>
                      <a:prstDash val="solid"/>
                      <a:round/>
                      <a:headEnd type="none" w="med" len="med"/>
                      <a:tailEnd type="none" w="med" len="med"/>
                    </a:lnR>
                    <a:lnT w="19050" cap="flat" cmpd="sng" algn="ctr">
                      <a:solidFill>
                        <a:srgbClr val="1A8753"/>
                      </a:solidFill>
                      <a:prstDash val="solid"/>
                      <a:round/>
                      <a:headEnd type="none" w="med" len="med"/>
                      <a:tailEnd type="none" w="med" len="med"/>
                    </a:lnT>
                    <a:solidFill>
                      <a:srgbClr val="1A8753"/>
                    </a:solidFill>
                  </a:tcPr>
                </a:tc>
                <a:extLst>
                  <a:ext uri="{0D108BD9-81ED-4DB2-BD59-A6C34878D82A}">
                    <a16:rowId xmlns:a16="http://schemas.microsoft.com/office/drawing/2014/main" val="1451609641"/>
                  </a:ext>
                </a:extLst>
              </a:tr>
              <a:tr h="491723">
                <a:tc>
                  <a:txBody>
                    <a:bodyPr/>
                    <a:lstStyle/>
                    <a:p>
                      <a:pPr marL="447675" indent="-447675"/>
                      <a:r>
                        <a:rPr lang="en-US" sz="1800" b="1" dirty="0">
                          <a:solidFill>
                            <a:schemeClr val="tx1"/>
                          </a:solidFill>
                          <a:latin typeface="Calibri" panose="020F0502020204030204" pitchFamily="34" charset="0"/>
                          <a:cs typeface="Calibri" panose="020F0502020204030204" pitchFamily="34" charset="0"/>
                        </a:rPr>
                        <a:t>1.</a:t>
                      </a:r>
                      <a:r>
                        <a:rPr lang="en-US" sz="1800" b="0" dirty="0">
                          <a:solidFill>
                            <a:schemeClr val="tx1"/>
                          </a:solidFill>
                          <a:latin typeface="Calibri" panose="020F0502020204030204" pitchFamily="34" charset="0"/>
                          <a:cs typeface="Calibri" panose="020F0502020204030204" pitchFamily="34" charset="0"/>
                        </a:rPr>
                        <a:t>	</a:t>
                      </a:r>
                      <a:r>
                        <a:rPr lang="en-GB" sz="1800" b="0" i="0" u="none" strike="noStrike" baseline="0" dirty="0">
                          <a:latin typeface="Calibri" panose="020F0502020204030204" pitchFamily="34" charset="0"/>
                          <a:cs typeface="Calibri" panose="020F0502020204030204" pitchFamily="34" charset="0"/>
                        </a:rPr>
                        <a:t>Name </a:t>
                      </a:r>
                      <a:r>
                        <a:rPr lang="en-GB" sz="1800" b="1" i="0" u="none" strike="noStrike" baseline="0" dirty="0">
                          <a:latin typeface="Calibri" panose="020F0502020204030204" pitchFamily="34" charset="0"/>
                          <a:cs typeface="Calibri" panose="020F0502020204030204" pitchFamily="34" charset="0"/>
                        </a:rPr>
                        <a:t>three</a:t>
                      </a:r>
                      <a:r>
                        <a:rPr lang="en-GB" sz="1800" b="0" i="0" u="none" strike="noStrike" baseline="0" dirty="0">
                          <a:latin typeface="Calibri" panose="020F0502020204030204" pitchFamily="34" charset="0"/>
                          <a:cs typeface="Calibri" panose="020F0502020204030204" pitchFamily="34" charset="0"/>
                        </a:rPr>
                        <a:t> differences between a raised bog and a blanket bog.</a:t>
                      </a:r>
                      <a:endParaRPr lang="en-US" sz="1800" b="0" i="0" dirty="0">
                        <a:solidFill>
                          <a:schemeClr val="tx1"/>
                        </a:solidFill>
                        <a:latin typeface="Calibri" panose="020F0502020204030204" pitchFamily="34" charset="0"/>
                        <a:cs typeface="Calibri" panose="020F0502020204030204" pitchFamily="34" charset="0"/>
                      </a:endParaRPr>
                    </a:p>
                  </a:txBody>
                  <a:tcPr marL="75570" marR="75570">
                    <a:lnL w="19050" cap="flat" cmpd="sng" algn="ctr">
                      <a:solidFill>
                        <a:srgbClr val="1A8753"/>
                      </a:solidFill>
                      <a:prstDash val="solid"/>
                      <a:round/>
                      <a:headEnd type="none" w="med" len="med"/>
                      <a:tailEnd type="none" w="med" len="med"/>
                    </a:lnL>
                    <a:lnR w="19050" cap="flat" cmpd="sng" algn="ctr">
                      <a:solidFill>
                        <a:srgbClr val="1A8753"/>
                      </a:solidFill>
                      <a:prstDash val="solid"/>
                      <a:round/>
                      <a:headEnd type="none" w="med" len="med"/>
                      <a:tailEnd type="none" w="med" len="med"/>
                    </a:lnR>
                    <a:lnB w="28575" cap="flat" cmpd="sng" algn="ctr">
                      <a:solidFill>
                        <a:srgbClr val="F8D7CD"/>
                      </a:solidFill>
                      <a:prstDash val="solid"/>
                      <a:round/>
                      <a:headEnd type="none" w="med" len="med"/>
                      <a:tailEnd type="none" w="med" len="med"/>
                    </a:lnB>
                    <a:solidFill>
                      <a:schemeClr val="bg1"/>
                    </a:solidFill>
                  </a:tcPr>
                </a:tc>
                <a:extLst>
                  <a:ext uri="{0D108BD9-81ED-4DB2-BD59-A6C34878D82A}">
                    <a16:rowId xmlns:a16="http://schemas.microsoft.com/office/drawing/2014/main" val="4017682352"/>
                  </a:ext>
                </a:extLst>
              </a:tr>
              <a:tr h="491723">
                <a:tc>
                  <a:txBody>
                    <a:bodyPr/>
                    <a:lstStyle/>
                    <a:p>
                      <a:pPr marL="447675" marR="0" lvl="0" indent="-447675" algn="l" defTabSz="914400" rtl="0" eaLnBrk="1" fontAlgn="auto" latinLnBrk="0" hangingPunct="1">
                        <a:lnSpc>
                          <a:spcPct val="100000"/>
                        </a:lnSpc>
                        <a:spcBef>
                          <a:spcPts val="0"/>
                        </a:spcBef>
                        <a:spcAft>
                          <a:spcPts val="0"/>
                        </a:spcAft>
                        <a:buClrTx/>
                        <a:buSzTx/>
                        <a:buFontTx/>
                        <a:buNone/>
                        <a:tabLst/>
                        <a:defRPr/>
                      </a:pPr>
                      <a:r>
                        <a:rPr lang="en-US" sz="1800" b="1" dirty="0">
                          <a:solidFill>
                            <a:schemeClr val="tx1"/>
                          </a:solidFill>
                          <a:latin typeface="Calibri" panose="020F0502020204030204" pitchFamily="34" charset="0"/>
                          <a:cs typeface="Calibri" panose="020F0502020204030204" pitchFamily="34" charset="0"/>
                        </a:rPr>
                        <a:t>2.</a:t>
                      </a:r>
                      <a:r>
                        <a:rPr lang="en-US" sz="1800" b="0" kern="1200" dirty="0">
                          <a:solidFill>
                            <a:schemeClr val="tx1"/>
                          </a:solidFill>
                          <a:latin typeface="Calibri" panose="020F0502020204030204" pitchFamily="34" charset="0"/>
                          <a:ea typeface="+mn-ea"/>
                          <a:cs typeface="Calibri" panose="020F0502020204030204" pitchFamily="34" charset="0"/>
                        </a:rPr>
                        <a:t>	</a:t>
                      </a:r>
                      <a:r>
                        <a:rPr lang="en-GB" sz="1800" b="0" i="0" u="none" strike="noStrike" baseline="0" dirty="0">
                          <a:latin typeface="Calibri" panose="020F0502020204030204" pitchFamily="34" charset="0"/>
                          <a:cs typeface="Calibri" panose="020F0502020204030204" pitchFamily="34" charset="0"/>
                        </a:rPr>
                        <a:t>How does peat form?</a:t>
                      </a:r>
                      <a:endParaRPr lang="en-US" sz="1800" b="0" kern="1200" dirty="0">
                        <a:solidFill>
                          <a:schemeClr val="tx1"/>
                        </a:solidFill>
                        <a:latin typeface="Calibri" panose="020F0502020204030204" pitchFamily="34" charset="0"/>
                        <a:ea typeface="+mn-ea"/>
                        <a:cs typeface="Calibri" panose="020F0502020204030204" pitchFamily="34" charset="0"/>
                      </a:endParaRPr>
                    </a:p>
                  </a:txBody>
                  <a:tcPr marL="75570" marR="75570">
                    <a:lnL w="19050" cap="flat" cmpd="sng" algn="ctr">
                      <a:solidFill>
                        <a:srgbClr val="1A8753"/>
                      </a:solidFill>
                      <a:prstDash val="solid"/>
                      <a:round/>
                      <a:headEnd type="none" w="med" len="med"/>
                      <a:tailEnd type="none" w="med" len="med"/>
                    </a:lnL>
                    <a:lnR w="19050" cap="flat" cmpd="sng" algn="ctr">
                      <a:solidFill>
                        <a:srgbClr val="1A8753"/>
                      </a:solidFill>
                      <a:prstDash val="solid"/>
                      <a:round/>
                      <a:headEnd type="none" w="med" len="med"/>
                      <a:tailEnd type="none" w="med" len="med"/>
                    </a:lnR>
                    <a:lnT w="28575" cap="flat" cmpd="sng" algn="ctr">
                      <a:solidFill>
                        <a:srgbClr val="F8D7CD"/>
                      </a:solidFill>
                      <a:prstDash val="solid"/>
                      <a:round/>
                      <a:headEnd type="none" w="med" len="med"/>
                      <a:tailEnd type="none" w="med" len="med"/>
                    </a:lnT>
                    <a:lnB w="28575" cap="flat" cmpd="sng" algn="ctr">
                      <a:solidFill>
                        <a:srgbClr val="F8D7CD"/>
                      </a:solidFill>
                      <a:prstDash val="solid"/>
                      <a:round/>
                      <a:headEnd type="none" w="med" len="med"/>
                      <a:tailEnd type="none" w="med" len="med"/>
                    </a:lnB>
                    <a:solidFill>
                      <a:schemeClr val="bg1"/>
                    </a:solidFill>
                  </a:tcPr>
                </a:tc>
                <a:extLst>
                  <a:ext uri="{0D108BD9-81ED-4DB2-BD59-A6C34878D82A}">
                    <a16:rowId xmlns:a16="http://schemas.microsoft.com/office/drawing/2014/main" val="3326383217"/>
                  </a:ext>
                </a:extLst>
              </a:tr>
              <a:tr h="491723">
                <a:tc>
                  <a:txBody>
                    <a:bodyPr/>
                    <a:lstStyle/>
                    <a:p>
                      <a:pPr marL="447675" indent="-447675"/>
                      <a:r>
                        <a:rPr lang="en-US" sz="1800" b="1" dirty="0">
                          <a:solidFill>
                            <a:schemeClr val="tx1"/>
                          </a:solidFill>
                          <a:latin typeface="Calibri" panose="020F0502020204030204" pitchFamily="34" charset="0"/>
                          <a:cs typeface="Calibri" panose="020F0502020204030204" pitchFamily="34" charset="0"/>
                        </a:rPr>
                        <a:t>3.</a:t>
                      </a:r>
                      <a:r>
                        <a:rPr lang="en-US" sz="1800" dirty="0">
                          <a:solidFill>
                            <a:schemeClr val="tx1"/>
                          </a:solidFill>
                          <a:latin typeface="Calibri" panose="020F0502020204030204" pitchFamily="34" charset="0"/>
                          <a:cs typeface="Calibri" panose="020F0502020204030204" pitchFamily="34" charset="0"/>
                        </a:rPr>
                        <a:t>	</a:t>
                      </a:r>
                      <a:r>
                        <a:rPr lang="en-GB" sz="1800" b="0" i="0" u="none" strike="noStrike" baseline="0" dirty="0">
                          <a:latin typeface="Calibri" panose="020F0502020204030204" pitchFamily="34" charset="0"/>
                          <a:cs typeface="Calibri" panose="020F0502020204030204" pitchFamily="34" charset="0"/>
                        </a:rPr>
                        <a:t>What is sphagnum moss?</a:t>
                      </a:r>
                      <a:endParaRPr lang="en-US" sz="1800" b="0" i="0" dirty="0">
                        <a:solidFill>
                          <a:schemeClr val="tx1"/>
                        </a:solidFill>
                        <a:latin typeface="Calibri" panose="020F0502020204030204" pitchFamily="34" charset="0"/>
                        <a:cs typeface="Calibri" panose="020F0502020204030204" pitchFamily="34" charset="0"/>
                      </a:endParaRPr>
                    </a:p>
                  </a:txBody>
                  <a:tcPr marL="75570" marR="75570">
                    <a:lnL w="19050" cap="flat" cmpd="sng" algn="ctr">
                      <a:solidFill>
                        <a:srgbClr val="1A8753"/>
                      </a:solidFill>
                      <a:prstDash val="solid"/>
                      <a:round/>
                      <a:headEnd type="none" w="med" len="med"/>
                      <a:tailEnd type="none" w="med" len="med"/>
                    </a:lnL>
                    <a:lnR w="19050" cap="flat" cmpd="sng" algn="ctr">
                      <a:solidFill>
                        <a:srgbClr val="1A8753"/>
                      </a:solidFill>
                      <a:prstDash val="solid"/>
                      <a:round/>
                      <a:headEnd type="none" w="med" len="med"/>
                      <a:tailEnd type="none" w="med" len="med"/>
                    </a:lnR>
                    <a:lnT w="28575" cap="flat" cmpd="sng" algn="ctr">
                      <a:solidFill>
                        <a:srgbClr val="F8D7CD"/>
                      </a:solidFill>
                      <a:prstDash val="solid"/>
                      <a:round/>
                      <a:headEnd type="none" w="med" len="med"/>
                      <a:tailEnd type="none" w="med" len="med"/>
                    </a:lnT>
                    <a:lnB w="28575" cap="flat" cmpd="sng" algn="ctr">
                      <a:solidFill>
                        <a:srgbClr val="F8D7CD"/>
                      </a:solidFill>
                      <a:prstDash val="solid"/>
                      <a:round/>
                      <a:headEnd type="none" w="med" len="med"/>
                      <a:tailEnd type="none" w="med" len="med"/>
                    </a:lnB>
                    <a:solidFill>
                      <a:schemeClr val="bg1"/>
                    </a:solidFill>
                  </a:tcPr>
                </a:tc>
                <a:extLst>
                  <a:ext uri="{0D108BD9-81ED-4DB2-BD59-A6C34878D82A}">
                    <a16:rowId xmlns:a16="http://schemas.microsoft.com/office/drawing/2014/main" val="173032511"/>
                  </a:ext>
                </a:extLst>
              </a:tr>
              <a:tr h="491723">
                <a:tc>
                  <a:txBody>
                    <a:bodyPr/>
                    <a:lstStyle/>
                    <a:p>
                      <a:pPr marL="447675" indent="-447675"/>
                      <a:r>
                        <a:rPr lang="en-US" sz="1800" b="1" kern="1200" dirty="0">
                          <a:solidFill>
                            <a:schemeClr val="tx1"/>
                          </a:solidFill>
                          <a:latin typeface="Calibri" panose="020F0502020204030204" pitchFamily="34" charset="0"/>
                          <a:ea typeface="+mn-ea"/>
                          <a:cs typeface="Calibri" panose="020F0502020204030204" pitchFamily="34" charset="0"/>
                        </a:rPr>
                        <a:t>4.</a:t>
                      </a:r>
                      <a:r>
                        <a:rPr lang="en-US" sz="1800" b="0" i="0" dirty="0">
                          <a:solidFill>
                            <a:schemeClr val="tx1"/>
                          </a:solidFill>
                          <a:latin typeface="Calibri" panose="020F0502020204030204" pitchFamily="34" charset="0"/>
                          <a:cs typeface="Calibri" panose="020F0502020204030204" pitchFamily="34" charset="0"/>
                        </a:rPr>
                        <a:t>	</a:t>
                      </a:r>
                      <a:r>
                        <a:rPr lang="en-GB" sz="1800" b="0" i="0" u="none" strike="noStrike" baseline="0" dirty="0">
                          <a:latin typeface="Calibri" panose="020F0502020204030204" pitchFamily="34" charset="0"/>
                          <a:cs typeface="Calibri" panose="020F0502020204030204" pitchFamily="34" charset="0"/>
                        </a:rPr>
                        <a:t>Name </a:t>
                      </a:r>
                      <a:r>
                        <a:rPr lang="en-GB" sz="1800" b="1" i="0" u="none" strike="noStrike" baseline="0" dirty="0">
                          <a:latin typeface="Calibri" panose="020F0502020204030204" pitchFamily="34" charset="0"/>
                          <a:cs typeface="Calibri" panose="020F0502020204030204" pitchFamily="34" charset="0"/>
                        </a:rPr>
                        <a:t>two</a:t>
                      </a:r>
                      <a:r>
                        <a:rPr lang="en-GB" sz="1800" b="0" i="0" u="none" strike="noStrike" baseline="0" dirty="0">
                          <a:latin typeface="Calibri" panose="020F0502020204030204" pitchFamily="34" charset="0"/>
                          <a:cs typeface="Calibri" panose="020F0502020204030204" pitchFamily="34" charset="0"/>
                        </a:rPr>
                        <a:t> economic and </a:t>
                      </a:r>
                      <a:r>
                        <a:rPr lang="en-GB" sz="1800" b="1" i="0" u="none" strike="noStrike" baseline="0" dirty="0">
                          <a:latin typeface="Calibri" panose="020F0502020204030204" pitchFamily="34" charset="0"/>
                          <a:cs typeface="Calibri" panose="020F0502020204030204" pitchFamily="34" charset="0"/>
                        </a:rPr>
                        <a:t>two</a:t>
                      </a:r>
                      <a:r>
                        <a:rPr lang="en-GB" sz="1800" b="0" i="0" u="none" strike="noStrike" baseline="0" dirty="0">
                          <a:latin typeface="Calibri" panose="020F0502020204030204" pitchFamily="34" charset="0"/>
                          <a:cs typeface="Calibri" panose="020F0502020204030204" pitchFamily="34" charset="0"/>
                        </a:rPr>
                        <a:t> social impacts of peat exploitation in Ireland.</a:t>
                      </a:r>
                      <a:endParaRPr lang="en-US" sz="1800" b="0" i="0" dirty="0">
                        <a:solidFill>
                          <a:schemeClr val="tx1"/>
                        </a:solidFill>
                        <a:latin typeface="Calibri" panose="020F0502020204030204" pitchFamily="34" charset="0"/>
                        <a:cs typeface="Calibri" panose="020F0502020204030204" pitchFamily="34" charset="0"/>
                      </a:endParaRPr>
                    </a:p>
                  </a:txBody>
                  <a:tcPr marL="75570" marR="75570">
                    <a:lnL w="19050" cap="flat" cmpd="sng" algn="ctr">
                      <a:solidFill>
                        <a:srgbClr val="1A8753"/>
                      </a:solidFill>
                      <a:prstDash val="solid"/>
                      <a:round/>
                      <a:headEnd type="none" w="med" len="med"/>
                      <a:tailEnd type="none" w="med" len="med"/>
                    </a:lnL>
                    <a:lnR w="19050" cap="flat" cmpd="sng" algn="ctr">
                      <a:solidFill>
                        <a:srgbClr val="1A8753"/>
                      </a:solidFill>
                      <a:prstDash val="solid"/>
                      <a:round/>
                      <a:headEnd type="none" w="med" len="med"/>
                      <a:tailEnd type="none" w="med" len="med"/>
                    </a:lnR>
                    <a:lnT w="28575" cap="flat" cmpd="sng" algn="ctr">
                      <a:solidFill>
                        <a:srgbClr val="F8D7CD"/>
                      </a:solidFill>
                      <a:prstDash val="solid"/>
                      <a:round/>
                      <a:headEnd type="none" w="med" len="med"/>
                      <a:tailEnd type="none" w="med" len="med"/>
                    </a:lnT>
                    <a:lnB w="28575" cap="flat" cmpd="sng" algn="ctr">
                      <a:solidFill>
                        <a:srgbClr val="F8D7CD"/>
                      </a:solidFill>
                      <a:prstDash val="solid"/>
                      <a:round/>
                      <a:headEnd type="none" w="med" len="med"/>
                      <a:tailEnd type="none" w="med" len="med"/>
                    </a:lnB>
                    <a:solidFill>
                      <a:schemeClr val="bg1"/>
                    </a:solidFill>
                  </a:tcPr>
                </a:tc>
                <a:extLst>
                  <a:ext uri="{0D108BD9-81ED-4DB2-BD59-A6C34878D82A}">
                    <a16:rowId xmlns:a16="http://schemas.microsoft.com/office/drawing/2014/main" val="2237658269"/>
                  </a:ext>
                </a:extLst>
              </a:tr>
              <a:tr h="488856">
                <a:tc>
                  <a:txBody>
                    <a:bodyPr/>
                    <a:lstStyle/>
                    <a:p>
                      <a:pPr marL="447675" indent="-447675"/>
                      <a:r>
                        <a:rPr lang="en-US" sz="1800" b="1" kern="1200" dirty="0">
                          <a:solidFill>
                            <a:schemeClr val="tx1"/>
                          </a:solidFill>
                          <a:latin typeface="Calibri" panose="020F0502020204030204" pitchFamily="34" charset="0"/>
                          <a:ea typeface="+mn-ea"/>
                          <a:cs typeface="Calibri" panose="020F0502020204030204" pitchFamily="34" charset="0"/>
                        </a:rPr>
                        <a:t>5.</a:t>
                      </a:r>
                      <a:r>
                        <a:rPr lang="en-US" sz="1800" b="0" i="0" dirty="0">
                          <a:solidFill>
                            <a:schemeClr val="tx1"/>
                          </a:solidFill>
                          <a:latin typeface="Calibri" panose="020F0502020204030204" pitchFamily="34" charset="0"/>
                          <a:cs typeface="Calibri" panose="020F0502020204030204" pitchFamily="34" charset="0"/>
                        </a:rPr>
                        <a:t>	</a:t>
                      </a:r>
                      <a:r>
                        <a:rPr lang="en-GB" sz="1800" b="0" i="0" u="none" strike="noStrike" baseline="0" dirty="0">
                          <a:latin typeface="Calibri" panose="020F0502020204030204" pitchFamily="34" charset="0"/>
                          <a:cs typeface="Calibri" panose="020F0502020204030204" pitchFamily="34" charset="0"/>
                        </a:rPr>
                        <a:t>Why has Bord </a:t>
                      </a:r>
                      <a:r>
                        <a:rPr lang="en-GB" sz="1800" b="0" i="0" u="none" strike="noStrike" baseline="0" dirty="0" err="1">
                          <a:latin typeface="Calibri" panose="020F0502020204030204" pitchFamily="34" charset="0"/>
                          <a:cs typeface="Calibri" panose="020F0502020204030204" pitchFamily="34" charset="0"/>
                        </a:rPr>
                        <a:t>na</a:t>
                      </a:r>
                      <a:r>
                        <a:rPr lang="en-GB" sz="1800" b="0" i="0" u="none" strike="noStrike" baseline="0" dirty="0">
                          <a:latin typeface="Calibri" panose="020F0502020204030204" pitchFamily="34" charset="0"/>
                          <a:cs typeface="Calibri" panose="020F0502020204030204" pitchFamily="34" charset="0"/>
                        </a:rPr>
                        <a:t> </a:t>
                      </a:r>
                      <a:r>
                        <a:rPr lang="en-GB" sz="1800" b="0" i="0" u="none" strike="noStrike" baseline="0" dirty="0" err="1">
                          <a:latin typeface="Calibri" panose="020F0502020204030204" pitchFamily="34" charset="0"/>
                          <a:cs typeface="Calibri" panose="020F0502020204030204" pitchFamily="34" charset="0"/>
                        </a:rPr>
                        <a:t>Móna</a:t>
                      </a:r>
                      <a:r>
                        <a:rPr lang="en-GB" sz="1800" b="0" i="0" u="none" strike="noStrike" baseline="0" dirty="0">
                          <a:latin typeface="Calibri" panose="020F0502020204030204" pitchFamily="34" charset="0"/>
                          <a:cs typeface="Calibri" panose="020F0502020204030204" pitchFamily="34" charset="0"/>
                        </a:rPr>
                        <a:t> stopped burning peat?</a:t>
                      </a:r>
                      <a:endParaRPr lang="en-US" sz="1800" b="0" i="0" dirty="0">
                        <a:solidFill>
                          <a:schemeClr val="tx1"/>
                        </a:solidFill>
                        <a:latin typeface="Calibri" panose="020F0502020204030204" pitchFamily="34" charset="0"/>
                        <a:cs typeface="Calibri" panose="020F0502020204030204" pitchFamily="34" charset="0"/>
                      </a:endParaRPr>
                    </a:p>
                  </a:txBody>
                  <a:tcPr marL="75570" marR="75570">
                    <a:lnL w="19050" cap="flat" cmpd="sng" algn="ctr">
                      <a:solidFill>
                        <a:srgbClr val="1A8753"/>
                      </a:solidFill>
                      <a:prstDash val="solid"/>
                      <a:round/>
                      <a:headEnd type="none" w="med" len="med"/>
                      <a:tailEnd type="none" w="med" len="med"/>
                    </a:lnL>
                    <a:lnR w="19050" cap="flat" cmpd="sng" algn="ctr">
                      <a:solidFill>
                        <a:srgbClr val="1A8753"/>
                      </a:solidFill>
                      <a:prstDash val="solid"/>
                      <a:round/>
                      <a:headEnd type="none" w="med" len="med"/>
                      <a:tailEnd type="none" w="med" len="med"/>
                    </a:lnR>
                    <a:lnT w="28575" cap="flat" cmpd="sng" algn="ctr">
                      <a:solidFill>
                        <a:srgbClr val="F8D7CD"/>
                      </a:solidFill>
                      <a:prstDash val="solid"/>
                      <a:round/>
                      <a:headEnd type="none" w="med" len="med"/>
                      <a:tailEnd type="none" w="med" len="med"/>
                    </a:lnT>
                    <a:lnB w="19050" cap="flat" cmpd="sng" algn="ctr">
                      <a:solidFill>
                        <a:srgbClr val="1A8753"/>
                      </a:solidFill>
                      <a:prstDash val="solid"/>
                      <a:round/>
                      <a:headEnd type="none" w="med" len="med"/>
                      <a:tailEnd type="none" w="med" len="med"/>
                    </a:lnB>
                    <a:solidFill>
                      <a:schemeClr val="bg1"/>
                    </a:solidFill>
                  </a:tcPr>
                </a:tc>
                <a:extLst>
                  <a:ext uri="{0D108BD9-81ED-4DB2-BD59-A6C34878D82A}">
                    <a16:rowId xmlns:a16="http://schemas.microsoft.com/office/drawing/2014/main" val="4166176026"/>
                  </a:ext>
                </a:extLst>
              </a:tr>
            </a:tbl>
          </a:graphicData>
        </a:graphic>
      </p:graphicFrame>
      <p:pic>
        <p:nvPicPr>
          <p:cNvPr id="13" name="Picture 12" descr="A picture containing logo&#10;&#10;Description automatically generated">
            <a:extLst>
              <a:ext uri="{FF2B5EF4-FFF2-40B4-BE49-F238E27FC236}">
                <a16:creationId xmlns:a16="http://schemas.microsoft.com/office/drawing/2014/main" id="{84480668-496E-4F3A-8EA1-5F3BF6605F52}"/>
              </a:ext>
            </a:extLst>
          </p:cNvPr>
          <p:cNvPicPr>
            <a:picLocks noChangeAspect="1"/>
          </p:cNvPicPr>
          <p:nvPr/>
        </p:nvPicPr>
        <p:blipFill>
          <a:blip r:embed="rId2"/>
          <a:stretch>
            <a:fillRect/>
          </a:stretch>
        </p:blipFill>
        <p:spPr>
          <a:xfrm>
            <a:off x="1726647" y="1254808"/>
            <a:ext cx="3296790" cy="625507"/>
          </a:xfrm>
          <a:prstGeom prst="rect">
            <a:avLst/>
          </a:prstGeom>
        </p:spPr>
      </p:pic>
    </p:spTree>
    <p:extLst>
      <p:ext uri="{BB962C8B-B14F-4D97-AF65-F5344CB8AC3E}">
        <p14:creationId xmlns:p14="http://schemas.microsoft.com/office/powerpoint/2010/main" val="8036190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6">
            <a:extLst>
              <a:ext uri="{FF2B5EF4-FFF2-40B4-BE49-F238E27FC236}">
                <a16:creationId xmlns:a16="http://schemas.microsoft.com/office/drawing/2014/main" id="{5F3A3C56-337E-C149-B200-1DE8C8B62E3C}"/>
              </a:ext>
            </a:extLst>
          </p:cNvPr>
          <p:cNvSpPr txBox="1">
            <a:spLocks/>
          </p:cNvSpPr>
          <p:nvPr/>
        </p:nvSpPr>
        <p:spPr>
          <a:xfrm>
            <a:off x="463296" y="365125"/>
            <a:ext cx="10515600" cy="618101"/>
          </a:xfrm>
          <a:prstGeom prst="rect">
            <a:avLst/>
          </a:prstGeom>
        </p:spPr>
        <p:txBody>
          <a:bodyPr/>
          <a:lstStyle>
            <a:lvl1pPr algn="l" defTabSz="914400" rtl="0" eaLnBrk="1" latinLnBrk="0" hangingPunct="1">
              <a:lnSpc>
                <a:spcPct val="90000"/>
              </a:lnSpc>
              <a:spcBef>
                <a:spcPct val="0"/>
              </a:spcBef>
              <a:buNone/>
              <a:defRPr sz="4000" b="1" i="0" kern="1200">
                <a:solidFill>
                  <a:srgbClr val="39304C"/>
                </a:solidFill>
                <a:latin typeface="Glory" pitchFamily="2" charset="77"/>
                <a:ea typeface="+mj-ea"/>
                <a:cs typeface="+mj-cs"/>
              </a:defRPr>
            </a:lvl1pPr>
          </a:lstStyle>
          <a:p>
            <a:pPr lvl="0">
              <a:defRPr/>
            </a:pPr>
            <a:endParaRPr kumimoji="0" lang="en-US" sz="4000" b="1" i="0" u="none" strike="noStrike" kern="1200" cap="none" spc="0" normalizeH="0" baseline="0" noProof="0" dirty="0">
              <a:ln>
                <a:noFill/>
              </a:ln>
              <a:solidFill>
                <a:srgbClr val="1E4783"/>
              </a:solidFill>
              <a:effectLst/>
              <a:uLnTx/>
              <a:uFillTx/>
              <a:latin typeface="Calibri" panose="020F0502020204030204"/>
              <a:ea typeface="+mj-ea"/>
              <a:cs typeface="+mj-cs"/>
            </a:endParaRPr>
          </a:p>
        </p:txBody>
      </p:sp>
      <p:sp>
        <p:nvSpPr>
          <p:cNvPr id="8" name="Title 6">
            <a:extLst>
              <a:ext uri="{FF2B5EF4-FFF2-40B4-BE49-F238E27FC236}">
                <a16:creationId xmlns:a16="http://schemas.microsoft.com/office/drawing/2014/main" id="{0242F185-002B-45A5-98B1-DBE558C292D3}"/>
              </a:ext>
            </a:extLst>
          </p:cNvPr>
          <p:cNvSpPr txBox="1">
            <a:spLocks/>
          </p:cNvSpPr>
          <p:nvPr/>
        </p:nvSpPr>
        <p:spPr>
          <a:xfrm>
            <a:off x="432000" y="360000"/>
            <a:ext cx="10515600" cy="618101"/>
          </a:xfrm>
          <a:prstGeom prst="rect">
            <a:avLst/>
          </a:prstGeom>
        </p:spPr>
        <p:txBody>
          <a:bodyPr/>
          <a:lstStyle>
            <a:lvl1pPr algn="l" defTabSz="914400" rtl="0" eaLnBrk="1" latinLnBrk="0" hangingPunct="1">
              <a:lnSpc>
                <a:spcPct val="90000"/>
              </a:lnSpc>
              <a:spcBef>
                <a:spcPct val="0"/>
              </a:spcBef>
              <a:buNone/>
              <a:defRPr sz="4000" b="1" i="0" kern="1200">
                <a:solidFill>
                  <a:srgbClr val="39304C"/>
                </a:solidFill>
                <a:latin typeface="Glory" pitchFamily="2" charset="77"/>
                <a:ea typeface="+mj-ea"/>
                <a:cs typeface="+mj-cs"/>
              </a:defRPr>
            </a:lvl1pPr>
          </a:lstStyle>
          <a:p>
            <a:pPr lvl="0">
              <a:defRPr/>
            </a:pPr>
            <a:r>
              <a:rPr lang="en-US" sz="3200" dirty="0">
                <a:solidFill>
                  <a:srgbClr val="FF0000"/>
                </a:solidFill>
                <a:latin typeface="Calibri" panose="020F0502020204030204"/>
              </a:rPr>
              <a:t>16.1, 16.2 and 16.3</a:t>
            </a:r>
          </a:p>
        </p:txBody>
      </p:sp>
      <p:graphicFrame>
        <p:nvGraphicFramePr>
          <p:cNvPr id="7" name="Table 6">
            <a:extLst>
              <a:ext uri="{FF2B5EF4-FFF2-40B4-BE49-F238E27FC236}">
                <a16:creationId xmlns:a16="http://schemas.microsoft.com/office/drawing/2014/main" id="{2F876B19-CD5F-314D-9CBD-07A728E18DB9}"/>
              </a:ext>
            </a:extLst>
          </p:cNvPr>
          <p:cNvGraphicFramePr>
            <a:graphicFrameLocks noGrp="1"/>
          </p:cNvGraphicFramePr>
          <p:nvPr>
            <p:extLst>
              <p:ext uri="{D42A27DB-BD31-4B8C-83A1-F6EECF244321}">
                <p14:modId xmlns:p14="http://schemas.microsoft.com/office/powerpoint/2010/main" val="2671887868"/>
              </p:ext>
            </p:extLst>
          </p:nvPr>
        </p:nvGraphicFramePr>
        <p:xfrm>
          <a:off x="1759431" y="1311114"/>
          <a:ext cx="8911151" cy="2334552"/>
        </p:xfrm>
        <a:graphic>
          <a:graphicData uri="http://schemas.openxmlformats.org/drawingml/2006/table">
            <a:tbl>
              <a:tblPr firstRow="1" bandRow="1">
                <a:tableStyleId>{21E4AEA4-8DFA-4A89-87EB-49C32662AFE0}</a:tableStyleId>
              </a:tblPr>
              <a:tblGrid>
                <a:gridCol w="8911151">
                  <a:extLst>
                    <a:ext uri="{9D8B030D-6E8A-4147-A177-3AD203B41FA5}">
                      <a16:colId xmlns:a16="http://schemas.microsoft.com/office/drawing/2014/main" val="222612161"/>
                    </a:ext>
                  </a:extLst>
                </a:gridCol>
              </a:tblGrid>
              <a:tr h="0">
                <a:tc>
                  <a:txBody>
                    <a:bodyPr/>
                    <a:lstStyle/>
                    <a:p>
                      <a:pPr algn="l"/>
                      <a:r>
                        <a:rPr lang="en-US" sz="2000" b="1" dirty="0">
                          <a:latin typeface="Calibri" panose="020F0502020204030204" pitchFamily="34" charset="0"/>
                          <a:cs typeface="Calibri" panose="020F0502020204030204" pitchFamily="34" charset="0"/>
                        </a:rPr>
                        <a:t>Higher-order questions 1</a:t>
                      </a:r>
                      <a:endParaRPr lang="en-US" sz="2000" b="1" i="0" dirty="0">
                        <a:latin typeface="Calibri" panose="020F0502020204030204" pitchFamily="34" charset="0"/>
                        <a:cs typeface="Calibri" panose="020F0502020204030204" pitchFamily="34" charset="0"/>
                      </a:endParaRPr>
                    </a:p>
                  </a:txBody>
                  <a:tcPr marL="75570" marR="75570"/>
                </a:tc>
                <a:extLst>
                  <a:ext uri="{0D108BD9-81ED-4DB2-BD59-A6C34878D82A}">
                    <a16:rowId xmlns:a16="http://schemas.microsoft.com/office/drawing/2014/main" val="1451609641"/>
                  </a:ext>
                </a:extLst>
              </a:tr>
              <a:tr h="383832">
                <a:tc>
                  <a:txBody>
                    <a:bodyPr/>
                    <a:lstStyle/>
                    <a:p>
                      <a:pPr marL="447675" indent="-447675"/>
                      <a:r>
                        <a:rPr lang="en-US" sz="1800" b="0" dirty="0">
                          <a:solidFill>
                            <a:schemeClr val="tx1"/>
                          </a:solidFill>
                          <a:latin typeface="Calibri" panose="020F0502020204030204" pitchFamily="34" charset="0"/>
                          <a:cs typeface="Calibri" panose="020F0502020204030204" pitchFamily="34" charset="0"/>
                        </a:rPr>
                        <a:t>1.	Why do you think most blanket bogs are located along the west coast of Ireland?</a:t>
                      </a:r>
                      <a:endParaRPr lang="en-US" sz="1800" b="0" i="0" dirty="0">
                        <a:solidFill>
                          <a:schemeClr val="tx1"/>
                        </a:solidFill>
                        <a:latin typeface="Calibri" panose="020F0502020204030204" pitchFamily="34" charset="0"/>
                        <a:cs typeface="Calibri" panose="020F0502020204030204" pitchFamily="34" charset="0"/>
                      </a:endParaRPr>
                    </a:p>
                  </a:txBody>
                  <a:tcPr marL="75570" marR="75570"/>
                </a:tc>
                <a:extLst>
                  <a:ext uri="{0D108BD9-81ED-4DB2-BD59-A6C34878D82A}">
                    <a16:rowId xmlns:a16="http://schemas.microsoft.com/office/drawing/2014/main" val="4017682352"/>
                  </a:ext>
                </a:extLst>
              </a:tr>
              <a:tr h="383832">
                <a:tc>
                  <a:txBody>
                    <a:bodyPr/>
                    <a:lstStyle/>
                    <a:p>
                      <a:pPr marL="447675" marR="0" lvl="0" indent="-447675" algn="l" defTabSz="914400" rtl="0" eaLnBrk="1" fontAlgn="auto" latinLnBrk="0" hangingPunct="1">
                        <a:lnSpc>
                          <a:spcPct val="100000"/>
                        </a:lnSpc>
                        <a:spcBef>
                          <a:spcPts val="0"/>
                        </a:spcBef>
                        <a:spcAft>
                          <a:spcPts val="0"/>
                        </a:spcAft>
                        <a:buClrTx/>
                        <a:buSzTx/>
                        <a:buFontTx/>
                        <a:buNone/>
                        <a:tabLst/>
                        <a:defRPr/>
                      </a:pPr>
                      <a:r>
                        <a:rPr lang="en-US" sz="1800" b="0" dirty="0">
                          <a:solidFill>
                            <a:schemeClr val="tx1"/>
                          </a:solidFill>
                          <a:latin typeface="Calibri" panose="020F0502020204030204" pitchFamily="34" charset="0"/>
                          <a:cs typeface="Calibri" panose="020F0502020204030204" pitchFamily="34" charset="0"/>
                        </a:rPr>
                        <a:t>2.</a:t>
                      </a:r>
                      <a:r>
                        <a:rPr lang="en-US" sz="1800" b="0" kern="1200" dirty="0">
                          <a:solidFill>
                            <a:schemeClr val="tx1"/>
                          </a:solidFill>
                          <a:latin typeface="Calibri" panose="020F0502020204030204" pitchFamily="34" charset="0"/>
                          <a:ea typeface="+mn-ea"/>
                          <a:cs typeface="Calibri" panose="020F0502020204030204" pitchFamily="34" charset="0"/>
                        </a:rPr>
                        <a:t>	What connections can you make between what you learned about glaciation and the what you learned about the formation of peat?</a:t>
                      </a:r>
                    </a:p>
                  </a:txBody>
                  <a:tcPr marL="75570" marR="75570"/>
                </a:tc>
                <a:extLst>
                  <a:ext uri="{0D108BD9-81ED-4DB2-BD59-A6C34878D82A}">
                    <a16:rowId xmlns:a16="http://schemas.microsoft.com/office/drawing/2014/main" val="3326383217"/>
                  </a:ext>
                </a:extLst>
              </a:tr>
              <a:tr h="383832">
                <a:tc>
                  <a:txBody>
                    <a:bodyPr/>
                    <a:lstStyle/>
                    <a:p>
                      <a:pPr marL="447675" indent="-447675"/>
                      <a:r>
                        <a:rPr lang="en-US" sz="1800" b="0" dirty="0">
                          <a:solidFill>
                            <a:schemeClr val="tx1"/>
                          </a:solidFill>
                          <a:latin typeface="Calibri" panose="020F0502020204030204" pitchFamily="34" charset="0"/>
                          <a:cs typeface="Calibri" panose="020F0502020204030204" pitchFamily="34" charset="0"/>
                        </a:rPr>
                        <a:t>3.	What are the implications for peatland workers and their communities of the move to stop burning peat? What steps can be taken to reduce the effects of Bord </a:t>
                      </a:r>
                      <a:r>
                        <a:rPr lang="en-US" sz="1800" b="0" dirty="0" err="1">
                          <a:solidFill>
                            <a:schemeClr val="tx1"/>
                          </a:solidFill>
                          <a:latin typeface="Calibri" panose="020F0502020204030204" pitchFamily="34" charset="0"/>
                          <a:cs typeface="Calibri" panose="020F0502020204030204" pitchFamily="34" charset="0"/>
                        </a:rPr>
                        <a:t>na</a:t>
                      </a:r>
                      <a:r>
                        <a:rPr lang="en-US" sz="1800" b="0" dirty="0">
                          <a:solidFill>
                            <a:schemeClr val="tx1"/>
                          </a:solidFill>
                          <a:latin typeface="Calibri" panose="020F0502020204030204" pitchFamily="34" charset="0"/>
                          <a:cs typeface="Calibri" panose="020F0502020204030204" pitchFamily="34" charset="0"/>
                        </a:rPr>
                        <a:t> </a:t>
                      </a:r>
                      <a:r>
                        <a:rPr lang="en-US" sz="1800" b="0" dirty="0" err="1">
                          <a:solidFill>
                            <a:schemeClr val="tx1"/>
                          </a:solidFill>
                          <a:latin typeface="Calibri" panose="020F0502020204030204" pitchFamily="34" charset="0"/>
                          <a:cs typeface="Calibri" panose="020F0502020204030204" pitchFamily="34" charset="0"/>
                        </a:rPr>
                        <a:t>Móna’s</a:t>
                      </a:r>
                      <a:r>
                        <a:rPr lang="en-US" sz="1800" b="0" dirty="0">
                          <a:solidFill>
                            <a:schemeClr val="tx1"/>
                          </a:solidFill>
                          <a:latin typeface="Calibri" panose="020F0502020204030204" pitchFamily="34" charset="0"/>
                          <a:cs typeface="Calibri" panose="020F0502020204030204" pitchFamily="34" charset="0"/>
                        </a:rPr>
                        <a:t> decision?</a:t>
                      </a:r>
                      <a:endParaRPr lang="en-US" sz="1800" b="0" i="0" dirty="0">
                        <a:solidFill>
                          <a:schemeClr val="tx1"/>
                        </a:solidFill>
                        <a:latin typeface="Calibri" panose="020F0502020204030204" pitchFamily="34" charset="0"/>
                        <a:cs typeface="Calibri" panose="020F0502020204030204" pitchFamily="34" charset="0"/>
                      </a:endParaRPr>
                    </a:p>
                  </a:txBody>
                  <a:tcPr marL="75570" marR="75570"/>
                </a:tc>
                <a:extLst>
                  <a:ext uri="{0D108BD9-81ED-4DB2-BD59-A6C34878D82A}">
                    <a16:rowId xmlns:a16="http://schemas.microsoft.com/office/drawing/2014/main" val="173032511"/>
                  </a:ext>
                </a:extLst>
              </a:tr>
            </a:tbl>
          </a:graphicData>
        </a:graphic>
      </p:graphicFrame>
    </p:spTree>
    <p:extLst>
      <p:ext uri="{BB962C8B-B14F-4D97-AF65-F5344CB8AC3E}">
        <p14:creationId xmlns:p14="http://schemas.microsoft.com/office/powerpoint/2010/main" val="25735552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2"/>
          <p:cNvSpPr/>
          <p:nvPr/>
        </p:nvSpPr>
        <p:spPr>
          <a:xfrm>
            <a:off x="0" y="1"/>
            <a:ext cx="12192000" cy="5881510"/>
          </a:xfrm>
          <a:prstGeom prst="rect">
            <a:avLst/>
          </a:prstGeom>
          <a:solidFill>
            <a:srgbClr val="FFDE3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59" name="Google Shape;159;p12"/>
          <p:cNvSpPr txBox="1"/>
          <p:nvPr/>
        </p:nvSpPr>
        <p:spPr>
          <a:xfrm>
            <a:off x="463296" y="2322655"/>
            <a:ext cx="10515600" cy="618101"/>
          </a:xfrm>
          <a:prstGeom prst="rect">
            <a:avLst/>
          </a:prstGeom>
          <a:noFill/>
          <a:ln>
            <a:noFill/>
          </a:ln>
        </p:spPr>
        <p:txBody>
          <a:bodyPr spcFirstLastPara="1" wrap="square" lIns="91425" tIns="45700" rIns="91425" bIns="45700" anchor="t" anchorCtr="0">
            <a:noAutofit/>
          </a:bodyPr>
          <a:lstStyle/>
          <a:p>
            <a:r>
              <a:rPr lang="en-US" sz="2000" b="1" dirty="0">
                <a:solidFill>
                  <a:srgbClr val="1E4783"/>
                </a:solidFill>
                <a:latin typeface="Calibri" panose="020F0502020204030204" pitchFamily="34" charset="0"/>
                <a:cs typeface="Calibri" panose="020F0502020204030204" pitchFamily="34" charset="0"/>
              </a:rPr>
              <a:t>Go to Section 16.3 on page 89 of your Skills Book.</a:t>
            </a:r>
          </a:p>
        </p:txBody>
      </p:sp>
      <p:sp>
        <p:nvSpPr>
          <p:cNvPr id="4" name="Title 6">
            <a:extLst>
              <a:ext uri="{FF2B5EF4-FFF2-40B4-BE49-F238E27FC236}">
                <a16:creationId xmlns:a16="http://schemas.microsoft.com/office/drawing/2014/main" id="{3DD36F95-1D95-364A-908C-6403F0407DB6}"/>
              </a:ext>
            </a:extLst>
          </p:cNvPr>
          <p:cNvSpPr txBox="1">
            <a:spLocks/>
          </p:cNvSpPr>
          <p:nvPr/>
        </p:nvSpPr>
        <p:spPr>
          <a:xfrm>
            <a:off x="432000" y="360000"/>
            <a:ext cx="10515600" cy="618101"/>
          </a:xfrm>
          <a:prstGeom prst="rect">
            <a:avLst/>
          </a:prstGeom>
        </p:spPr>
        <p:txBody>
          <a:bodyPr/>
          <a:lstStyle>
            <a:lvl1pPr algn="l" defTabSz="914400" rtl="0" eaLnBrk="1" latinLnBrk="0" hangingPunct="1">
              <a:lnSpc>
                <a:spcPct val="90000"/>
              </a:lnSpc>
              <a:spcBef>
                <a:spcPct val="0"/>
              </a:spcBef>
              <a:buNone/>
              <a:defRPr sz="4000" b="1" i="0" kern="1200">
                <a:solidFill>
                  <a:srgbClr val="39304C"/>
                </a:solidFill>
                <a:latin typeface="Glory" pitchFamily="2" charset="77"/>
                <a:ea typeface="+mj-ea"/>
                <a:cs typeface="+mj-cs"/>
              </a:defRPr>
            </a:lvl1pPr>
          </a:lstStyle>
          <a:p>
            <a:pPr marL="722630" indent="-722630">
              <a:spcAft>
                <a:spcPts val="1800"/>
              </a:spcAft>
            </a:pPr>
            <a:r>
              <a:rPr lang="en-US" sz="3200" dirty="0">
                <a:solidFill>
                  <a:srgbClr val="FF0000"/>
                </a:solidFill>
                <a:latin typeface="Calibri" panose="020F0502020204030204" pitchFamily="34" charset="0"/>
                <a:ea typeface="Calibri" panose="020F0502020204030204" pitchFamily="34" charset="0"/>
                <a:cs typeface="Courier" pitchFamily="2" charset="0"/>
              </a:rPr>
              <a:t>16.3</a:t>
            </a:r>
            <a:r>
              <a:rPr lang="en-US" sz="3200" dirty="0">
                <a:solidFill>
                  <a:srgbClr val="1E4783"/>
                </a:solidFill>
                <a:latin typeface="Calibri" panose="020F0502020204030204" pitchFamily="34" charset="0"/>
                <a:ea typeface="Calibri" panose="020F0502020204030204" pitchFamily="34" charset="0"/>
                <a:cs typeface="Courier" pitchFamily="2" charset="0"/>
              </a:rPr>
              <a:t>  Describe the impacts of peat exploitation.</a:t>
            </a:r>
            <a:endParaRPr lang="en-IE" sz="3200" dirty="0">
              <a:latin typeface="Muli" pitchFamily="2" charset="77"/>
              <a:ea typeface="Calibri" panose="020F0502020204030204" pitchFamily="34" charset="0"/>
              <a:cs typeface="Courier" pitchFamily="2" charset="0"/>
            </a:endParaRPr>
          </a:p>
        </p:txBody>
      </p:sp>
    </p:spTree>
    <p:extLst>
      <p:ext uri="{BB962C8B-B14F-4D97-AF65-F5344CB8AC3E}">
        <p14:creationId xmlns:p14="http://schemas.microsoft.com/office/powerpoint/2010/main" val="936618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6">
            <a:extLst>
              <a:ext uri="{FF2B5EF4-FFF2-40B4-BE49-F238E27FC236}">
                <a16:creationId xmlns:a16="http://schemas.microsoft.com/office/drawing/2014/main" id="{EC0A58A4-69DE-C54D-978F-291A379DE7C9}"/>
              </a:ext>
            </a:extLst>
          </p:cNvPr>
          <p:cNvSpPr txBox="1">
            <a:spLocks/>
          </p:cNvSpPr>
          <p:nvPr/>
        </p:nvSpPr>
        <p:spPr>
          <a:xfrm>
            <a:off x="210896" y="140454"/>
            <a:ext cx="10515600" cy="618101"/>
          </a:xfrm>
          <a:prstGeom prst="rect">
            <a:avLst/>
          </a:prstGeom>
        </p:spPr>
        <p:txBody>
          <a:bodyPr/>
          <a:lstStyle>
            <a:lvl1pPr algn="l" defTabSz="914400" rtl="0" eaLnBrk="1" latinLnBrk="0" hangingPunct="1">
              <a:lnSpc>
                <a:spcPct val="90000"/>
              </a:lnSpc>
              <a:spcBef>
                <a:spcPct val="0"/>
              </a:spcBef>
              <a:buNone/>
              <a:defRPr sz="4000" b="1" i="0" kern="1200">
                <a:solidFill>
                  <a:srgbClr val="39304C"/>
                </a:solidFill>
                <a:latin typeface="Glory" pitchFamily="2" charset="77"/>
                <a:ea typeface="+mj-ea"/>
                <a:cs typeface="+mj-cs"/>
              </a:defRPr>
            </a:lvl1pPr>
          </a:lstStyle>
          <a:p>
            <a:r>
              <a:rPr lang="en-US" dirty="0">
                <a:solidFill>
                  <a:srgbClr val="FF0000"/>
                </a:solidFill>
              </a:rPr>
              <a:t>16.4</a:t>
            </a:r>
            <a:r>
              <a:rPr lang="en-US" dirty="0">
                <a:solidFill>
                  <a:srgbClr val="1E4783"/>
                </a:solidFill>
              </a:rPr>
              <a:t>  Discuss sustainable peatlands.</a:t>
            </a:r>
            <a:endParaRPr lang="en-IE" dirty="0">
              <a:solidFill>
                <a:srgbClr val="1E4783"/>
              </a:solidFill>
            </a:endParaRPr>
          </a:p>
        </p:txBody>
      </p:sp>
      <p:pic>
        <p:nvPicPr>
          <p:cNvPr id="14" name="Picture 3">
            <a:extLst>
              <a:ext uri="{FF2B5EF4-FFF2-40B4-BE49-F238E27FC236}">
                <a16:creationId xmlns:a16="http://schemas.microsoft.com/office/drawing/2014/main" id="{8DD33BB3-AFB1-4EA3-85B9-1F4877B831E3}"/>
              </a:ext>
            </a:extLst>
          </p:cNvPr>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9158693" y="2201787"/>
            <a:ext cx="2822411" cy="21165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a:extLst>
              <a:ext uri="{FF2B5EF4-FFF2-40B4-BE49-F238E27FC236}">
                <a16:creationId xmlns:a16="http://schemas.microsoft.com/office/drawing/2014/main" id="{39B6A398-0A47-4F48-982C-AA5310348618}"/>
              </a:ext>
            </a:extLst>
          </p:cNvPr>
          <p:cNvSpPr txBox="1"/>
          <p:nvPr/>
        </p:nvSpPr>
        <p:spPr>
          <a:xfrm>
            <a:off x="350729" y="901874"/>
            <a:ext cx="11511419" cy="646331"/>
          </a:xfrm>
          <a:prstGeom prst="rect">
            <a:avLst/>
          </a:prstGeom>
        </p:spPr>
        <p:txBody>
          <a:bodyPr wrap="square" rtlCol="0">
            <a:spAutoFit/>
          </a:bodyPr>
          <a:lstStyle/>
          <a:p>
            <a:r>
              <a:rPr lang="en-US" dirty="0" err="1">
                <a:solidFill>
                  <a:srgbClr val="1E4783"/>
                </a:solidFill>
              </a:rPr>
              <a:t>Bogs</a:t>
            </a:r>
            <a:r>
              <a:rPr lang="en-US" dirty="0">
                <a:solidFill>
                  <a:srgbClr val="1E4783"/>
                </a:solidFill>
              </a:rPr>
              <a:t> are important habitats for plants and animals. They are also important in combatting climate change. By using peatland sustainably, we can preserve plant and animal habitats for future generations and help reduce climate change.</a:t>
            </a:r>
            <a:endParaRPr lang="en-US" dirty="0">
              <a:solidFill>
                <a:srgbClr val="1E4783"/>
              </a:solidFill>
              <a:latin typeface="+mn-lt"/>
            </a:endParaRPr>
          </a:p>
        </p:txBody>
      </p:sp>
      <p:sp>
        <p:nvSpPr>
          <p:cNvPr id="4" name="TextBox 3">
            <a:extLst>
              <a:ext uri="{FF2B5EF4-FFF2-40B4-BE49-F238E27FC236}">
                <a16:creationId xmlns:a16="http://schemas.microsoft.com/office/drawing/2014/main" id="{6BE8A726-F59A-1048-B913-870A415E8F7C}"/>
              </a:ext>
            </a:extLst>
          </p:cNvPr>
          <p:cNvSpPr txBox="1"/>
          <p:nvPr/>
        </p:nvSpPr>
        <p:spPr>
          <a:xfrm>
            <a:off x="438411" y="1997839"/>
            <a:ext cx="7969420" cy="3170099"/>
          </a:xfrm>
          <a:prstGeom prst="rect">
            <a:avLst/>
          </a:prstGeom>
        </p:spPr>
        <p:txBody>
          <a:bodyPr wrap="square" rtlCol="0">
            <a:spAutoFit/>
          </a:bodyPr>
          <a:lstStyle/>
          <a:p>
            <a:r>
              <a:rPr lang="en-US" sz="2000" b="1" dirty="0">
                <a:solidFill>
                  <a:srgbClr val="1E4783"/>
                </a:solidFill>
              </a:rPr>
              <a:t>Protecting bogs</a:t>
            </a:r>
          </a:p>
          <a:p>
            <a:r>
              <a:rPr lang="en-US" dirty="0">
                <a:solidFill>
                  <a:srgbClr val="1E4783"/>
                </a:solidFill>
              </a:rPr>
              <a:t>Ireland has the greatest extent of active bogland in Europe. Bogs act as a carbon store. </a:t>
            </a:r>
          </a:p>
          <a:p>
            <a:pPr marL="285750" indent="-285750">
              <a:buClr>
                <a:srgbClr val="FF0000"/>
              </a:buClr>
              <a:buFont typeface="Arial" panose="020B0604020202020204" pitchFamily="34" charset="0"/>
              <a:buChar char="•"/>
            </a:pPr>
            <a:r>
              <a:rPr lang="en-US" dirty="0">
                <a:solidFill>
                  <a:srgbClr val="1E4783"/>
                </a:solidFill>
              </a:rPr>
              <a:t>They are home to many plants, such as sphagnum moss, lichen, sundew and bog-rosemary.</a:t>
            </a:r>
          </a:p>
          <a:p>
            <a:pPr marL="285750" indent="-285750">
              <a:buClr>
                <a:srgbClr val="FF0000"/>
              </a:buClr>
              <a:buFont typeface="Arial" panose="020B0604020202020204" pitchFamily="34" charset="0"/>
              <a:buChar char="•"/>
            </a:pPr>
            <a:r>
              <a:rPr lang="en-US" dirty="0">
                <a:solidFill>
                  <a:srgbClr val="1E4783"/>
                </a:solidFill>
              </a:rPr>
              <a:t>Bogs are also rich in animal life, including hares, grouse, frogs, dragonflies and curlew.</a:t>
            </a:r>
          </a:p>
          <a:p>
            <a:pPr marL="285750" indent="-285750">
              <a:buClr>
                <a:srgbClr val="FF0000"/>
              </a:buClr>
              <a:buFont typeface="Arial" panose="020B0604020202020204" pitchFamily="34" charset="0"/>
              <a:buChar char="•"/>
            </a:pPr>
            <a:r>
              <a:rPr lang="en-US" dirty="0">
                <a:solidFill>
                  <a:srgbClr val="1E4783"/>
                </a:solidFill>
              </a:rPr>
              <a:t>Cutting bogs destroys the habitat of this flora and fauna, and releases CO</a:t>
            </a:r>
            <a:r>
              <a:rPr lang="en-US" baseline="-25000" dirty="0">
                <a:solidFill>
                  <a:srgbClr val="1E4783"/>
                </a:solidFill>
              </a:rPr>
              <a:t>2</a:t>
            </a:r>
            <a:r>
              <a:rPr lang="en-US" dirty="0">
                <a:solidFill>
                  <a:srgbClr val="1E4783"/>
                </a:solidFill>
              </a:rPr>
              <a:t> into the air. Of the original 1.2 million hectares of bog in Ireland, only 23 per cent survives. Only 10 per cent of raised bog remains.</a:t>
            </a:r>
          </a:p>
          <a:p>
            <a:endParaRPr lang="en-US" dirty="0">
              <a:solidFill>
                <a:srgbClr val="1E4783"/>
              </a:solidFill>
              <a:latin typeface="+mn-lt"/>
            </a:endParaRPr>
          </a:p>
        </p:txBody>
      </p:sp>
    </p:spTree>
    <p:extLst>
      <p:ext uri="{BB962C8B-B14F-4D97-AF65-F5344CB8AC3E}">
        <p14:creationId xmlns:p14="http://schemas.microsoft.com/office/powerpoint/2010/main" val="26497423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6">
            <a:extLst>
              <a:ext uri="{FF2B5EF4-FFF2-40B4-BE49-F238E27FC236}">
                <a16:creationId xmlns:a16="http://schemas.microsoft.com/office/drawing/2014/main" id="{EC0A58A4-69DE-C54D-978F-291A379DE7C9}"/>
              </a:ext>
            </a:extLst>
          </p:cNvPr>
          <p:cNvSpPr txBox="1">
            <a:spLocks/>
          </p:cNvSpPr>
          <p:nvPr/>
        </p:nvSpPr>
        <p:spPr>
          <a:xfrm>
            <a:off x="210896" y="140454"/>
            <a:ext cx="10515600" cy="618101"/>
          </a:xfrm>
          <a:prstGeom prst="rect">
            <a:avLst/>
          </a:prstGeom>
        </p:spPr>
        <p:txBody>
          <a:bodyPr/>
          <a:lstStyle>
            <a:lvl1pPr algn="l" defTabSz="914400" rtl="0" eaLnBrk="1" latinLnBrk="0" hangingPunct="1">
              <a:lnSpc>
                <a:spcPct val="90000"/>
              </a:lnSpc>
              <a:spcBef>
                <a:spcPct val="0"/>
              </a:spcBef>
              <a:buNone/>
              <a:defRPr sz="4000" b="1" i="0" kern="1200">
                <a:solidFill>
                  <a:srgbClr val="39304C"/>
                </a:solidFill>
                <a:latin typeface="Glory" pitchFamily="2" charset="77"/>
                <a:ea typeface="+mj-ea"/>
                <a:cs typeface="+mj-cs"/>
              </a:defRPr>
            </a:lvl1pPr>
          </a:lstStyle>
          <a:p>
            <a:r>
              <a:rPr lang="en-US" dirty="0">
                <a:solidFill>
                  <a:srgbClr val="FF0000"/>
                </a:solidFill>
              </a:rPr>
              <a:t>16.4</a:t>
            </a:r>
            <a:r>
              <a:rPr lang="en-US" dirty="0">
                <a:solidFill>
                  <a:srgbClr val="1E4783"/>
                </a:solidFill>
              </a:rPr>
              <a:t>  Discuss sustainable peatlands.</a:t>
            </a:r>
            <a:endParaRPr lang="en-IE" dirty="0">
              <a:solidFill>
                <a:srgbClr val="1E4783"/>
              </a:solidFill>
            </a:endParaRPr>
          </a:p>
        </p:txBody>
      </p:sp>
      <p:pic>
        <p:nvPicPr>
          <p:cNvPr id="14" name="Picture 3">
            <a:extLst>
              <a:ext uri="{FF2B5EF4-FFF2-40B4-BE49-F238E27FC236}">
                <a16:creationId xmlns:a16="http://schemas.microsoft.com/office/drawing/2014/main" id="{8DD33BB3-AFB1-4EA3-85B9-1F4877B831E3}"/>
              </a:ext>
            </a:extLst>
          </p:cNvPr>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565838" y="2370725"/>
            <a:ext cx="2822411" cy="21165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a:extLst>
              <a:ext uri="{FF2B5EF4-FFF2-40B4-BE49-F238E27FC236}">
                <a16:creationId xmlns:a16="http://schemas.microsoft.com/office/drawing/2014/main" id="{39B6A398-0A47-4F48-982C-AA5310348618}"/>
              </a:ext>
            </a:extLst>
          </p:cNvPr>
          <p:cNvSpPr txBox="1"/>
          <p:nvPr/>
        </p:nvSpPr>
        <p:spPr>
          <a:xfrm>
            <a:off x="350729" y="901874"/>
            <a:ext cx="11511419" cy="646331"/>
          </a:xfrm>
          <a:prstGeom prst="rect">
            <a:avLst/>
          </a:prstGeom>
        </p:spPr>
        <p:txBody>
          <a:bodyPr wrap="square" rtlCol="0">
            <a:spAutoFit/>
          </a:bodyPr>
          <a:lstStyle/>
          <a:p>
            <a:r>
              <a:rPr lang="en-US" dirty="0">
                <a:solidFill>
                  <a:srgbClr val="1E4783"/>
                </a:solidFill>
              </a:rPr>
              <a:t>Bogs are important habitats for plants and animals. They are also important in combatting climate change. By using peatland sustainably, we can preserve plant and animal habitats for future generations and help reduce climate change.</a:t>
            </a:r>
            <a:endParaRPr lang="en-US" dirty="0">
              <a:solidFill>
                <a:srgbClr val="1E4783"/>
              </a:solidFill>
              <a:latin typeface="+mn-lt"/>
            </a:endParaRPr>
          </a:p>
        </p:txBody>
      </p:sp>
      <p:sp>
        <p:nvSpPr>
          <p:cNvPr id="5" name="TextBox 4">
            <a:extLst>
              <a:ext uri="{FF2B5EF4-FFF2-40B4-BE49-F238E27FC236}">
                <a16:creationId xmlns:a16="http://schemas.microsoft.com/office/drawing/2014/main" id="{73147A4C-FE06-8641-940E-AA0702F44DE5}"/>
              </a:ext>
            </a:extLst>
          </p:cNvPr>
          <p:cNvSpPr txBox="1"/>
          <p:nvPr/>
        </p:nvSpPr>
        <p:spPr>
          <a:xfrm>
            <a:off x="3607496" y="1691524"/>
            <a:ext cx="8004131" cy="4001095"/>
          </a:xfrm>
          <a:prstGeom prst="rect">
            <a:avLst/>
          </a:prstGeom>
        </p:spPr>
        <p:txBody>
          <a:bodyPr wrap="square" rtlCol="0">
            <a:spAutoFit/>
          </a:bodyPr>
          <a:lstStyle/>
          <a:p>
            <a:r>
              <a:rPr lang="en-US" sz="2000" b="1" dirty="0">
                <a:solidFill>
                  <a:srgbClr val="1E4783"/>
                </a:solidFill>
              </a:rPr>
              <a:t>Restoring and rehabilitating bogs</a:t>
            </a:r>
          </a:p>
          <a:p>
            <a:pPr marL="285750" indent="-285750">
              <a:buClr>
                <a:srgbClr val="FF0000"/>
              </a:buClr>
              <a:buFont typeface="Arial" panose="020B0604020202020204" pitchFamily="34" charset="0"/>
              <a:buChar char="•"/>
            </a:pPr>
            <a:r>
              <a:rPr lang="en-US" dirty="0">
                <a:solidFill>
                  <a:srgbClr val="1E4783"/>
                </a:solidFill>
              </a:rPr>
              <a:t>Bord </a:t>
            </a:r>
            <a:r>
              <a:rPr lang="en-US" dirty="0" err="1">
                <a:solidFill>
                  <a:srgbClr val="1E4783"/>
                </a:solidFill>
              </a:rPr>
              <a:t>na</a:t>
            </a:r>
            <a:r>
              <a:rPr lang="en-US" dirty="0">
                <a:solidFill>
                  <a:srgbClr val="1E4783"/>
                </a:solidFill>
              </a:rPr>
              <a:t> </a:t>
            </a:r>
            <a:r>
              <a:rPr lang="en-US" dirty="0" err="1">
                <a:solidFill>
                  <a:srgbClr val="1E4783"/>
                </a:solidFill>
              </a:rPr>
              <a:t>Móna</a:t>
            </a:r>
            <a:r>
              <a:rPr lang="en-US" dirty="0">
                <a:solidFill>
                  <a:srgbClr val="1E4783"/>
                </a:solidFill>
              </a:rPr>
              <a:t> no longer harvests peat for electricity generation. </a:t>
            </a:r>
          </a:p>
          <a:p>
            <a:pPr marL="285750" indent="-285750">
              <a:buClr>
                <a:srgbClr val="FF0000"/>
              </a:buClr>
              <a:buFont typeface="Arial" panose="020B0604020202020204" pitchFamily="34" charset="0"/>
              <a:buChar char="•"/>
            </a:pPr>
            <a:r>
              <a:rPr lang="en-US" dirty="0">
                <a:solidFill>
                  <a:srgbClr val="1E4783"/>
                </a:solidFill>
              </a:rPr>
              <a:t>It aims to contribute to making Ireland carbon neutral by 2050.</a:t>
            </a:r>
          </a:p>
          <a:p>
            <a:pPr marL="285750" indent="-285750">
              <a:buClr>
                <a:srgbClr val="FF0000"/>
              </a:buClr>
              <a:buFont typeface="Arial" panose="020B0604020202020204" pitchFamily="34" charset="0"/>
              <a:buChar char="•"/>
            </a:pPr>
            <a:r>
              <a:rPr lang="en-US" dirty="0">
                <a:solidFill>
                  <a:srgbClr val="1E4783"/>
                </a:solidFill>
              </a:rPr>
              <a:t>The company manages 80,000 hectares of bogland. </a:t>
            </a:r>
          </a:p>
          <a:p>
            <a:pPr marL="742950" lvl="1" indent="-285750">
              <a:buClr>
                <a:srgbClr val="FF0000"/>
              </a:buClr>
              <a:buFont typeface="Arial" panose="020B0604020202020204" pitchFamily="34" charset="0"/>
              <a:buChar char="•"/>
            </a:pPr>
            <a:r>
              <a:rPr lang="en-US" dirty="0">
                <a:solidFill>
                  <a:srgbClr val="1E4783"/>
                </a:solidFill>
              </a:rPr>
              <a:t>This could store up to 100 million tons of CO</a:t>
            </a:r>
            <a:r>
              <a:rPr lang="en-US" baseline="-25000" dirty="0">
                <a:solidFill>
                  <a:srgbClr val="1E4783"/>
                </a:solidFill>
              </a:rPr>
              <a:t>2</a:t>
            </a:r>
            <a:r>
              <a:rPr lang="en-US" dirty="0">
                <a:solidFill>
                  <a:srgbClr val="1E4783"/>
                </a:solidFill>
              </a:rPr>
              <a:t>. </a:t>
            </a:r>
          </a:p>
          <a:p>
            <a:pPr marL="285750" indent="-285750">
              <a:buClr>
                <a:srgbClr val="FF0000"/>
              </a:buClr>
              <a:buFont typeface="Arial" panose="020B0604020202020204" pitchFamily="34" charset="0"/>
              <a:buChar char="•"/>
            </a:pPr>
            <a:endParaRPr lang="en-US" dirty="0">
              <a:solidFill>
                <a:srgbClr val="1E4783"/>
              </a:solidFill>
            </a:endParaRPr>
          </a:p>
          <a:p>
            <a:pPr marL="285750" indent="-285750">
              <a:buClr>
                <a:srgbClr val="FF0000"/>
              </a:buClr>
              <a:buFont typeface="Arial" panose="020B0604020202020204" pitchFamily="34" charset="0"/>
              <a:buChar char="•"/>
            </a:pPr>
            <a:r>
              <a:rPr lang="en-US" dirty="0">
                <a:solidFill>
                  <a:srgbClr val="1E4783"/>
                </a:solidFill>
              </a:rPr>
              <a:t>To help achieve this goal, Bord </a:t>
            </a:r>
            <a:r>
              <a:rPr lang="en-US" dirty="0" err="1">
                <a:solidFill>
                  <a:srgbClr val="1E4783"/>
                </a:solidFill>
              </a:rPr>
              <a:t>na</a:t>
            </a:r>
            <a:r>
              <a:rPr lang="en-US" dirty="0">
                <a:solidFill>
                  <a:srgbClr val="1E4783"/>
                </a:solidFill>
              </a:rPr>
              <a:t> </a:t>
            </a:r>
            <a:r>
              <a:rPr lang="en-US" dirty="0" err="1">
                <a:solidFill>
                  <a:srgbClr val="1E4783"/>
                </a:solidFill>
              </a:rPr>
              <a:t>Móna</a:t>
            </a:r>
            <a:r>
              <a:rPr lang="en-US" dirty="0">
                <a:solidFill>
                  <a:srgbClr val="1E4783"/>
                </a:solidFill>
              </a:rPr>
              <a:t> is:</a:t>
            </a:r>
          </a:p>
          <a:p>
            <a:pPr marL="742950" lvl="1" indent="-285750">
              <a:buClr>
                <a:srgbClr val="FF0000"/>
              </a:buClr>
              <a:buFont typeface="Arial" panose="020B0604020202020204" pitchFamily="34" charset="0"/>
              <a:buChar char="•"/>
            </a:pPr>
            <a:r>
              <a:rPr lang="en-US" b="1" dirty="0">
                <a:solidFill>
                  <a:srgbClr val="1E4783"/>
                </a:solidFill>
              </a:rPr>
              <a:t>Restoring bogs:</a:t>
            </a:r>
            <a:r>
              <a:rPr lang="en-US" dirty="0">
                <a:solidFill>
                  <a:srgbClr val="1E4783"/>
                </a:solidFill>
              </a:rPr>
              <a:t> Bogs are restored by </a:t>
            </a:r>
            <a:r>
              <a:rPr lang="en-US" b="1" dirty="0">
                <a:solidFill>
                  <a:srgbClr val="1E4783"/>
                </a:solidFill>
              </a:rPr>
              <a:t>re-wetting</a:t>
            </a:r>
            <a:r>
              <a:rPr lang="en-US" dirty="0">
                <a:solidFill>
                  <a:srgbClr val="1E4783"/>
                </a:solidFill>
              </a:rPr>
              <a:t> them. Drainage ditches are sealed and water is returned to the bog so that </a:t>
            </a:r>
            <a:r>
              <a:rPr lang="en-US" b="1" dirty="0">
                <a:solidFill>
                  <a:srgbClr val="1E4783"/>
                </a:solidFill>
              </a:rPr>
              <a:t>sphagnum moss </a:t>
            </a:r>
            <a:r>
              <a:rPr lang="en-US" dirty="0">
                <a:solidFill>
                  <a:srgbClr val="1E4783"/>
                </a:solidFill>
              </a:rPr>
              <a:t>can grow again. Over 7,000 hectares of bog have already been restored.</a:t>
            </a:r>
          </a:p>
          <a:p>
            <a:pPr marL="742950" lvl="1" indent="-285750">
              <a:buClr>
                <a:srgbClr val="FF0000"/>
              </a:buClr>
              <a:buFont typeface="Arial" panose="020B0604020202020204" pitchFamily="34" charset="0"/>
              <a:buChar char="•"/>
            </a:pPr>
            <a:endParaRPr lang="en-US" dirty="0">
              <a:solidFill>
                <a:srgbClr val="1E4783"/>
              </a:solidFill>
            </a:endParaRPr>
          </a:p>
          <a:p>
            <a:pPr marL="742950" lvl="1" indent="-285750">
              <a:buClr>
                <a:srgbClr val="FF0000"/>
              </a:buClr>
              <a:buFont typeface="Arial" panose="020B0604020202020204" pitchFamily="34" charset="0"/>
              <a:buChar char="•"/>
            </a:pPr>
            <a:r>
              <a:rPr lang="en-US" b="1" dirty="0">
                <a:solidFill>
                  <a:srgbClr val="1E4783"/>
                </a:solidFill>
              </a:rPr>
              <a:t>Rehabilitating bogs:</a:t>
            </a:r>
            <a:r>
              <a:rPr lang="en-US" dirty="0">
                <a:solidFill>
                  <a:srgbClr val="1E4783"/>
                </a:solidFill>
              </a:rPr>
              <a:t> Where a bog cannot be returned to a bog-forming state, Bord </a:t>
            </a:r>
            <a:r>
              <a:rPr lang="en-US" dirty="0" err="1">
                <a:solidFill>
                  <a:srgbClr val="1E4783"/>
                </a:solidFill>
              </a:rPr>
              <a:t>na</a:t>
            </a:r>
            <a:r>
              <a:rPr lang="en-US" dirty="0">
                <a:solidFill>
                  <a:srgbClr val="1E4783"/>
                </a:solidFill>
              </a:rPr>
              <a:t> </a:t>
            </a:r>
            <a:r>
              <a:rPr lang="en-US" dirty="0" err="1">
                <a:solidFill>
                  <a:srgbClr val="1E4783"/>
                </a:solidFill>
              </a:rPr>
              <a:t>Móna</a:t>
            </a:r>
            <a:r>
              <a:rPr lang="en-US" dirty="0">
                <a:solidFill>
                  <a:srgbClr val="1E4783"/>
                </a:solidFill>
              </a:rPr>
              <a:t> aims to use the bog to create new habitats. Over 20,000 hectares of bog have been rehabilitated.</a:t>
            </a:r>
            <a:endParaRPr lang="en-US" dirty="0">
              <a:solidFill>
                <a:srgbClr val="1E4783"/>
              </a:solidFill>
              <a:latin typeface="+mn-lt"/>
            </a:endParaRPr>
          </a:p>
        </p:txBody>
      </p:sp>
    </p:spTree>
    <p:extLst>
      <p:ext uri="{BB962C8B-B14F-4D97-AF65-F5344CB8AC3E}">
        <p14:creationId xmlns:p14="http://schemas.microsoft.com/office/powerpoint/2010/main" val="39742640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6">
            <a:extLst>
              <a:ext uri="{FF2B5EF4-FFF2-40B4-BE49-F238E27FC236}">
                <a16:creationId xmlns:a16="http://schemas.microsoft.com/office/drawing/2014/main" id="{EC0A58A4-69DE-C54D-978F-291A379DE7C9}"/>
              </a:ext>
            </a:extLst>
          </p:cNvPr>
          <p:cNvSpPr txBox="1">
            <a:spLocks/>
          </p:cNvSpPr>
          <p:nvPr/>
        </p:nvSpPr>
        <p:spPr>
          <a:xfrm>
            <a:off x="315827" y="305346"/>
            <a:ext cx="10515600" cy="618101"/>
          </a:xfrm>
          <a:prstGeom prst="rect">
            <a:avLst/>
          </a:prstGeom>
        </p:spPr>
        <p:txBody>
          <a:bodyPr/>
          <a:lstStyle>
            <a:lvl1pPr algn="l" defTabSz="914400" rtl="0" eaLnBrk="1" latinLnBrk="0" hangingPunct="1">
              <a:lnSpc>
                <a:spcPct val="90000"/>
              </a:lnSpc>
              <a:spcBef>
                <a:spcPct val="0"/>
              </a:spcBef>
              <a:buNone/>
              <a:defRPr sz="4000" b="1" i="0" kern="1200">
                <a:solidFill>
                  <a:srgbClr val="39304C"/>
                </a:solidFill>
                <a:latin typeface="Glory" pitchFamily="2" charset="77"/>
                <a:ea typeface="+mj-ea"/>
                <a:cs typeface="+mj-cs"/>
              </a:defRPr>
            </a:lvl1pPr>
          </a:lstStyle>
          <a:p>
            <a:r>
              <a:rPr lang="en-US" sz="3200" dirty="0">
                <a:solidFill>
                  <a:srgbClr val="FF0000"/>
                </a:solidFill>
              </a:rPr>
              <a:t>16.4</a:t>
            </a:r>
            <a:r>
              <a:rPr lang="en-US" sz="3200" dirty="0">
                <a:solidFill>
                  <a:srgbClr val="1E4783"/>
                </a:solidFill>
              </a:rPr>
              <a:t>  Discuss sustainable peatlands.</a:t>
            </a:r>
            <a:endParaRPr lang="en-IE" sz="3200" dirty="0">
              <a:solidFill>
                <a:srgbClr val="1E4783"/>
              </a:solidFill>
            </a:endParaRPr>
          </a:p>
        </p:txBody>
      </p:sp>
      <p:pic>
        <p:nvPicPr>
          <p:cNvPr id="13" name="Picture 6">
            <a:extLst>
              <a:ext uri="{FF2B5EF4-FFF2-40B4-BE49-F238E27FC236}">
                <a16:creationId xmlns:a16="http://schemas.microsoft.com/office/drawing/2014/main" id="{D61F1439-1A52-4C83-945A-05BE2F1C700C}"/>
              </a:ext>
            </a:extLst>
          </p:cNvPr>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982757" y="1704386"/>
            <a:ext cx="10597021" cy="3744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a:extLst>
              <a:ext uri="{FF2B5EF4-FFF2-40B4-BE49-F238E27FC236}">
                <a16:creationId xmlns:a16="http://schemas.microsoft.com/office/drawing/2014/main" id="{CD8D472F-0903-AC40-AB70-96568914DD9B}"/>
              </a:ext>
            </a:extLst>
          </p:cNvPr>
          <p:cNvSpPr txBox="1"/>
          <p:nvPr/>
        </p:nvSpPr>
        <p:spPr>
          <a:xfrm>
            <a:off x="726510" y="923447"/>
            <a:ext cx="7298023" cy="400110"/>
          </a:xfrm>
          <a:prstGeom prst="rect">
            <a:avLst/>
          </a:prstGeom>
        </p:spPr>
        <p:txBody>
          <a:bodyPr wrap="none" rtlCol="0">
            <a:spAutoFit/>
          </a:bodyPr>
          <a:lstStyle/>
          <a:p>
            <a:pPr algn="l"/>
            <a:r>
              <a:rPr lang="en-US" sz="2000" dirty="0">
                <a:solidFill>
                  <a:srgbClr val="1E4783"/>
                </a:solidFill>
                <a:latin typeface="+mn-lt"/>
              </a:rPr>
              <a:t>Bord </a:t>
            </a:r>
            <a:r>
              <a:rPr lang="en-US" sz="2000" dirty="0" err="1">
                <a:solidFill>
                  <a:srgbClr val="1E4783"/>
                </a:solidFill>
                <a:latin typeface="+mn-lt"/>
              </a:rPr>
              <a:t>na</a:t>
            </a:r>
            <a:r>
              <a:rPr lang="en-US" sz="2000" dirty="0">
                <a:solidFill>
                  <a:srgbClr val="1E4783"/>
                </a:solidFill>
                <a:latin typeface="+mn-lt"/>
              </a:rPr>
              <a:t> Móna is working to restore biodiversity to </a:t>
            </a:r>
            <a:r>
              <a:rPr lang="en-US" sz="2000" dirty="0">
                <a:solidFill>
                  <a:srgbClr val="1E4783"/>
                </a:solidFill>
              </a:rPr>
              <a:t>its</a:t>
            </a:r>
            <a:r>
              <a:rPr lang="en-US" sz="2000" dirty="0">
                <a:solidFill>
                  <a:srgbClr val="1E4783"/>
                </a:solidFill>
                <a:latin typeface="+mn-lt"/>
              </a:rPr>
              <a:t> cutaway bogs. </a:t>
            </a:r>
          </a:p>
        </p:txBody>
      </p:sp>
    </p:spTree>
    <p:extLst>
      <p:ext uri="{BB962C8B-B14F-4D97-AF65-F5344CB8AC3E}">
        <p14:creationId xmlns:p14="http://schemas.microsoft.com/office/powerpoint/2010/main" val="4803090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2"/>
          <p:cNvSpPr/>
          <p:nvPr/>
        </p:nvSpPr>
        <p:spPr>
          <a:xfrm>
            <a:off x="0" y="1"/>
            <a:ext cx="12192000" cy="5881510"/>
          </a:xfrm>
          <a:prstGeom prst="rect">
            <a:avLst/>
          </a:prstGeom>
          <a:solidFill>
            <a:srgbClr val="FFDE3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59" name="Google Shape;159;p12"/>
          <p:cNvSpPr txBox="1"/>
          <p:nvPr/>
        </p:nvSpPr>
        <p:spPr>
          <a:xfrm>
            <a:off x="463296" y="2322655"/>
            <a:ext cx="10515600" cy="618101"/>
          </a:xfrm>
          <a:prstGeom prst="rect">
            <a:avLst/>
          </a:prstGeom>
          <a:noFill/>
          <a:ln>
            <a:noFill/>
          </a:ln>
        </p:spPr>
        <p:txBody>
          <a:bodyPr spcFirstLastPara="1" wrap="square" lIns="91425" tIns="45700" rIns="91425" bIns="45700" anchor="t" anchorCtr="0">
            <a:noAutofit/>
          </a:bodyPr>
          <a:lstStyle/>
          <a:p>
            <a:r>
              <a:rPr lang="en-US" sz="2000" b="1" dirty="0">
                <a:solidFill>
                  <a:srgbClr val="1E4783"/>
                </a:solidFill>
                <a:latin typeface="Calibri" panose="020F0502020204030204" pitchFamily="34" charset="0"/>
                <a:cs typeface="Calibri" panose="020F0502020204030204" pitchFamily="34" charset="0"/>
              </a:rPr>
              <a:t>Go to Section 16.4 on page 89 of your Skills Book.</a:t>
            </a:r>
          </a:p>
        </p:txBody>
      </p:sp>
      <p:sp>
        <p:nvSpPr>
          <p:cNvPr id="4" name="Title 6">
            <a:extLst>
              <a:ext uri="{FF2B5EF4-FFF2-40B4-BE49-F238E27FC236}">
                <a16:creationId xmlns:a16="http://schemas.microsoft.com/office/drawing/2014/main" id="{3DD36F95-1D95-364A-908C-6403F0407DB6}"/>
              </a:ext>
            </a:extLst>
          </p:cNvPr>
          <p:cNvSpPr txBox="1">
            <a:spLocks/>
          </p:cNvSpPr>
          <p:nvPr/>
        </p:nvSpPr>
        <p:spPr>
          <a:xfrm>
            <a:off x="432000" y="360000"/>
            <a:ext cx="10515600" cy="618101"/>
          </a:xfrm>
          <a:prstGeom prst="rect">
            <a:avLst/>
          </a:prstGeom>
        </p:spPr>
        <p:txBody>
          <a:bodyPr/>
          <a:lstStyle>
            <a:lvl1pPr algn="l" defTabSz="914400" rtl="0" eaLnBrk="1" latinLnBrk="0" hangingPunct="1">
              <a:lnSpc>
                <a:spcPct val="90000"/>
              </a:lnSpc>
              <a:spcBef>
                <a:spcPct val="0"/>
              </a:spcBef>
              <a:buNone/>
              <a:defRPr sz="4000" b="1" i="0" kern="1200">
                <a:solidFill>
                  <a:srgbClr val="39304C"/>
                </a:solidFill>
                <a:latin typeface="Glory" pitchFamily="2" charset="77"/>
                <a:ea typeface="+mj-ea"/>
                <a:cs typeface="+mj-cs"/>
              </a:defRPr>
            </a:lvl1pPr>
          </a:lstStyle>
          <a:p>
            <a:r>
              <a:rPr lang="en-US" sz="3200" dirty="0">
                <a:solidFill>
                  <a:srgbClr val="FF0000"/>
                </a:solidFill>
              </a:rPr>
              <a:t>16.4</a:t>
            </a:r>
            <a:r>
              <a:rPr lang="en-US" sz="3200" dirty="0">
                <a:solidFill>
                  <a:srgbClr val="1E4783"/>
                </a:solidFill>
              </a:rPr>
              <a:t>  Discuss sustainable peatlands.</a:t>
            </a:r>
            <a:endParaRPr lang="en-IE" sz="3200" dirty="0">
              <a:solidFill>
                <a:srgbClr val="1E4783"/>
              </a:solidFill>
            </a:endParaRPr>
          </a:p>
        </p:txBody>
      </p:sp>
    </p:spTree>
    <p:extLst>
      <p:ext uri="{BB962C8B-B14F-4D97-AF65-F5344CB8AC3E}">
        <p14:creationId xmlns:p14="http://schemas.microsoft.com/office/powerpoint/2010/main" val="33619999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6">
            <a:extLst>
              <a:ext uri="{FF2B5EF4-FFF2-40B4-BE49-F238E27FC236}">
                <a16:creationId xmlns:a16="http://schemas.microsoft.com/office/drawing/2014/main" id="{EC0A58A4-69DE-C54D-978F-291A379DE7C9}"/>
              </a:ext>
            </a:extLst>
          </p:cNvPr>
          <p:cNvSpPr txBox="1">
            <a:spLocks/>
          </p:cNvSpPr>
          <p:nvPr/>
        </p:nvSpPr>
        <p:spPr>
          <a:xfrm>
            <a:off x="431999" y="334948"/>
            <a:ext cx="10515600" cy="618101"/>
          </a:xfrm>
          <a:prstGeom prst="rect">
            <a:avLst/>
          </a:prstGeom>
        </p:spPr>
        <p:txBody>
          <a:bodyPr/>
          <a:lstStyle>
            <a:lvl1pPr algn="l" defTabSz="914400" rtl="0" eaLnBrk="1" latinLnBrk="0" hangingPunct="1">
              <a:lnSpc>
                <a:spcPct val="90000"/>
              </a:lnSpc>
              <a:spcBef>
                <a:spcPct val="0"/>
              </a:spcBef>
              <a:buNone/>
              <a:defRPr sz="4000" b="1" i="0" kern="1200">
                <a:solidFill>
                  <a:srgbClr val="39304C"/>
                </a:solidFill>
                <a:latin typeface="Glory" pitchFamily="2" charset="77"/>
                <a:ea typeface="+mj-ea"/>
                <a:cs typeface="+mj-cs"/>
              </a:defRPr>
            </a:lvl1pPr>
          </a:lstStyle>
          <a:p>
            <a:r>
              <a:rPr lang="en-US" sz="3200" dirty="0">
                <a:solidFill>
                  <a:srgbClr val="1E4783"/>
                </a:solidFill>
                <a:latin typeface="Calibri" panose="020F0502020204030204" pitchFamily="34" charset="0"/>
                <a:cs typeface="Calibri" panose="020F0502020204030204" pitchFamily="34" charset="0"/>
              </a:rPr>
              <a:t>Assess your progress</a:t>
            </a:r>
          </a:p>
        </p:txBody>
      </p:sp>
      <p:sp>
        <p:nvSpPr>
          <p:cNvPr id="6" name="TextBox 5">
            <a:extLst>
              <a:ext uri="{FF2B5EF4-FFF2-40B4-BE49-F238E27FC236}">
                <a16:creationId xmlns:a16="http://schemas.microsoft.com/office/drawing/2014/main" id="{FD50931E-7386-47D3-8C2C-75E54572418B}"/>
              </a:ext>
            </a:extLst>
          </p:cNvPr>
          <p:cNvSpPr txBox="1"/>
          <p:nvPr/>
        </p:nvSpPr>
        <p:spPr>
          <a:xfrm>
            <a:off x="431999" y="1092622"/>
            <a:ext cx="9576295" cy="400110"/>
          </a:xfrm>
          <a:prstGeom prst="rect">
            <a:avLst/>
          </a:prstGeom>
          <a:noFill/>
          <a:effectLst>
            <a:outerShdw blurRad="40000" dist="20000" dir="5400000" rotWithShape="0">
              <a:schemeClr val="bg1">
                <a:alpha val="15000"/>
              </a:schemeClr>
            </a:outerShdw>
          </a:effectLst>
        </p:spPr>
        <p:style>
          <a:lnRef idx="1">
            <a:schemeClr val="accent4"/>
          </a:lnRef>
          <a:fillRef idx="2">
            <a:schemeClr val="accent4"/>
          </a:fillRef>
          <a:effectRef idx="1">
            <a:schemeClr val="accent4"/>
          </a:effectRef>
          <a:fontRef idx="minor">
            <a:schemeClr val="dk1"/>
          </a:fontRef>
        </p:style>
        <p:txBody>
          <a:bodyPr wrap="square" rtlCol="0">
            <a:spAutoFit/>
          </a:bodyPr>
          <a:lstStyle/>
          <a:p>
            <a:pPr algn="l"/>
            <a:r>
              <a:rPr lang="en-US" sz="2000" b="1" dirty="0">
                <a:solidFill>
                  <a:srgbClr val="E84141"/>
                </a:solidFill>
                <a:latin typeface="Calibri" panose="020F0502020204030204" pitchFamily="34" charset="0"/>
                <a:cs typeface="Calibri" panose="020F0502020204030204" pitchFamily="34" charset="0"/>
              </a:rPr>
              <a:t>Go to page 90 of your Skills Book and assess your progress.</a:t>
            </a:r>
          </a:p>
        </p:txBody>
      </p:sp>
      <p:sp>
        <p:nvSpPr>
          <p:cNvPr id="8" name="TextBox 7">
            <a:extLst>
              <a:ext uri="{FF2B5EF4-FFF2-40B4-BE49-F238E27FC236}">
                <a16:creationId xmlns:a16="http://schemas.microsoft.com/office/drawing/2014/main" id="{DA5A3639-82A3-4A93-85B1-55E2DB6D3DE3}"/>
              </a:ext>
            </a:extLst>
          </p:cNvPr>
          <p:cNvSpPr txBox="1"/>
          <p:nvPr/>
        </p:nvSpPr>
        <p:spPr>
          <a:xfrm>
            <a:off x="431999" y="4479233"/>
            <a:ext cx="9576296" cy="707886"/>
          </a:xfrm>
          <a:prstGeom prst="rect">
            <a:avLst/>
          </a:prstGeom>
          <a:noFill/>
          <a:effectLst>
            <a:outerShdw blurRad="40000" dist="20000" dir="5400000" rotWithShape="0">
              <a:schemeClr val="accent4">
                <a:alpha val="38000"/>
              </a:schemeClr>
            </a:outerShdw>
          </a:effectLst>
        </p:spPr>
        <p:style>
          <a:lnRef idx="1">
            <a:schemeClr val="accent4"/>
          </a:lnRef>
          <a:fillRef idx="2">
            <a:schemeClr val="accent4"/>
          </a:fillRef>
          <a:effectRef idx="1">
            <a:schemeClr val="accent4"/>
          </a:effectRef>
          <a:fontRef idx="minor">
            <a:schemeClr val="dk1"/>
          </a:fontRef>
        </p:style>
        <p:txBody>
          <a:bodyPr wrap="square" rtlCol="0">
            <a:spAutoFit/>
          </a:bodyPr>
          <a:lstStyle/>
          <a:p>
            <a:pPr algn="l"/>
            <a:r>
              <a:rPr lang="en-US" sz="2000" b="1" dirty="0">
                <a:solidFill>
                  <a:srgbClr val="E84141"/>
                </a:solidFill>
                <a:latin typeface="Calibri" panose="020F0502020204030204" pitchFamily="34" charset="0"/>
                <a:cs typeface="Calibri" panose="020F0502020204030204" pitchFamily="34" charset="0"/>
              </a:rPr>
              <a:t>Identify any gaps in your learning. Use the Rapid Revision on page 201 of your Textbook to jog your memory.</a:t>
            </a:r>
          </a:p>
        </p:txBody>
      </p:sp>
      <p:sp>
        <p:nvSpPr>
          <p:cNvPr id="9" name="TextBox 8">
            <a:extLst>
              <a:ext uri="{FF2B5EF4-FFF2-40B4-BE49-F238E27FC236}">
                <a16:creationId xmlns:a16="http://schemas.microsoft.com/office/drawing/2014/main" id="{4B6301D1-34DC-6047-A555-3CD0E9E87776}"/>
              </a:ext>
            </a:extLst>
          </p:cNvPr>
          <p:cNvSpPr txBox="1"/>
          <p:nvPr/>
        </p:nvSpPr>
        <p:spPr>
          <a:xfrm>
            <a:off x="431999" y="1705419"/>
            <a:ext cx="9440546" cy="2349000"/>
          </a:xfrm>
          <a:prstGeom prst="rect">
            <a:avLst/>
          </a:prstGeom>
        </p:spPr>
        <p:txBody>
          <a:bodyPr vert="horz" wrap="square" lIns="91440" tIns="45720" rIns="91440" bIns="45720" rtlCol="0">
            <a:noAutofit/>
          </a:bodyPr>
          <a:lstStyle/>
          <a:p>
            <a:pPr marL="719138" indent="-719138">
              <a:spcAft>
                <a:spcPts val="1800"/>
              </a:spcAft>
              <a:buClr>
                <a:srgbClr val="3F3153"/>
              </a:buClr>
              <a:buSzPct val="80000"/>
            </a:pPr>
            <a:r>
              <a:rPr lang="en-US" sz="2400" b="1" dirty="0">
                <a:solidFill>
                  <a:srgbClr val="FF0000"/>
                </a:solidFill>
                <a:latin typeface="Calibri" panose="020F0502020204030204" pitchFamily="34" charset="0"/>
                <a:cs typeface="Calibri" panose="020F0502020204030204" pitchFamily="34" charset="0"/>
              </a:rPr>
              <a:t>16.1</a:t>
            </a:r>
            <a:r>
              <a:rPr lang="en-US" sz="2400" b="1" dirty="0">
                <a:solidFill>
                  <a:srgbClr val="1E4783"/>
                </a:solidFill>
                <a:latin typeface="Calibri" panose="020F0502020204030204" pitchFamily="34" charset="0"/>
                <a:cs typeface="Calibri" panose="020F0502020204030204" pitchFamily="34" charset="0"/>
              </a:rPr>
              <a:t>  Describe the two different types of bog in Ireland. </a:t>
            </a:r>
          </a:p>
          <a:p>
            <a:pPr marL="719138" indent="-719138">
              <a:spcAft>
                <a:spcPts val="1800"/>
              </a:spcAft>
              <a:buClr>
                <a:srgbClr val="3F3153"/>
              </a:buClr>
              <a:buSzPct val="80000"/>
            </a:pPr>
            <a:r>
              <a:rPr lang="en-US" sz="2400" b="1" dirty="0">
                <a:solidFill>
                  <a:srgbClr val="FF0000"/>
                </a:solidFill>
                <a:latin typeface="Calibri" panose="020F0502020204030204" pitchFamily="34" charset="0"/>
                <a:cs typeface="Calibri" panose="020F0502020204030204" pitchFamily="34" charset="0"/>
              </a:rPr>
              <a:t>16.2</a:t>
            </a:r>
            <a:r>
              <a:rPr lang="en-US" sz="2400" b="1" dirty="0">
                <a:solidFill>
                  <a:srgbClr val="1E4783"/>
                </a:solidFill>
                <a:latin typeface="Calibri" panose="020F0502020204030204" pitchFamily="34" charset="0"/>
                <a:cs typeface="Calibri" panose="020F0502020204030204" pitchFamily="34" charset="0"/>
              </a:rPr>
              <a:t>  Identify the role of Bord </a:t>
            </a:r>
            <a:r>
              <a:rPr lang="en-US" sz="2400" b="1" dirty="0" err="1">
                <a:solidFill>
                  <a:srgbClr val="1E4783"/>
                </a:solidFill>
                <a:latin typeface="Calibri" panose="020F0502020204030204" pitchFamily="34" charset="0"/>
                <a:cs typeface="Calibri" panose="020F0502020204030204" pitchFamily="34" charset="0"/>
              </a:rPr>
              <a:t>na</a:t>
            </a:r>
            <a:r>
              <a:rPr lang="en-US" sz="2400" b="1" dirty="0">
                <a:solidFill>
                  <a:srgbClr val="1E4783"/>
                </a:solidFill>
                <a:latin typeface="Calibri" panose="020F0502020204030204" pitchFamily="34" charset="0"/>
                <a:cs typeface="Calibri" panose="020F0502020204030204" pitchFamily="34" charset="0"/>
              </a:rPr>
              <a:t> </a:t>
            </a:r>
            <a:r>
              <a:rPr lang="en-US" sz="2400" b="1" dirty="0" err="1">
                <a:solidFill>
                  <a:srgbClr val="1E4783"/>
                </a:solidFill>
                <a:latin typeface="Calibri" panose="020F0502020204030204" pitchFamily="34" charset="0"/>
                <a:cs typeface="Calibri" panose="020F0502020204030204" pitchFamily="34" charset="0"/>
              </a:rPr>
              <a:t>Móna</a:t>
            </a:r>
            <a:r>
              <a:rPr lang="en-US" sz="2400" b="1" dirty="0">
                <a:solidFill>
                  <a:srgbClr val="1E4783"/>
                </a:solidFill>
                <a:latin typeface="Calibri" panose="020F0502020204030204" pitchFamily="34" charset="0"/>
                <a:cs typeface="Calibri" panose="020F0502020204030204" pitchFamily="34" charset="0"/>
              </a:rPr>
              <a:t>.</a:t>
            </a:r>
          </a:p>
          <a:p>
            <a:pPr marL="719138" indent="-719138">
              <a:spcAft>
                <a:spcPts val="1800"/>
              </a:spcAft>
              <a:buClr>
                <a:srgbClr val="3F3153"/>
              </a:buClr>
              <a:buSzPct val="80000"/>
            </a:pPr>
            <a:r>
              <a:rPr lang="en-US" sz="2400" b="1" dirty="0">
                <a:solidFill>
                  <a:srgbClr val="FF0000"/>
                </a:solidFill>
                <a:latin typeface="Calibri" panose="020F0502020204030204" pitchFamily="34" charset="0"/>
                <a:cs typeface="Calibri" panose="020F0502020204030204" pitchFamily="34" charset="0"/>
              </a:rPr>
              <a:t>16.3</a:t>
            </a:r>
            <a:r>
              <a:rPr lang="en-US" sz="2400" b="1" dirty="0">
                <a:solidFill>
                  <a:srgbClr val="1E4783"/>
                </a:solidFill>
                <a:latin typeface="Calibri" panose="020F0502020204030204" pitchFamily="34" charset="0"/>
                <a:cs typeface="Calibri" panose="020F0502020204030204" pitchFamily="34" charset="0"/>
              </a:rPr>
              <a:t>  Describe the impacts of peat exploitation.</a:t>
            </a:r>
          </a:p>
          <a:p>
            <a:pPr marL="719138" indent="-719138">
              <a:spcAft>
                <a:spcPts val="1800"/>
              </a:spcAft>
              <a:buClr>
                <a:srgbClr val="3F3153"/>
              </a:buClr>
              <a:buSzPct val="80000"/>
            </a:pPr>
            <a:r>
              <a:rPr lang="en-US" sz="2400" b="1" dirty="0">
                <a:solidFill>
                  <a:srgbClr val="FF0000"/>
                </a:solidFill>
                <a:latin typeface="Calibri" panose="020F0502020204030204" pitchFamily="34" charset="0"/>
                <a:cs typeface="Calibri" panose="020F0502020204030204" pitchFamily="34" charset="0"/>
              </a:rPr>
              <a:t>16.4</a:t>
            </a:r>
            <a:r>
              <a:rPr lang="en-US" sz="2400" b="1" dirty="0">
                <a:solidFill>
                  <a:srgbClr val="1E4783"/>
                </a:solidFill>
                <a:latin typeface="Calibri" panose="020F0502020204030204" pitchFamily="34" charset="0"/>
                <a:cs typeface="Calibri" panose="020F0502020204030204" pitchFamily="34" charset="0"/>
              </a:rPr>
              <a:t>  Discuss sustainable peatlands.</a:t>
            </a:r>
            <a:endParaRPr lang="en-US" sz="2400" dirty="0">
              <a:solidFill>
                <a:srgbClr val="1E4783"/>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2383544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6">
            <a:extLst>
              <a:ext uri="{FF2B5EF4-FFF2-40B4-BE49-F238E27FC236}">
                <a16:creationId xmlns:a16="http://schemas.microsoft.com/office/drawing/2014/main" id="{EC0A58A4-69DE-C54D-978F-291A379DE7C9}"/>
              </a:ext>
            </a:extLst>
          </p:cNvPr>
          <p:cNvSpPr txBox="1">
            <a:spLocks/>
          </p:cNvSpPr>
          <p:nvPr/>
        </p:nvSpPr>
        <p:spPr>
          <a:xfrm>
            <a:off x="432000" y="360000"/>
            <a:ext cx="10515600" cy="618101"/>
          </a:xfrm>
          <a:prstGeom prst="rect">
            <a:avLst/>
          </a:prstGeom>
        </p:spPr>
        <p:txBody>
          <a:bodyPr/>
          <a:lstStyle>
            <a:lvl1pPr algn="l" defTabSz="914400" rtl="0" eaLnBrk="1" latinLnBrk="0" hangingPunct="1">
              <a:lnSpc>
                <a:spcPct val="90000"/>
              </a:lnSpc>
              <a:spcBef>
                <a:spcPct val="0"/>
              </a:spcBef>
              <a:buNone/>
              <a:defRPr sz="4000" b="1" i="0" kern="1200">
                <a:solidFill>
                  <a:srgbClr val="39304C"/>
                </a:solidFill>
                <a:latin typeface="Glory" pitchFamily="2" charset="77"/>
                <a:ea typeface="+mj-ea"/>
                <a:cs typeface="+mj-cs"/>
              </a:defRPr>
            </a:lvl1pPr>
          </a:lstStyle>
          <a:p>
            <a:r>
              <a:rPr lang="en-US" sz="3200" dirty="0">
                <a:solidFill>
                  <a:srgbClr val="1E4783"/>
                </a:solidFill>
                <a:latin typeface="Calibri" panose="020F0502020204030204" pitchFamily="34" charset="0"/>
                <a:cs typeface="Calibri" panose="020F0502020204030204" pitchFamily="34" charset="0"/>
              </a:rPr>
              <a:t>At the end of this chapter, you will be able to:</a:t>
            </a:r>
          </a:p>
        </p:txBody>
      </p:sp>
      <p:sp>
        <p:nvSpPr>
          <p:cNvPr id="4" name="TextBox 3">
            <a:extLst>
              <a:ext uri="{FF2B5EF4-FFF2-40B4-BE49-F238E27FC236}">
                <a16:creationId xmlns:a16="http://schemas.microsoft.com/office/drawing/2014/main" id="{E00D9794-5E55-4D70-9B34-D2713751BA4D}"/>
              </a:ext>
            </a:extLst>
          </p:cNvPr>
          <p:cNvSpPr txBox="1"/>
          <p:nvPr/>
        </p:nvSpPr>
        <p:spPr>
          <a:xfrm>
            <a:off x="432001" y="1080001"/>
            <a:ext cx="9440546" cy="2349000"/>
          </a:xfrm>
          <a:prstGeom prst="rect">
            <a:avLst/>
          </a:prstGeom>
        </p:spPr>
        <p:txBody>
          <a:bodyPr vert="horz" wrap="square" lIns="91440" tIns="45720" rIns="91440" bIns="45720" rtlCol="0">
            <a:noAutofit/>
          </a:bodyPr>
          <a:lstStyle/>
          <a:p>
            <a:pPr marL="719138" indent="-719138">
              <a:spcAft>
                <a:spcPts val="1800"/>
              </a:spcAft>
              <a:buClr>
                <a:srgbClr val="3F3153"/>
              </a:buClr>
              <a:buSzPct val="80000"/>
            </a:pPr>
            <a:r>
              <a:rPr lang="en-US" sz="2400" b="1" dirty="0">
                <a:solidFill>
                  <a:srgbClr val="FF0000"/>
                </a:solidFill>
                <a:latin typeface="Calibri" panose="020F0502020204030204" pitchFamily="34" charset="0"/>
                <a:cs typeface="Calibri" panose="020F0502020204030204" pitchFamily="34" charset="0"/>
              </a:rPr>
              <a:t>16.1</a:t>
            </a:r>
            <a:r>
              <a:rPr lang="en-US" sz="2400" b="1" dirty="0">
                <a:solidFill>
                  <a:srgbClr val="1E4783"/>
                </a:solidFill>
                <a:latin typeface="Calibri" panose="020F0502020204030204" pitchFamily="34" charset="0"/>
                <a:cs typeface="Calibri" panose="020F0502020204030204" pitchFamily="34" charset="0"/>
              </a:rPr>
              <a:t>  Describe the two different types of bog in Ireland. </a:t>
            </a:r>
          </a:p>
          <a:p>
            <a:pPr marL="719138" indent="-719138">
              <a:spcAft>
                <a:spcPts val="1800"/>
              </a:spcAft>
              <a:buClr>
                <a:srgbClr val="3F3153"/>
              </a:buClr>
              <a:buSzPct val="80000"/>
            </a:pPr>
            <a:r>
              <a:rPr lang="en-US" sz="2400" b="1" dirty="0">
                <a:solidFill>
                  <a:srgbClr val="FF0000"/>
                </a:solidFill>
                <a:latin typeface="Calibri" panose="020F0502020204030204" pitchFamily="34" charset="0"/>
                <a:cs typeface="Calibri" panose="020F0502020204030204" pitchFamily="34" charset="0"/>
              </a:rPr>
              <a:t>16.2</a:t>
            </a:r>
            <a:r>
              <a:rPr lang="en-US" sz="2400" b="1" dirty="0">
                <a:solidFill>
                  <a:srgbClr val="1E4783"/>
                </a:solidFill>
                <a:latin typeface="Calibri" panose="020F0502020204030204" pitchFamily="34" charset="0"/>
                <a:cs typeface="Calibri" panose="020F0502020204030204" pitchFamily="34" charset="0"/>
              </a:rPr>
              <a:t>  Identify the role of Bord </a:t>
            </a:r>
            <a:r>
              <a:rPr lang="en-US" sz="2400" b="1" dirty="0" err="1">
                <a:solidFill>
                  <a:srgbClr val="1E4783"/>
                </a:solidFill>
                <a:latin typeface="Calibri" panose="020F0502020204030204" pitchFamily="34" charset="0"/>
                <a:cs typeface="Calibri" panose="020F0502020204030204" pitchFamily="34" charset="0"/>
              </a:rPr>
              <a:t>na</a:t>
            </a:r>
            <a:r>
              <a:rPr lang="en-US" sz="2400" b="1" dirty="0">
                <a:solidFill>
                  <a:srgbClr val="1E4783"/>
                </a:solidFill>
                <a:latin typeface="Calibri" panose="020F0502020204030204" pitchFamily="34" charset="0"/>
                <a:cs typeface="Calibri" panose="020F0502020204030204" pitchFamily="34" charset="0"/>
              </a:rPr>
              <a:t> </a:t>
            </a:r>
            <a:r>
              <a:rPr lang="en-US" sz="2400" b="1" dirty="0" err="1">
                <a:solidFill>
                  <a:srgbClr val="1E4783"/>
                </a:solidFill>
                <a:latin typeface="Calibri" panose="020F0502020204030204" pitchFamily="34" charset="0"/>
                <a:cs typeface="Calibri" panose="020F0502020204030204" pitchFamily="34" charset="0"/>
              </a:rPr>
              <a:t>Móna</a:t>
            </a:r>
            <a:r>
              <a:rPr lang="en-US" sz="2400" b="1" dirty="0">
                <a:solidFill>
                  <a:srgbClr val="1E4783"/>
                </a:solidFill>
                <a:latin typeface="Calibri" panose="020F0502020204030204" pitchFamily="34" charset="0"/>
                <a:cs typeface="Calibri" panose="020F0502020204030204" pitchFamily="34" charset="0"/>
              </a:rPr>
              <a:t>.</a:t>
            </a:r>
          </a:p>
          <a:p>
            <a:pPr marL="719138" indent="-719138">
              <a:spcAft>
                <a:spcPts val="1800"/>
              </a:spcAft>
              <a:buClr>
                <a:srgbClr val="3F3153"/>
              </a:buClr>
              <a:buSzPct val="80000"/>
            </a:pPr>
            <a:r>
              <a:rPr lang="en-US" sz="2400" b="1" dirty="0">
                <a:solidFill>
                  <a:srgbClr val="FF0000"/>
                </a:solidFill>
                <a:latin typeface="Calibri" panose="020F0502020204030204" pitchFamily="34" charset="0"/>
                <a:cs typeface="Calibri" panose="020F0502020204030204" pitchFamily="34" charset="0"/>
              </a:rPr>
              <a:t>16.3</a:t>
            </a:r>
            <a:r>
              <a:rPr lang="en-US" sz="2400" b="1" dirty="0">
                <a:solidFill>
                  <a:srgbClr val="1E4783"/>
                </a:solidFill>
                <a:latin typeface="Calibri" panose="020F0502020204030204" pitchFamily="34" charset="0"/>
                <a:cs typeface="Calibri" panose="020F0502020204030204" pitchFamily="34" charset="0"/>
              </a:rPr>
              <a:t>  Describe the impacts of peat exploitation.</a:t>
            </a:r>
          </a:p>
          <a:p>
            <a:pPr marL="719138" indent="-719138">
              <a:spcAft>
                <a:spcPts val="1800"/>
              </a:spcAft>
              <a:buClr>
                <a:srgbClr val="3F3153"/>
              </a:buClr>
              <a:buSzPct val="80000"/>
            </a:pPr>
            <a:r>
              <a:rPr lang="en-US" sz="2400" b="1" dirty="0">
                <a:solidFill>
                  <a:srgbClr val="FF0000"/>
                </a:solidFill>
                <a:latin typeface="Calibri" panose="020F0502020204030204" pitchFamily="34" charset="0"/>
                <a:cs typeface="Calibri" panose="020F0502020204030204" pitchFamily="34" charset="0"/>
              </a:rPr>
              <a:t>16.4</a:t>
            </a:r>
            <a:r>
              <a:rPr lang="en-US" sz="2400" b="1" dirty="0">
                <a:solidFill>
                  <a:srgbClr val="1E4783"/>
                </a:solidFill>
                <a:latin typeface="Calibri" panose="020F0502020204030204" pitchFamily="34" charset="0"/>
                <a:cs typeface="Calibri" panose="020F0502020204030204" pitchFamily="34" charset="0"/>
              </a:rPr>
              <a:t>  Discuss sustainable peatlands.</a:t>
            </a:r>
            <a:endParaRPr lang="en-US" sz="2400" dirty="0">
              <a:solidFill>
                <a:srgbClr val="1E4783"/>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7831964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6">
            <a:extLst>
              <a:ext uri="{FF2B5EF4-FFF2-40B4-BE49-F238E27FC236}">
                <a16:creationId xmlns:a16="http://schemas.microsoft.com/office/drawing/2014/main" id="{EC0A58A4-69DE-C54D-978F-291A379DE7C9}"/>
              </a:ext>
            </a:extLst>
          </p:cNvPr>
          <p:cNvSpPr txBox="1">
            <a:spLocks/>
          </p:cNvSpPr>
          <p:nvPr/>
        </p:nvSpPr>
        <p:spPr>
          <a:xfrm>
            <a:off x="432000" y="360000"/>
            <a:ext cx="10515600" cy="618101"/>
          </a:xfrm>
          <a:prstGeom prst="rect">
            <a:avLst/>
          </a:prstGeom>
        </p:spPr>
        <p:txBody>
          <a:bodyPr/>
          <a:lstStyle>
            <a:lvl1pPr algn="l" defTabSz="914400" rtl="0" eaLnBrk="1" latinLnBrk="0" hangingPunct="1">
              <a:lnSpc>
                <a:spcPct val="90000"/>
              </a:lnSpc>
              <a:spcBef>
                <a:spcPct val="0"/>
              </a:spcBef>
              <a:buNone/>
              <a:defRPr sz="4000" b="1" i="0" kern="1200">
                <a:solidFill>
                  <a:srgbClr val="39304C"/>
                </a:solidFill>
                <a:latin typeface="Glory" pitchFamily="2" charset="77"/>
                <a:ea typeface="+mj-ea"/>
                <a:cs typeface="+mj-cs"/>
              </a:defRPr>
            </a:lvl1pPr>
          </a:lstStyle>
          <a:p>
            <a:r>
              <a:rPr lang="en-US" sz="3200" dirty="0">
                <a:solidFill>
                  <a:srgbClr val="1E4783"/>
                </a:solidFill>
                <a:latin typeface="+mn-lt"/>
              </a:rPr>
              <a:t>Keyword connections</a:t>
            </a:r>
          </a:p>
        </p:txBody>
      </p:sp>
      <p:pic>
        <p:nvPicPr>
          <p:cNvPr id="5" name="Picture 4" descr="Graphical user interface, text, application&#10;&#10;Description automatically generated">
            <a:extLst>
              <a:ext uri="{FF2B5EF4-FFF2-40B4-BE49-F238E27FC236}">
                <a16:creationId xmlns:a16="http://schemas.microsoft.com/office/drawing/2014/main" id="{F38BED1A-A2B1-55EA-749C-48263D2B65D8}"/>
              </a:ext>
            </a:extLst>
          </p:cNvPr>
          <p:cNvPicPr>
            <a:picLocks noChangeAspect="1"/>
          </p:cNvPicPr>
          <p:nvPr/>
        </p:nvPicPr>
        <p:blipFill>
          <a:blip r:embed="rId2"/>
          <a:stretch>
            <a:fillRect/>
          </a:stretch>
        </p:blipFill>
        <p:spPr>
          <a:xfrm>
            <a:off x="532918" y="1809609"/>
            <a:ext cx="11126164" cy="3238781"/>
          </a:xfrm>
          <a:prstGeom prst="rect">
            <a:avLst/>
          </a:prstGeom>
        </p:spPr>
      </p:pic>
    </p:spTree>
    <p:extLst>
      <p:ext uri="{BB962C8B-B14F-4D97-AF65-F5344CB8AC3E}">
        <p14:creationId xmlns:p14="http://schemas.microsoft.com/office/powerpoint/2010/main" val="13305625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6">
            <a:extLst>
              <a:ext uri="{FF2B5EF4-FFF2-40B4-BE49-F238E27FC236}">
                <a16:creationId xmlns:a16="http://schemas.microsoft.com/office/drawing/2014/main" id="{2A275256-4FBA-4B87-A01E-DFF6DEB5C02B}"/>
              </a:ext>
            </a:extLst>
          </p:cNvPr>
          <p:cNvSpPr txBox="1">
            <a:spLocks/>
          </p:cNvSpPr>
          <p:nvPr/>
        </p:nvSpPr>
        <p:spPr>
          <a:xfrm>
            <a:off x="163431" y="271033"/>
            <a:ext cx="10515600" cy="618101"/>
          </a:xfrm>
          <a:prstGeom prst="rect">
            <a:avLst/>
          </a:prstGeom>
        </p:spPr>
        <p:txBody>
          <a:bodyPr/>
          <a:lstStyle>
            <a:lvl1pPr algn="l" defTabSz="914400" rtl="0" eaLnBrk="1" latinLnBrk="0" hangingPunct="1">
              <a:lnSpc>
                <a:spcPct val="90000"/>
              </a:lnSpc>
              <a:spcBef>
                <a:spcPct val="0"/>
              </a:spcBef>
              <a:buNone/>
              <a:defRPr sz="4000" b="1" i="0" kern="1200">
                <a:solidFill>
                  <a:srgbClr val="39304C"/>
                </a:solidFill>
                <a:latin typeface="Glory" pitchFamily="2" charset="77"/>
                <a:ea typeface="+mj-ea"/>
                <a:cs typeface="+mj-cs"/>
              </a:defRPr>
            </a:lvl1pPr>
          </a:lstStyle>
          <a:p>
            <a:pPr marL="719138" indent="-719138">
              <a:spcAft>
                <a:spcPts val="1800"/>
              </a:spcAft>
              <a:buClr>
                <a:srgbClr val="3F3153"/>
              </a:buClr>
              <a:buSzPct val="80000"/>
            </a:pPr>
            <a:r>
              <a:rPr lang="en-US" sz="3200" dirty="0">
                <a:solidFill>
                  <a:srgbClr val="FF0000"/>
                </a:solidFill>
                <a:latin typeface="Calibri" panose="020F0502020204030204" pitchFamily="34" charset="0"/>
                <a:cs typeface="Calibri" panose="020F0502020204030204" pitchFamily="34" charset="0"/>
              </a:rPr>
              <a:t>16.1</a:t>
            </a:r>
            <a:r>
              <a:rPr lang="en-US" sz="3200" dirty="0">
                <a:solidFill>
                  <a:srgbClr val="1E4783"/>
                </a:solidFill>
                <a:latin typeface="Calibri" panose="020F0502020204030204" pitchFamily="34" charset="0"/>
                <a:cs typeface="Calibri" panose="020F0502020204030204" pitchFamily="34" charset="0"/>
              </a:rPr>
              <a:t>  Describe the two different types of bog in Ireland. </a:t>
            </a:r>
          </a:p>
        </p:txBody>
      </p:sp>
      <p:sp>
        <p:nvSpPr>
          <p:cNvPr id="8" name="TextBox 7">
            <a:extLst>
              <a:ext uri="{FF2B5EF4-FFF2-40B4-BE49-F238E27FC236}">
                <a16:creationId xmlns:a16="http://schemas.microsoft.com/office/drawing/2014/main" id="{CEB33D34-CA60-48F6-89B3-903AECA97E66}"/>
              </a:ext>
            </a:extLst>
          </p:cNvPr>
          <p:cNvSpPr txBox="1"/>
          <p:nvPr/>
        </p:nvSpPr>
        <p:spPr>
          <a:xfrm>
            <a:off x="435217" y="2279053"/>
            <a:ext cx="3826678" cy="2619050"/>
          </a:xfrm>
          <a:prstGeom prst="rect">
            <a:avLst/>
          </a:prstGeom>
          <a:noFill/>
        </p:spPr>
        <p:txBody>
          <a:bodyPr wrap="square">
            <a:spAutoFit/>
          </a:bodyPr>
          <a:lstStyle/>
          <a:p>
            <a:pPr marL="0" lvl="1" fontAlgn="base">
              <a:lnSpc>
                <a:spcPts val="2463"/>
              </a:lnSpc>
              <a:spcBef>
                <a:spcPct val="0"/>
              </a:spcBef>
              <a:spcAft>
                <a:spcPts val="1200"/>
              </a:spcAft>
              <a:buClr>
                <a:srgbClr val="E84141"/>
              </a:buClr>
              <a:buSzPct val="100000"/>
              <a:defRPr/>
            </a:pPr>
            <a:r>
              <a:rPr lang="en-US" sz="2400" b="1" dirty="0">
                <a:solidFill>
                  <a:srgbClr val="E84141"/>
                </a:solidFill>
              </a:rPr>
              <a:t>1. </a:t>
            </a:r>
            <a:r>
              <a:rPr lang="en-US" sz="2400" b="1" dirty="0">
                <a:solidFill>
                  <a:srgbClr val="1E4783"/>
                </a:solidFill>
              </a:rPr>
              <a:t>Raised bogs </a:t>
            </a:r>
          </a:p>
          <a:p>
            <a:pPr marL="342900" lvl="1" indent="-342900" fontAlgn="base">
              <a:lnSpc>
                <a:spcPts val="2463"/>
              </a:lnSpc>
              <a:spcBef>
                <a:spcPct val="0"/>
              </a:spcBef>
              <a:spcAft>
                <a:spcPts val="1200"/>
              </a:spcAft>
              <a:buClr>
                <a:srgbClr val="E84141"/>
              </a:buClr>
              <a:buSzPct val="100000"/>
              <a:buFont typeface="Arial" panose="020B0604020202020204" pitchFamily="34" charset="0"/>
              <a:buChar char="•"/>
              <a:defRPr/>
            </a:pPr>
            <a:r>
              <a:rPr lang="en-US" sz="2000" dirty="0">
                <a:solidFill>
                  <a:srgbClr val="1E4783"/>
                </a:solidFill>
              </a:rPr>
              <a:t>On flat or gently sloping lowlands </a:t>
            </a:r>
          </a:p>
          <a:p>
            <a:pPr marL="342900" lvl="1" indent="-342900" fontAlgn="base">
              <a:lnSpc>
                <a:spcPts val="2463"/>
              </a:lnSpc>
              <a:spcBef>
                <a:spcPct val="0"/>
              </a:spcBef>
              <a:spcAft>
                <a:spcPts val="1200"/>
              </a:spcAft>
              <a:buClr>
                <a:srgbClr val="E84141"/>
              </a:buClr>
              <a:buSzPct val="100000"/>
              <a:buFont typeface="Arial" panose="020B0604020202020204" pitchFamily="34" charset="0"/>
              <a:buChar char="•"/>
              <a:defRPr/>
            </a:pPr>
            <a:r>
              <a:rPr lang="en-US" sz="2000" dirty="0">
                <a:solidFill>
                  <a:srgbClr val="1E4783"/>
                </a:solidFill>
              </a:rPr>
              <a:t>In the Midlands</a:t>
            </a:r>
          </a:p>
          <a:p>
            <a:pPr marL="342900" lvl="1" indent="-342900" fontAlgn="base">
              <a:lnSpc>
                <a:spcPts val="2463"/>
              </a:lnSpc>
              <a:spcBef>
                <a:spcPct val="0"/>
              </a:spcBef>
              <a:spcAft>
                <a:spcPts val="1200"/>
              </a:spcAft>
              <a:buClr>
                <a:srgbClr val="E84141"/>
              </a:buClr>
              <a:buSzPct val="100000"/>
              <a:buFont typeface="Arial" panose="020B0604020202020204" pitchFamily="34" charset="0"/>
              <a:buChar char="•"/>
              <a:defRPr/>
            </a:pPr>
            <a:r>
              <a:rPr lang="en-US" sz="2000" dirty="0">
                <a:solidFill>
                  <a:srgbClr val="1E4783"/>
                </a:solidFill>
              </a:rPr>
              <a:t>Form in shallow depressions </a:t>
            </a:r>
          </a:p>
          <a:p>
            <a:pPr marL="342900" lvl="1" indent="-342900" fontAlgn="base">
              <a:lnSpc>
                <a:spcPts val="2463"/>
              </a:lnSpc>
              <a:spcBef>
                <a:spcPct val="0"/>
              </a:spcBef>
              <a:spcAft>
                <a:spcPts val="1200"/>
              </a:spcAft>
              <a:buClr>
                <a:srgbClr val="E84141"/>
              </a:buClr>
              <a:buSzPct val="100000"/>
              <a:buFont typeface="Arial" panose="020B0604020202020204" pitchFamily="34" charset="0"/>
              <a:buChar char="•"/>
              <a:defRPr/>
            </a:pPr>
            <a:r>
              <a:rPr lang="en-US" sz="2000" dirty="0">
                <a:solidFill>
                  <a:srgbClr val="1E4783"/>
                </a:solidFill>
              </a:rPr>
              <a:t>Depth of 8–12 </a:t>
            </a:r>
            <a:r>
              <a:rPr lang="en-US" sz="2000" dirty="0" err="1">
                <a:solidFill>
                  <a:srgbClr val="1E4783"/>
                </a:solidFill>
              </a:rPr>
              <a:t>m</a:t>
            </a:r>
            <a:endParaRPr lang="en-US" sz="2000" dirty="0">
              <a:solidFill>
                <a:srgbClr val="1E4783"/>
              </a:solidFill>
            </a:endParaRPr>
          </a:p>
        </p:txBody>
      </p:sp>
      <p:pic>
        <p:nvPicPr>
          <p:cNvPr id="14" name="Picture 3">
            <a:extLst>
              <a:ext uri="{FF2B5EF4-FFF2-40B4-BE49-F238E27FC236}">
                <a16:creationId xmlns:a16="http://schemas.microsoft.com/office/drawing/2014/main" id="{771669FF-C4AD-4590-9AA6-979E9D62F8A3}"/>
              </a:ext>
            </a:extLst>
          </p:cNvPr>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8304550" y="955614"/>
            <a:ext cx="3560588" cy="4115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a:extLst>
              <a:ext uri="{FF2B5EF4-FFF2-40B4-BE49-F238E27FC236}">
                <a16:creationId xmlns:a16="http://schemas.microsoft.com/office/drawing/2014/main" id="{931E8327-1003-BB41-A6A9-8F19261B1500}"/>
              </a:ext>
            </a:extLst>
          </p:cNvPr>
          <p:cNvSpPr txBox="1"/>
          <p:nvPr/>
        </p:nvSpPr>
        <p:spPr>
          <a:xfrm>
            <a:off x="511686" y="955614"/>
            <a:ext cx="6751529" cy="1323439"/>
          </a:xfrm>
          <a:prstGeom prst="rect">
            <a:avLst/>
          </a:prstGeom>
        </p:spPr>
        <p:txBody>
          <a:bodyPr wrap="square" rtlCol="0">
            <a:spAutoFit/>
          </a:bodyPr>
          <a:lstStyle/>
          <a:p>
            <a:pPr>
              <a:defRPr/>
            </a:pPr>
            <a:r>
              <a:rPr lang="en-US" sz="2000" b="1" dirty="0">
                <a:solidFill>
                  <a:srgbClr val="1E4783"/>
                </a:solidFill>
              </a:rPr>
              <a:t>Peat</a:t>
            </a:r>
            <a:r>
              <a:rPr lang="en-US" sz="2000" dirty="0">
                <a:solidFill>
                  <a:srgbClr val="1E4783"/>
                </a:solidFill>
              </a:rPr>
              <a:t> is a </a:t>
            </a:r>
            <a:r>
              <a:rPr lang="en-US" sz="2000" b="1" dirty="0">
                <a:solidFill>
                  <a:srgbClr val="1E4783"/>
                </a:solidFill>
              </a:rPr>
              <a:t>non-renewable</a:t>
            </a:r>
            <a:r>
              <a:rPr lang="en-US" sz="2000" dirty="0">
                <a:solidFill>
                  <a:srgbClr val="1E4783"/>
                </a:solidFill>
              </a:rPr>
              <a:t> resource harvested from </a:t>
            </a:r>
            <a:r>
              <a:rPr lang="en-US" sz="2000" b="1" dirty="0">
                <a:solidFill>
                  <a:srgbClr val="1E4783"/>
                </a:solidFill>
              </a:rPr>
              <a:t>bogs</a:t>
            </a:r>
            <a:r>
              <a:rPr lang="en-US" sz="2000" dirty="0">
                <a:solidFill>
                  <a:srgbClr val="1E4783"/>
                </a:solidFill>
              </a:rPr>
              <a:t>.</a:t>
            </a:r>
          </a:p>
          <a:p>
            <a:pPr>
              <a:defRPr/>
            </a:pPr>
            <a:endParaRPr lang="en-US" sz="2000" dirty="0">
              <a:solidFill>
                <a:srgbClr val="1E4783"/>
              </a:solidFill>
            </a:endParaRPr>
          </a:p>
          <a:p>
            <a:pPr>
              <a:defRPr/>
            </a:pPr>
            <a:r>
              <a:rPr lang="en-US" sz="2000" dirty="0">
                <a:solidFill>
                  <a:srgbClr val="1E4783"/>
                </a:solidFill>
              </a:rPr>
              <a:t>There are two types of bogs:</a:t>
            </a:r>
          </a:p>
          <a:p>
            <a:pPr algn="l"/>
            <a:endParaRPr lang="en-US" sz="2000" dirty="0">
              <a:latin typeface="+mn-lt"/>
            </a:endParaRPr>
          </a:p>
        </p:txBody>
      </p:sp>
      <p:sp>
        <p:nvSpPr>
          <p:cNvPr id="3" name="TextBox 2">
            <a:extLst>
              <a:ext uri="{FF2B5EF4-FFF2-40B4-BE49-F238E27FC236}">
                <a16:creationId xmlns:a16="http://schemas.microsoft.com/office/drawing/2014/main" id="{DC904A02-91A8-09C1-1157-D92EB84666B7}"/>
              </a:ext>
            </a:extLst>
          </p:cNvPr>
          <p:cNvSpPr txBox="1"/>
          <p:nvPr/>
        </p:nvSpPr>
        <p:spPr>
          <a:xfrm>
            <a:off x="4103429" y="2279053"/>
            <a:ext cx="3826678" cy="2311980"/>
          </a:xfrm>
          <a:prstGeom prst="rect">
            <a:avLst/>
          </a:prstGeom>
          <a:noFill/>
        </p:spPr>
        <p:txBody>
          <a:bodyPr wrap="square">
            <a:spAutoFit/>
          </a:bodyPr>
          <a:lstStyle/>
          <a:p>
            <a:pPr marL="0" lvl="1" fontAlgn="base">
              <a:lnSpc>
                <a:spcPts val="2463"/>
              </a:lnSpc>
              <a:spcBef>
                <a:spcPct val="0"/>
              </a:spcBef>
              <a:spcAft>
                <a:spcPts val="1200"/>
              </a:spcAft>
              <a:buClr>
                <a:srgbClr val="E84141"/>
              </a:buClr>
              <a:buSzPct val="100000"/>
              <a:defRPr/>
            </a:pPr>
            <a:r>
              <a:rPr lang="en-US" sz="2400" b="1" dirty="0">
                <a:solidFill>
                  <a:srgbClr val="E84141"/>
                </a:solidFill>
              </a:rPr>
              <a:t>2. </a:t>
            </a:r>
            <a:r>
              <a:rPr lang="en-US" sz="2400" b="1" dirty="0">
                <a:solidFill>
                  <a:srgbClr val="1E4783"/>
                </a:solidFill>
              </a:rPr>
              <a:t>Blanket bogs </a:t>
            </a:r>
          </a:p>
          <a:p>
            <a:pPr marL="342900" lvl="1" indent="-342900" fontAlgn="base">
              <a:lnSpc>
                <a:spcPts val="2463"/>
              </a:lnSpc>
              <a:spcBef>
                <a:spcPct val="0"/>
              </a:spcBef>
              <a:spcAft>
                <a:spcPts val="1200"/>
              </a:spcAft>
              <a:buClr>
                <a:srgbClr val="E84141"/>
              </a:buClr>
              <a:buSzPct val="100000"/>
              <a:buFont typeface="Arial" panose="020B0604020202020204" pitchFamily="34" charset="0"/>
              <a:buChar char="•"/>
              <a:defRPr/>
            </a:pPr>
            <a:r>
              <a:rPr lang="en-US" sz="2000" dirty="0">
                <a:solidFill>
                  <a:srgbClr val="1E4783"/>
                </a:solidFill>
              </a:rPr>
              <a:t>On mountain slopes </a:t>
            </a:r>
          </a:p>
          <a:p>
            <a:pPr marL="342900" lvl="1" indent="-342900" fontAlgn="base">
              <a:lnSpc>
                <a:spcPts val="2463"/>
              </a:lnSpc>
              <a:spcBef>
                <a:spcPct val="0"/>
              </a:spcBef>
              <a:spcAft>
                <a:spcPts val="1200"/>
              </a:spcAft>
              <a:buClr>
                <a:srgbClr val="E84141"/>
              </a:buClr>
              <a:buSzPct val="100000"/>
              <a:buFont typeface="Arial" panose="020B0604020202020204" pitchFamily="34" charset="0"/>
              <a:buChar char="•"/>
              <a:defRPr/>
            </a:pPr>
            <a:r>
              <a:rPr lang="en-US" sz="2000" dirty="0">
                <a:solidFill>
                  <a:srgbClr val="1E4783"/>
                </a:solidFill>
              </a:rPr>
              <a:t>Areas of heavy rainfall</a:t>
            </a:r>
          </a:p>
          <a:p>
            <a:pPr marL="342900" lvl="1" indent="-342900" fontAlgn="base">
              <a:lnSpc>
                <a:spcPts val="2463"/>
              </a:lnSpc>
              <a:spcBef>
                <a:spcPct val="0"/>
              </a:spcBef>
              <a:spcAft>
                <a:spcPts val="1200"/>
              </a:spcAft>
              <a:buClr>
                <a:srgbClr val="E84141"/>
              </a:buClr>
              <a:buSzPct val="100000"/>
              <a:buFont typeface="Arial" panose="020B0604020202020204" pitchFamily="34" charset="0"/>
              <a:buChar char="•"/>
              <a:defRPr/>
            </a:pPr>
            <a:r>
              <a:rPr lang="en-US" sz="2000" dirty="0">
                <a:solidFill>
                  <a:srgbClr val="1E4783"/>
                </a:solidFill>
              </a:rPr>
              <a:t>West of Ireland</a:t>
            </a:r>
          </a:p>
          <a:p>
            <a:pPr marL="342900" lvl="1" indent="-342900" fontAlgn="base">
              <a:lnSpc>
                <a:spcPts val="2463"/>
              </a:lnSpc>
              <a:spcBef>
                <a:spcPct val="0"/>
              </a:spcBef>
              <a:spcAft>
                <a:spcPts val="1200"/>
              </a:spcAft>
              <a:buClr>
                <a:srgbClr val="E84141"/>
              </a:buClr>
              <a:buSzPct val="100000"/>
              <a:buFont typeface="Arial" panose="020B0604020202020204" pitchFamily="34" charset="0"/>
              <a:buChar char="•"/>
              <a:defRPr/>
            </a:pPr>
            <a:r>
              <a:rPr lang="en-US" sz="2000" dirty="0">
                <a:solidFill>
                  <a:srgbClr val="1E4783"/>
                </a:solidFill>
              </a:rPr>
              <a:t>Average peat depth of 3 m</a:t>
            </a:r>
          </a:p>
        </p:txBody>
      </p:sp>
    </p:spTree>
    <p:extLst>
      <p:ext uri="{BB962C8B-B14F-4D97-AF65-F5344CB8AC3E}">
        <p14:creationId xmlns:p14="http://schemas.microsoft.com/office/powerpoint/2010/main" val="11444144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6">
            <a:extLst>
              <a:ext uri="{FF2B5EF4-FFF2-40B4-BE49-F238E27FC236}">
                <a16:creationId xmlns:a16="http://schemas.microsoft.com/office/drawing/2014/main" id="{EC0A58A4-69DE-C54D-978F-291A379DE7C9}"/>
              </a:ext>
            </a:extLst>
          </p:cNvPr>
          <p:cNvSpPr txBox="1">
            <a:spLocks/>
          </p:cNvSpPr>
          <p:nvPr/>
        </p:nvSpPr>
        <p:spPr>
          <a:xfrm>
            <a:off x="507834" y="1143876"/>
            <a:ext cx="10515600" cy="618101"/>
          </a:xfrm>
          <a:prstGeom prst="rect">
            <a:avLst/>
          </a:prstGeom>
        </p:spPr>
        <p:txBody>
          <a:bodyPr/>
          <a:lstStyle>
            <a:lvl1pPr algn="l" defTabSz="914400" rtl="0" eaLnBrk="1" latinLnBrk="0" hangingPunct="1">
              <a:lnSpc>
                <a:spcPct val="90000"/>
              </a:lnSpc>
              <a:spcBef>
                <a:spcPct val="0"/>
              </a:spcBef>
              <a:buNone/>
              <a:defRPr sz="4000" b="1" i="0" kern="1200">
                <a:solidFill>
                  <a:srgbClr val="39304C"/>
                </a:solidFill>
                <a:latin typeface="Glory" pitchFamily="2" charset="77"/>
                <a:ea typeface="+mj-ea"/>
                <a:cs typeface="+mj-cs"/>
              </a:defRPr>
            </a:lvl1pPr>
          </a:lstStyle>
          <a:p>
            <a:r>
              <a:rPr lang="en-US" sz="3200" dirty="0">
                <a:solidFill>
                  <a:srgbClr val="1E4783"/>
                </a:solidFill>
                <a:latin typeface="+mn-lt"/>
              </a:rPr>
              <a:t>The Formation of Peat</a:t>
            </a:r>
          </a:p>
        </p:txBody>
      </p:sp>
      <p:sp>
        <p:nvSpPr>
          <p:cNvPr id="13" name="TextBox 12">
            <a:extLst>
              <a:ext uri="{FF2B5EF4-FFF2-40B4-BE49-F238E27FC236}">
                <a16:creationId xmlns:a16="http://schemas.microsoft.com/office/drawing/2014/main" id="{D04488D9-E4CA-4CA8-A00B-6081EFB56D25}"/>
              </a:ext>
            </a:extLst>
          </p:cNvPr>
          <p:cNvSpPr txBox="1"/>
          <p:nvPr/>
        </p:nvSpPr>
        <p:spPr>
          <a:xfrm>
            <a:off x="507834" y="2016599"/>
            <a:ext cx="6105907" cy="3581558"/>
          </a:xfrm>
          <a:prstGeom prst="rect">
            <a:avLst/>
          </a:prstGeom>
          <a:noFill/>
        </p:spPr>
        <p:txBody>
          <a:bodyPr wrap="square">
            <a:spAutoFit/>
          </a:bodyPr>
          <a:lstStyle/>
          <a:p>
            <a:pPr marL="0" lvl="1" fontAlgn="base">
              <a:lnSpc>
                <a:spcPts val="2463"/>
              </a:lnSpc>
              <a:spcBef>
                <a:spcPct val="0"/>
              </a:spcBef>
              <a:spcAft>
                <a:spcPts val="1800"/>
              </a:spcAft>
              <a:buClr>
                <a:srgbClr val="E84141"/>
              </a:buClr>
              <a:buSzPct val="100000"/>
              <a:defRPr/>
            </a:pPr>
            <a:r>
              <a:rPr lang="en-US" altLang="en-US" sz="2400" dirty="0">
                <a:solidFill>
                  <a:srgbClr val="1E4783"/>
                </a:solidFill>
              </a:rPr>
              <a:t>Peat is composed of partially decayed plant litter. Four conditions are needed for peat to form: </a:t>
            </a:r>
          </a:p>
          <a:p>
            <a:pPr marL="404813" lvl="1" indent="-404813" fontAlgn="base">
              <a:lnSpc>
                <a:spcPts val="2463"/>
              </a:lnSpc>
              <a:spcBef>
                <a:spcPct val="0"/>
              </a:spcBef>
              <a:spcAft>
                <a:spcPts val="1800"/>
              </a:spcAft>
              <a:buClr>
                <a:srgbClr val="3F3153"/>
              </a:buClr>
              <a:buSzPct val="80000"/>
              <a:defRPr/>
            </a:pPr>
            <a:r>
              <a:rPr lang="en-US" altLang="en-US" sz="2400" b="1" dirty="0">
                <a:solidFill>
                  <a:srgbClr val="E84141"/>
                </a:solidFill>
              </a:rPr>
              <a:t>1. </a:t>
            </a:r>
            <a:r>
              <a:rPr lang="en-US" altLang="en-US" sz="2400" dirty="0">
                <a:solidFill>
                  <a:srgbClr val="1E4783"/>
                </a:solidFill>
              </a:rPr>
              <a:t>Growth of </a:t>
            </a:r>
            <a:r>
              <a:rPr lang="en-US" altLang="en-US" sz="2400" b="1" dirty="0">
                <a:solidFill>
                  <a:srgbClr val="1E4783"/>
                </a:solidFill>
              </a:rPr>
              <a:t>vegetation</a:t>
            </a:r>
            <a:r>
              <a:rPr lang="en-US" altLang="en-US" sz="2400" dirty="0">
                <a:solidFill>
                  <a:srgbClr val="1E4783"/>
                </a:solidFill>
              </a:rPr>
              <a:t> </a:t>
            </a:r>
          </a:p>
          <a:p>
            <a:pPr marL="404813" lvl="1" indent="-404813" fontAlgn="base">
              <a:lnSpc>
                <a:spcPts val="2463"/>
              </a:lnSpc>
              <a:spcBef>
                <a:spcPct val="0"/>
              </a:spcBef>
              <a:spcAft>
                <a:spcPts val="1800"/>
              </a:spcAft>
              <a:buClr>
                <a:srgbClr val="3F3153"/>
              </a:buClr>
              <a:buSzPct val="80000"/>
              <a:defRPr/>
            </a:pPr>
            <a:r>
              <a:rPr lang="en-US" altLang="en-US" sz="2400" b="1" dirty="0">
                <a:solidFill>
                  <a:srgbClr val="E84141"/>
                </a:solidFill>
              </a:rPr>
              <a:t>2. </a:t>
            </a:r>
            <a:r>
              <a:rPr lang="en-US" altLang="en-US" sz="2400" dirty="0">
                <a:solidFill>
                  <a:srgbClr val="1E4783"/>
                </a:solidFill>
              </a:rPr>
              <a:t>High levels of </a:t>
            </a:r>
            <a:r>
              <a:rPr lang="en-US" altLang="en-US" sz="2400" b="1" dirty="0">
                <a:solidFill>
                  <a:srgbClr val="1E4783"/>
                </a:solidFill>
              </a:rPr>
              <a:t>rainfall</a:t>
            </a:r>
            <a:r>
              <a:rPr lang="en-US" altLang="en-US" sz="2400" dirty="0">
                <a:solidFill>
                  <a:srgbClr val="1E4783"/>
                </a:solidFill>
              </a:rPr>
              <a:t> </a:t>
            </a:r>
          </a:p>
          <a:p>
            <a:pPr marL="404813" lvl="1" indent="-404813" fontAlgn="base">
              <a:lnSpc>
                <a:spcPts val="2463"/>
              </a:lnSpc>
              <a:spcBef>
                <a:spcPct val="0"/>
              </a:spcBef>
              <a:spcAft>
                <a:spcPts val="1800"/>
              </a:spcAft>
              <a:buClr>
                <a:srgbClr val="3F3153"/>
              </a:buClr>
              <a:buSzPct val="80000"/>
              <a:defRPr/>
            </a:pPr>
            <a:r>
              <a:rPr lang="en-US" altLang="en-US" sz="2400" b="1" dirty="0">
                <a:solidFill>
                  <a:srgbClr val="E84141"/>
                </a:solidFill>
              </a:rPr>
              <a:t>3. </a:t>
            </a:r>
            <a:r>
              <a:rPr lang="en-US" altLang="en-US" sz="2400" b="1" dirty="0">
                <a:solidFill>
                  <a:srgbClr val="1E4783"/>
                </a:solidFill>
              </a:rPr>
              <a:t>Poor drainage </a:t>
            </a:r>
            <a:r>
              <a:rPr lang="en-US" altLang="en-US" sz="2400" dirty="0">
                <a:solidFill>
                  <a:srgbClr val="1E4783"/>
                </a:solidFill>
              </a:rPr>
              <a:t>so that soils become waterlogged </a:t>
            </a:r>
          </a:p>
          <a:p>
            <a:pPr marL="404813" lvl="1" indent="-404813" fontAlgn="base">
              <a:lnSpc>
                <a:spcPts val="2463"/>
              </a:lnSpc>
              <a:spcBef>
                <a:spcPct val="0"/>
              </a:spcBef>
              <a:spcAft>
                <a:spcPts val="1800"/>
              </a:spcAft>
              <a:buClr>
                <a:srgbClr val="3F3153"/>
              </a:buClr>
              <a:buSzPct val="80000"/>
              <a:defRPr/>
            </a:pPr>
            <a:r>
              <a:rPr lang="en-US" altLang="en-US" sz="2400" b="1" dirty="0">
                <a:solidFill>
                  <a:srgbClr val="E84141"/>
                </a:solidFill>
              </a:rPr>
              <a:t>4. </a:t>
            </a:r>
            <a:r>
              <a:rPr lang="en-US" altLang="en-US" sz="2400" dirty="0">
                <a:solidFill>
                  <a:srgbClr val="1E4783"/>
                </a:solidFill>
              </a:rPr>
              <a:t>Low or </a:t>
            </a:r>
            <a:r>
              <a:rPr lang="en-US" altLang="en-US" sz="2400" b="1" dirty="0">
                <a:solidFill>
                  <a:srgbClr val="1E4783"/>
                </a:solidFill>
              </a:rPr>
              <a:t>no oxygen </a:t>
            </a:r>
            <a:r>
              <a:rPr lang="en-US" altLang="en-US" sz="2400" dirty="0">
                <a:solidFill>
                  <a:srgbClr val="1E4783"/>
                </a:solidFill>
              </a:rPr>
              <a:t>in the waterlogged soil </a:t>
            </a:r>
          </a:p>
        </p:txBody>
      </p:sp>
      <p:pic>
        <p:nvPicPr>
          <p:cNvPr id="4" name="Picture 3">
            <a:extLst>
              <a:ext uri="{FF2B5EF4-FFF2-40B4-BE49-F238E27FC236}">
                <a16:creationId xmlns:a16="http://schemas.microsoft.com/office/drawing/2014/main" id="{6EFF657C-C063-4D19-9E13-7DED408EF360}"/>
              </a:ext>
            </a:extLst>
          </p:cNvPr>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6722976" y="1452927"/>
            <a:ext cx="5036497" cy="33570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tle 6">
            <a:extLst>
              <a:ext uri="{FF2B5EF4-FFF2-40B4-BE49-F238E27FC236}">
                <a16:creationId xmlns:a16="http://schemas.microsoft.com/office/drawing/2014/main" id="{5F77817E-0F60-E943-BA31-9015C6FCDCC1}"/>
              </a:ext>
            </a:extLst>
          </p:cNvPr>
          <p:cNvSpPr txBox="1">
            <a:spLocks/>
          </p:cNvSpPr>
          <p:nvPr/>
        </p:nvSpPr>
        <p:spPr>
          <a:xfrm>
            <a:off x="163431" y="271033"/>
            <a:ext cx="10515600" cy="618101"/>
          </a:xfrm>
          <a:prstGeom prst="rect">
            <a:avLst/>
          </a:prstGeom>
        </p:spPr>
        <p:txBody>
          <a:bodyPr/>
          <a:lstStyle>
            <a:lvl1pPr algn="l" defTabSz="914400" rtl="0" eaLnBrk="1" latinLnBrk="0" hangingPunct="1">
              <a:lnSpc>
                <a:spcPct val="90000"/>
              </a:lnSpc>
              <a:spcBef>
                <a:spcPct val="0"/>
              </a:spcBef>
              <a:buNone/>
              <a:defRPr sz="4000" b="1" i="0" kern="1200">
                <a:solidFill>
                  <a:srgbClr val="39304C"/>
                </a:solidFill>
                <a:latin typeface="Glory" pitchFamily="2" charset="77"/>
                <a:ea typeface="+mj-ea"/>
                <a:cs typeface="+mj-cs"/>
              </a:defRPr>
            </a:lvl1pPr>
          </a:lstStyle>
          <a:p>
            <a:pPr marL="719138" indent="-719138">
              <a:spcAft>
                <a:spcPts val="1800"/>
              </a:spcAft>
              <a:buClr>
                <a:srgbClr val="3F3153"/>
              </a:buClr>
              <a:buSzPct val="80000"/>
            </a:pPr>
            <a:r>
              <a:rPr lang="en-US" sz="3200" dirty="0">
                <a:solidFill>
                  <a:srgbClr val="FF0000"/>
                </a:solidFill>
                <a:latin typeface="Calibri" panose="020F0502020204030204" pitchFamily="34" charset="0"/>
                <a:cs typeface="Calibri" panose="020F0502020204030204" pitchFamily="34" charset="0"/>
              </a:rPr>
              <a:t>16.1</a:t>
            </a:r>
            <a:r>
              <a:rPr lang="en-US" sz="3200" dirty="0">
                <a:solidFill>
                  <a:srgbClr val="1E4783"/>
                </a:solidFill>
                <a:latin typeface="Calibri" panose="020F0502020204030204" pitchFamily="34" charset="0"/>
                <a:cs typeface="Calibri" panose="020F0502020204030204" pitchFamily="34" charset="0"/>
              </a:rPr>
              <a:t>  Describe the two different types of bog in Ireland. </a:t>
            </a:r>
          </a:p>
        </p:txBody>
      </p:sp>
    </p:spTree>
    <p:extLst>
      <p:ext uri="{BB962C8B-B14F-4D97-AF65-F5344CB8AC3E}">
        <p14:creationId xmlns:p14="http://schemas.microsoft.com/office/powerpoint/2010/main" val="12617298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9399F6D-5039-FD4E-9BC2-E943F27190C9}"/>
              </a:ext>
            </a:extLst>
          </p:cNvPr>
          <p:cNvPicPr>
            <a:picLocks noChangeAspect="1"/>
          </p:cNvPicPr>
          <p:nvPr/>
        </p:nvPicPr>
        <p:blipFill>
          <a:blip r:embed="rId2"/>
          <a:stretch>
            <a:fillRect/>
          </a:stretch>
        </p:blipFill>
        <p:spPr>
          <a:xfrm>
            <a:off x="6498233" y="1143876"/>
            <a:ext cx="5239890" cy="4117056"/>
          </a:xfrm>
          <a:prstGeom prst="rect">
            <a:avLst/>
          </a:prstGeom>
        </p:spPr>
      </p:pic>
      <p:sp>
        <p:nvSpPr>
          <p:cNvPr id="3" name="Title 6">
            <a:extLst>
              <a:ext uri="{FF2B5EF4-FFF2-40B4-BE49-F238E27FC236}">
                <a16:creationId xmlns:a16="http://schemas.microsoft.com/office/drawing/2014/main" id="{280A2525-7CA8-3745-B694-E438650FFE72}"/>
              </a:ext>
            </a:extLst>
          </p:cNvPr>
          <p:cNvSpPr txBox="1">
            <a:spLocks/>
          </p:cNvSpPr>
          <p:nvPr/>
        </p:nvSpPr>
        <p:spPr>
          <a:xfrm>
            <a:off x="507834" y="1143876"/>
            <a:ext cx="10515600" cy="618101"/>
          </a:xfrm>
          <a:prstGeom prst="rect">
            <a:avLst/>
          </a:prstGeom>
        </p:spPr>
        <p:txBody>
          <a:bodyPr/>
          <a:lstStyle>
            <a:lvl1pPr algn="l" defTabSz="914400" rtl="0" eaLnBrk="1" latinLnBrk="0" hangingPunct="1">
              <a:lnSpc>
                <a:spcPct val="90000"/>
              </a:lnSpc>
              <a:spcBef>
                <a:spcPct val="0"/>
              </a:spcBef>
              <a:buNone/>
              <a:defRPr sz="4000" b="1" i="0" kern="1200">
                <a:solidFill>
                  <a:srgbClr val="39304C"/>
                </a:solidFill>
                <a:latin typeface="Glory" pitchFamily="2" charset="77"/>
                <a:ea typeface="+mj-ea"/>
                <a:cs typeface="+mj-cs"/>
              </a:defRPr>
            </a:lvl1pPr>
          </a:lstStyle>
          <a:p>
            <a:r>
              <a:rPr lang="en-US" sz="3200" dirty="0">
                <a:solidFill>
                  <a:srgbClr val="1E4783"/>
                </a:solidFill>
                <a:latin typeface="+mn-lt"/>
              </a:rPr>
              <a:t>The Formation of Peat</a:t>
            </a:r>
          </a:p>
        </p:txBody>
      </p:sp>
      <p:sp>
        <p:nvSpPr>
          <p:cNvPr id="4" name="Title 6">
            <a:extLst>
              <a:ext uri="{FF2B5EF4-FFF2-40B4-BE49-F238E27FC236}">
                <a16:creationId xmlns:a16="http://schemas.microsoft.com/office/drawing/2014/main" id="{34D18B5E-E5C4-324A-8732-41AADD408149}"/>
              </a:ext>
            </a:extLst>
          </p:cNvPr>
          <p:cNvSpPr txBox="1">
            <a:spLocks/>
          </p:cNvSpPr>
          <p:nvPr/>
        </p:nvSpPr>
        <p:spPr>
          <a:xfrm>
            <a:off x="163431" y="271033"/>
            <a:ext cx="10515600" cy="618101"/>
          </a:xfrm>
          <a:prstGeom prst="rect">
            <a:avLst/>
          </a:prstGeom>
        </p:spPr>
        <p:txBody>
          <a:bodyPr/>
          <a:lstStyle>
            <a:lvl1pPr algn="l" defTabSz="914400" rtl="0" eaLnBrk="1" latinLnBrk="0" hangingPunct="1">
              <a:lnSpc>
                <a:spcPct val="90000"/>
              </a:lnSpc>
              <a:spcBef>
                <a:spcPct val="0"/>
              </a:spcBef>
              <a:buNone/>
              <a:defRPr sz="4000" b="1" i="0" kern="1200">
                <a:solidFill>
                  <a:srgbClr val="39304C"/>
                </a:solidFill>
                <a:latin typeface="Glory" pitchFamily="2" charset="77"/>
                <a:ea typeface="+mj-ea"/>
                <a:cs typeface="+mj-cs"/>
              </a:defRPr>
            </a:lvl1pPr>
          </a:lstStyle>
          <a:p>
            <a:pPr marL="719138" indent="-719138">
              <a:spcAft>
                <a:spcPts val="1800"/>
              </a:spcAft>
              <a:buClr>
                <a:srgbClr val="3F3153"/>
              </a:buClr>
              <a:buSzPct val="80000"/>
            </a:pPr>
            <a:r>
              <a:rPr lang="en-US" sz="3200" dirty="0">
                <a:solidFill>
                  <a:srgbClr val="FF0000"/>
                </a:solidFill>
                <a:latin typeface="Calibri" panose="020F0502020204030204" pitchFamily="34" charset="0"/>
                <a:cs typeface="Calibri" panose="020F0502020204030204" pitchFamily="34" charset="0"/>
              </a:rPr>
              <a:t>16.1</a:t>
            </a:r>
            <a:r>
              <a:rPr lang="en-US" sz="3200" dirty="0">
                <a:solidFill>
                  <a:srgbClr val="1E4783"/>
                </a:solidFill>
                <a:latin typeface="Calibri" panose="020F0502020204030204" pitchFamily="34" charset="0"/>
                <a:cs typeface="Calibri" panose="020F0502020204030204" pitchFamily="34" charset="0"/>
              </a:rPr>
              <a:t>  Describe the two different types of bog in Ireland. </a:t>
            </a:r>
          </a:p>
        </p:txBody>
      </p:sp>
      <p:sp>
        <p:nvSpPr>
          <p:cNvPr id="7" name="Rectangle 6">
            <a:extLst>
              <a:ext uri="{FF2B5EF4-FFF2-40B4-BE49-F238E27FC236}">
                <a16:creationId xmlns:a16="http://schemas.microsoft.com/office/drawing/2014/main" id="{2309DFBB-D6A8-BD4E-A405-6D62B13952E3}"/>
              </a:ext>
            </a:extLst>
          </p:cNvPr>
          <p:cNvSpPr/>
          <p:nvPr/>
        </p:nvSpPr>
        <p:spPr>
          <a:xfrm>
            <a:off x="622128" y="1891430"/>
            <a:ext cx="5473872" cy="3477875"/>
          </a:xfrm>
          <a:prstGeom prst="rect">
            <a:avLst/>
          </a:prstGeom>
        </p:spPr>
        <p:txBody>
          <a:bodyPr wrap="square">
            <a:spAutoFit/>
          </a:bodyPr>
          <a:lstStyle/>
          <a:p>
            <a:pPr marL="285750" indent="-285750">
              <a:spcAft>
                <a:spcPts val="600"/>
              </a:spcAft>
              <a:buClr>
                <a:srgbClr val="FF0000"/>
              </a:buClr>
              <a:buFont typeface="Arial" panose="020B0604020202020204" pitchFamily="34" charset="0"/>
              <a:buChar char="•"/>
            </a:pPr>
            <a:r>
              <a:rPr lang="en-US" sz="2000" dirty="0">
                <a:solidFill>
                  <a:srgbClr val="1E4783"/>
                </a:solidFill>
              </a:rPr>
              <a:t>Ireland’s bogs formed after the last ice age. </a:t>
            </a:r>
          </a:p>
          <a:p>
            <a:pPr marL="285750" indent="-285750">
              <a:spcAft>
                <a:spcPts val="600"/>
              </a:spcAft>
              <a:buClr>
                <a:srgbClr val="FF0000"/>
              </a:buClr>
              <a:buFont typeface="Arial" panose="020B0604020202020204" pitchFamily="34" charset="0"/>
              <a:buChar char="•"/>
            </a:pPr>
            <a:r>
              <a:rPr lang="en-US" sz="2000" dirty="0">
                <a:solidFill>
                  <a:srgbClr val="1E4783"/>
                </a:solidFill>
              </a:rPr>
              <a:t>As the ice retreated, it deposited large amounts of sediment in the form of undulating hills, (e.g. drumlins). </a:t>
            </a:r>
          </a:p>
          <a:p>
            <a:pPr marL="285750" indent="-285750">
              <a:spcAft>
                <a:spcPts val="600"/>
              </a:spcAft>
              <a:buClr>
                <a:srgbClr val="FF0000"/>
              </a:buClr>
              <a:buFont typeface="Arial" panose="020B0604020202020204" pitchFamily="34" charset="0"/>
              <a:buChar char="•"/>
            </a:pPr>
            <a:r>
              <a:rPr lang="en-US" sz="2000" dirty="0">
                <a:solidFill>
                  <a:srgbClr val="1E4783"/>
                </a:solidFill>
              </a:rPr>
              <a:t>Between the hills were many hollows with poor drainage. </a:t>
            </a:r>
          </a:p>
          <a:p>
            <a:pPr marL="285750" indent="-285750">
              <a:spcAft>
                <a:spcPts val="600"/>
              </a:spcAft>
              <a:buClr>
                <a:srgbClr val="FF0000"/>
              </a:buClr>
              <a:buFont typeface="Arial" panose="020B0604020202020204" pitchFamily="34" charset="0"/>
              <a:buChar char="•"/>
            </a:pPr>
            <a:r>
              <a:rPr lang="en-US" sz="2000" dirty="0">
                <a:solidFill>
                  <a:srgbClr val="1E4783"/>
                </a:solidFill>
              </a:rPr>
              <a:t>As plant litter died, it did not decay because of the absence of oxygen in the waterlogged soil. </a:t>
            </a:r>
          </a:p>
          <a:p>
            <a:pPr marL="285750" indent="-285750">
              <a:spcAft>
                <a:spcPts val="600"/>
              </a:spcAft>
              <a:buClr>
                <a:srgbClr val="FF0000"/>
              </a:buClr>
              <a:buFont typeface="Arial" panose="020B0604020202020204" pitchFamily="34" charset="0"/>
              <a:buChar char="•"/>
            </a:pPr>
            <a:r>
              <a:rPr lang="en-US" sz="2000" dirty="0">
                <a:solidFill>
                  <a:srgbClr val="1E4783"/>
                </a:solidFill>
              </a:rPr>
              <a:t>Over time, layers of plant litter built up to form Ireland’s boglands. </a:t>
            </a:r>
          </a:p>
        </p:txBody>
      </p:sp>
    </p:spTree>
    <p:extLst>
      <p:ext uri="{BB962C8B-B14F-4D97-AF65-F5344CB8AC3E}">
        <p14:creationId xmlns:p14="http://schemas.microsoft.com/office/powerpoint/2010/main" val="40862858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2"/>
          <p:cNvSpPr/>
          <p:nvPr/>
        </p:nvSpPr>
        <p:spPr>
          <a:xfrm>
            <a:off x="0" y="1"/>
            <a:ext cx="12192000" cy="5881510"/>
          </a:xfrm>
          <a:prstGeom prst="rect">
            <a:avLst/>
          </a:prstGeom>
          <a:solidFill>
            <a:srgbClr val="FFDE3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59" name="Google Shape;159;p12"/>
          <p:cNvSpPr txBox="1"/>
          <p:nvPr/>
        </p:nvSpPr>
        <p:spPr>
          <a:xfrm>
            <a:off x="463296" y="2322655"/>
            <a:ext cx="10515600" cy="618101"/>
          </a:xfrm>
          <a:prstGeom prst="rect">
            <a:avLst/>
          </a:prstGeom>
          <a:noFill/>
          <a:ln>
            <a:noFill/>
          </a:ln>
        </p:spPr>
        <p:txBody>
          <a:bodyPr spcFirstLastPara="1" wrap="square" lIns="91425" tIns="45700" rIns="91425" bIns="45700" anchor="t" anchorCtr="0">
            <a:noAutofit/>
          </a:bodyPr>
          <a:lstStyle/>
          <a:p>
            <a:r>
              <a:rPr lang="en-US" sz="2000" b="1" dirty="0">
                <a:solidFill>
                  <a:srgbClr val="1E4783"/>
                </a:solidFill>
                <a:latin typeface="Calibri" panose="020F0502020204030204" pitchFamily="34" charset="0"/>
                <a:cs typeface="Calibri" panose="020F0502020204030204" pitchFamily="34" charset="0"/>
              </a:rPr>
              <a:t>Go to Section 16.1 on page 88 of your Skills Book.</a:t>
            </a:r>
          </a:p>
        </p:txBody>
      </p:sp>
      <p:sp>
        <p:nvSpPr>
          <p:cNvPr id="4" name="Title 6">
            <a:extLst>
              <a:ext uri="{FF2B5EF4-FFF2-40B4-BE49-F238E27FC236}">
                <a16:creationId xmlns:a16="http://schemas.microsoft.com/office/drawing/2014/main" id="{3DD36F95-1D95-364A-908C-6403F0407DB6}"/>
              </a:ext>
            </a:extLst>
          </p:cNvPr>
          <p:cNvSpPr txBox="1">
            <a:spLocks/>
          </p:cNvSpPr>
          <p:nvPr/>
        </p:nvSpPr>
        <p:spPr>
          <a:xfrm>
            <a:off x="432000" y="360000"/>
            <a:ext cx="10515600" cy="618101"/>
          </a:xfrm>
          <a:prstGeom prst="rect">
            <a:avLst/>
          </a:prstGeom>
        </p:spPr>
        <p:txBody>
          <a:bodyPr/>
          <a:lstStyle>
            <a:lvl1pPr algn="l" defTabSz="914400" rtl="0" eaLnBrk="1" latinLnBrk="0" hangingPunct="1">
              <a:lnSpc>
                <a:spcPct val="90000"/>
              </a:lnSpc>
              <a:spcBef>
                <a:spcPct val="0"/>
              </a:spcBef>
              <a:buNone/>
              <a:defRPr sz="4000" b="1" i="0" kern="1200">
                <a:solidFill>
                  <a:srgbClr val="39304C"/>
                </a:solidFill>
                <a:latin typeface="Glory" pitchFamily="2" charset="77"/>
                <a:ea typeface="+mj-ea"/>
                <a:cs typeface="+mj-cs"/>
              </a:defRPr>
            </a:lvl1pPr>
          </a:lstStyle>
          <a:p>
            <a:pPr marL="719138" indent="-719138">
              <a:spcAft>
                <a:spcPts val="1800"/>
              </a:spcAft>
              <a:buClr>
                <a:srgbClr val="3F3153"/>
              </a:buClr>
              <a:buSzPct val="80000"/>
            </a:pPr>
            <a:r>
              <a:rPr lang="en-US" sz="3200" dirty="0">
                <a:solidFill>
                  <a:srgbClr val="FF0000"/>
                </a:solidFill>
                <a:latin typeface="Calibri" panose="020F0502020204030204" pitchFamily="34" charset="0"/>
                <a:cs typeface="Calibri" panose="020F0502020204030204" pitchFamily="34" charset="0"/>
              </a:rPr>
              <a:t>16.1</a:t>
            </a:r>
            <a:r>
              <a:rPr lang="en-US" sz="3200" dirty="0">
                <a:solidFill>
                  <a:srgbClr val="1E4783"/>
                </a:solidFill>
                <a:latin typeface="Calibri" panose="020F0502020204030204" pitchFamily="34" charset="0"/>
                <a:cs typeface="Calibri" panose="020F0502020204030204" pitchFamily="34" charset="0"/>
              </a:rPr>
              <a:t>  Describe the two different types of bog in Ireland. </a:t>
            </a:r>
          </a:p>
        </p:txBody>
      </p:sp>
    </p:spTree>
    <p:extLst>
      <p:ext uri="{BB962C8B-B14F-4D97-AF65-F5344CB8AC3E}">
        <p14:creationId xmlns:p14="http://schemas.microsoft.com/office/powerpoint/2010/main" val="18266396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5B0956C-2298-9641-93E1-DC61364158AA}"/>
              </a:ext>
            </a:extLst>
          </p:cNvPr>
          <p:cNvSpPr/>
          <p:nvPr/>
        </p:nvSpPr>
        <p:spPr>
          <a:xfrm>
            <a:off x="492198" y="438504"/>
            <a:ext cx="6918304" cy="584775"/>
          </a:xfrm>
          <a:prstGeom prst="rect">
            <a:avLst/>
          </a:prstGeom>
        </p:spPr>
        <p:txBody>
          <a:bodyPr wrap="none">
            <a:spAutoFit/>
          </a:bodyPr>
          <a:lstStyle/>
          <a:p>
            <a:pPr marL="722630" indent="-722630">
              <a:spcAft>
                <a:spcPts val="1800"/>
              </a:spcAft>
            </a:pPr>
            <a:r>
              <a:rPr lang="en-US" sz="3200" b="1" dirty="0">
                <a:solidFill>
                  <a:srgbClr val="FF0000"/>
                </a:solidFill>
                <a:latin typeface="Calibri" panose="020F0502020204030204" pitchFamily="34" charset="0"/>
                <a:ea typeface="Calibri" panose="020F0502020204030204" pitchFamily="34" charset="0"/>
                <a:cs typeface="Courier" pitchFamily="2" charset="0"/>
              </a:rPr>
              <a:t>16.2</a:t>
            </a:r>
            <a:r>
              <a:rPr lang="en-US" sz="3200" b="1" dirty="0">
                <a:solidFill>
                  <a:srgbClr val="1E4783"/>
                </a:solidFill>
                <a:latin typeface="Calibri" panose="020F0502020204030204" pitchFamily="34" charset="0"/>
                <a:ea typeface="Calibri" panose="020F0502020204030204" pitchFamily="34" charset="0"/>
                <a:cs typeface="Courier" pitchFamily="2" charset="0"/>
              </a:rPr>
              <a:t>  Identify the role of Bord </a:t>
            </a:r>
            <a:r>
              <a:rPr lang="en-US" sz="3200" b="1" dirty="0" err="1">
                <a:solidFill>
                  <a:srgbClr val="1E4783"/>
                </a:solidFill>
                <a:latin typeface="Calibri" panose="020F0502020204030204" pitchFamily="34" charset="0"/>
                <a:ea typeface="Calibri" panose="020F0502020204030204" pitchFamily="34" charset="0"/>
                <a:cs typeface="Courier" pitchFamily="2" charset="0"/>
              </a:rPr>
              <a:t>na</a:t>
            </a:r>
            <a:r>
              <a:rPr lang="en-US" sz="3200" b="1" dirty="0">
                <a:solidFill>
                  <a:srgbClr val="1E4783"/>
                </a:solidFill>
                <a:latin typeface="Calibri" panose="020F0502020204030204" pitchFamily="34" charset="0"/>
                <a:ea typeface="Calibri" panose="020F0502020204030204" pitchFamily="34" charset="0"/>
                <a:cs typeface="Courier" pitchFamily="2" charset="0"/>
              </a:rPr>
              <a:t> </a:t>
            </a:r>
            <a:r>
              <a:rPr lang="en-US" sz="3200" b="1" dirty="0" err="1">
                <a:solidFill>
                  <a:srgbClr val="1E4783"/>
                </a:solidFill>
                <a:latin typeface="Calibri" panose="020F0502020204030204" pitchFamily="34" charset="0"/>
                <a:ea typeface="Calibri" panose="020F0502020204030204" pitchFamily="34" charset="0"/>
                <a:cs typeface="Courier" pitchFamily="2" charset="0"/>
              </a:rPr>
              <a:t>Móna</a:t>
            </a:r>
            <a:r>
              <a:rPr lang="en-US" sz="3200" b="1" dirty="0">
                <a:solidFill>
                  <a:srgbClr val="1E4783"/>
                </a:solidFill>
                <a:latin typeface="Calibri" panose="020F0502020204030204" pitchFamily="34" charset="0"/>
                <a:ea typeface="Calibri" panose="020F0502020204030204" pitchFamily="34" charset="0"/>
                <a:cs typeface="Courier" pitchFamily="2" charset="0"/>
              </a:rPr>
              <a:t>.</a:t>
            </a:r>
            <a:endParaRPr lang="en-IE" sz="3200" dirty="0">
              <a:effectLst/>
              <a:latin typeface="Muli" pitchFamily="2" charset="77"/>
              <a:ea typeface="Calibri" panose="020F0502020204030204" pitchFamily="34" charset="0"/>
              <a:cs typeface="Courier" pitchFamily="2" charset="0"/>
            </a:endParaRPr>
          </a:p>
        </p:txBody>
      </p:sp>
      <p:sp>
        <p:nvSpPr>
          <p:cNvPr id="4" name="Rectangle 3">
            <a:extLst>
              <a:ext uri="{FF2B5EF4-FFF2-40B4-BE49-F238E27FC236}">
                <a16:creationId xmlns:a16="http://schemas.microsoft.com/office/drawing/2014/main" id="{2CE8D4ED-BC35-754E-BF9A-220D300ECD3F}"/>
              </a:ext>
            </a:extLst>
          </p:cNvPr>
          <p:cNvSpPr/>
          <p:nvPr/>
        </p:nvSpPr>
        <p:spPr>
          <a:xfrm>
            <a:off x="1456701" y="1333247"/>
            <a:ext cx="9616838" cy="3477875"/>
          </a:xfrm>
          <a:prstGeom prst="rect">
            <a:avLst/>
          </a:prstGeom>
        </p:spPr>
        <p:txBody>
          <a:bodyPr wrap="square">
            <a:spAutoFit/>
          </a:bodyPr>
          <a:lstStyle/>
          <a:p>
            <a:pPr marL="285750" indent="-285750">
              <a:buClr>
                <a:srgbClr val="FF0000"/>
              </a:buClr>
              <a:buFont typeface="Arial" panose="020B0604020202020204" pitchFamily="34" charset="0"/>
              <a:buChar char="•"/>
            </a:pPr>
            <a:r>
              <a:rPr lang="en-US" sz="2000" dirty="0">
                <a:solidFill>
                  <a:srgbClr val="1E4783"/>
                </a:solidFill>
              </a:rPr>
              <a:t>In 1934 the Turf Development Board was set up to exploit peat in Ireland. </a:t>
            </a:r>
          </a:p>
          <a:p>
            <a:pPr marL="285750" indent="-285750">
              <a:buClr>
                <a:srgbClr val="FF0000"/>
              </a:buClr>
              <a:buFont typeface="Arial" panose="020B0604020202020204" pitchFamily="34" charset="0"/>
              <a:buChar char="•"/>
            </a:pPr>
            <a:r>
              <a:rPr lang="en-US" sz="2000" dirty="0">
                <a:solidFill>
                  <a:srgbClr val="1E4783"/>
                </a:solidFill>
              </a:rPr>
              <a:t>During the Second World War, turf became very important, as coal was in short supply. </a:t>
            </a:r>
          </a:p>
          <a:p>
            <a:pPr marL="285750" indent="-285750">
              <a:buClr>
                <a:srgbClr val="FF0000"/>
              </a:buClr>
              <a:buFont typeface="Arial" panose="020B0604020202020204" pitchFamily="34" charset="0"/>
              <a:buChar char="•"/>
            </a:pPr>
            <a:r>
              <a:rPr lang="en-US" sz="2000" dirty="0">
                <a:solidFill>
                  <a:srgbClr val="1E4783"/>
                </a:solidFill>
              </a:rPr>
              <a:t>In 1946, the Turf Development Board became </a:t>
            </a:r>
            <a:r>
              <a:rPr lang="en-US" sz="2000" b="1" dirty="0">
                <a:solidFill>
                  <a:srgbClr val="1E4783"/>
                </a:solidFill>
              </a:rPr>
              <a:t>Bord </a:t>
            </a:r>
            <a:r>
              <a:rPr lang="en-US" sz="2000" b="1" dirty="0" err="1">
                <a:solidFill>
                  <a:srgbClr val="1E4783"/>
                </a:solidFill>
              </a:rPr>
              <a:t>na</a:t>
            </a:r>
            <a:r>
              <a:rPr lang="en-US" sz="2000" b="1" dirty="0">
                <a:solidFill>
                  <a:srgbClr val="1E4783"/>
                </a:solidFill>
              </a:rPr>
              <a:t> </a:t>
            </a:r>
            <a:r>
              <a:rPr lang="en-US" sz="2000" b="1" dirty="0" err="1">
                <a:solidFill>
                  <a:srgbClr val="1E4783"/>
                </a:solidFill>
              </a:rPr>
              <a:t>Móna</a:t>
            </a:r>
            <a:r>
              <a:rPr lang="en-US" sz="2000" dirty="0">
                <a:solidFill>
                  <a:srgbClr val="1E4783"/>
                </a:solidFill>
              </a:rPr>
              <a:t>. </a:t>
            </a:r>
          </a:p>
          <a:p>
            <a:pPr marL="285750" indent="-285750">
              <a:buClr>
                <a:srgbClr val="FF0000"/>
              </a:buClr>
              <a:buFont typeface="Arial" panose="020B0604020202020204" pitchFamily="34" charset="0"/>
              <a:buChar char="•"/>
            </a:pPr>
            <a:endParaRPr lang="en-US" sz="2000" dirty="0">
              <a:solidFill>
                <a:srgbClr val="1E4783"/>
              </a:solidFill>
            </a:endParaRPr>
          </a:p>
          <a:p>
            <a:pPr marL="742950" lvl="1" indent="-285750">
              <a:buClr>
                <a:srgbClr val="FF0000"/>
              </a:buClr>
              <a:buFont typeface="Arial" panose="020B0604020202020204" pitchFamily="34" charset="0"/>
              <a:buChar char="•"/>
            </a:pPr>
            <a:r>
              <a:rPr lang="en-US" sz="2000" dirty="0">
                <a:solidFill>
                  <a:srgbClr val="1E4783"/>
                </a:solidFill>
              </a:rPr>
              <a:t>The focus of its work was </a:t>
            </a:r>
            <a:r>
              <a:rPr lang="en-US" sz="2000" b="1" dirty="0">
                <a:solidFill>
                  <a:srgbClr val="1E4783"/>
                </a:solidFill>
              </a:rPr>
              <a:t>harvesting peat </a:t>
            </a:r>
            <a:r>
              <a:rPr lang="en-US" sz="2000" dirty="0">
                <a:solidFill>
                  <a:srgbClr val="1E4783"/>
                </a:solidFill>
              </a:rPr>
              <a:t>for fuel. </a:t>
            </a:r>
          </a:p>
          <a:p>
            <a:pPr marL="742950" lvl="1" indent="-285750">
              <a:buClr>
                <a:srgbClr val="FF0000"/>
              </a:buClr>
              <a:buFont typeface="Arial" panose="020B0604020202020204" pitchFamily="34" charset="0"/>
              <a:buChar char="•"/>
            </a:pPr>
            <a:r>
              <a:rPr lang="en-US" sz="2000" dirty="0">
                <a:solidFill>
                  <a:srgbClr val="1E4783"/>
                </a:solidFill>
              </a:rPr>
              <a:t>Over time, the company </a:t>
            </a:r>
            <a:r>
              <a:rPr lang="en-US" sz="2000" b="1" dirty="0">
                <a:solidFill>
                  <a:srgbClr val="1E4783"/>
                </a:solidFill>
              </a:rPr>
              <a:t>diversified</a:t>
            </a:r>
            <a:r>
              <a:rPr lang="en-US" sz="2000" dirty="0">
                <a:solidFill>
                  <a:srgbClr val="1E4783"/>
                </a:solidFill>
              </a:rPr>
              <a:t> and began producing peat moss. </a:t>
            </a:r>
          </a:p>
          <a:p>
            <a:pPr marL="742950" lvl="1" indent="-285750">
              <a:buClr>
                <a:srgbClr val="FF0000"/>
              </a:buClr>
              <a:buFont typeface="Arial" panose="020B0604020202020204" pitchFamily="34" charset="0"/>
              <a:buChar char="•"/>
            </a:pPr>
            <a:r>
              <a:rPr lang="en-US" sz="2000" dirty="0">
                <a:solidFill>
                  <a:srgbClr val="1E4783"/>
                </a:solidFill>
              </a:rPr>
              <a:t>More recently, Bord </a:t>
            </a:r>
            <a:r>
              <a:rPr lang="en-US" sz="2000" dirty="0" err="1">
                <a:solidFill>
                  <a:srgbClr val="1E4783"/>
                </a:solidFill>
              </a:rPr>
              <a:t>na</a:t>
            </a:r>
            <a:r>
              <a:rPr lang="en-US" sz="2000" dirty="0">
                <a:solidFill>
                  <a:srgbClr val="1E4783"/>
                </a:solidFill>
              </a:rPr>
              <a:t> </a:t>
            </a:r>
            <a:r>
              <a:rPr lang="en-US" sz="2000" dirty="0" err="1">
                <a:solidFill>
                  <a:srgbClr val="1E4783"/>
                </a:solidFill>
              </a:rPr>
              <a:t>Móna</a:t>
            </a:r>
            <a:r>
              <a:rPr lang="en-US" sz="2000" dirty="0">
                <a:solidFill>
                  <a:srgbClr val="1E4783"/>
                </a:solidFill>
              </a:rPr>
              <a:t> has become a </a:t>
            </a:r>
            <a:r>
              <a:rPr lang="en-US" sz="2000" b="1" dirty="0">
                <a:solidFill>
                  <a:srgbClr val="1E4783"/>
                </a:solidFill>
              </a:rPr>
              <a:t>climate solutions </a:t>
            </a:r>
            <a:r>
              <a:rPr lang="en-US" sz="2000" dirty="0">
                <a:solidFill>
                  <a:srgbClr val="1E4783"/>
                </a:solidFill>
              </a:rPr>
              <a:t>company, and is investing in renewable energy sources. </a:t>
            </a:r>
          </a:p>
          <a:p>
            <a:pPr marL="742950" lvl="1" indent="-285750">
              <a:buClr>
                <a:srgbClr val="FF0000"/>
              </a:buClr>
              <a:buFont typeface="Arial" panose="020B0604020202020204" pitchFamily="34" charset="0"/>
              <a:buChar char="•"/>
            </a:pPr>
            <a:endParaRPr lang="en-US" sz="2000" dirty="0">
              <a:solidFill>
                <a:srgbClr val="1E4783"/>
              </a:solidFill>
            </a:endParaRPr>
          </a:p>
          <a:p>
            <a:pPr marL="285750" indent="-285750">
              <a:buClr>
                <a:srgbClr val="FF0000"/>
              </a:buClr>
              <a:buFont typeface="Arial" panose="020B0604020202020204" pitchFamily="34" charset="0"/>
              <a:buChar char="•"/>
            </a:pPr>
            <a:r>
              <a:rPr lang="en-US" sz="2000" dirty="0">
                <a:solidFill>
                  <a:srgbClr val="1E4783"/>
                </a:solidFill>
              </a:rPr>
              <a:t>The company is working towards </a:t>
            </a:r>
            <a:r>
              <a:rPr lang="en-US" sz="2000" b="1" dirty="0">
                <a:solidFill>
                  <a:srgbClr val="1E4783"/>
                </a:solidFill>
              </a:rPr>
              <a:t>preserving bogs </a:t>
            </a:r>
            <a:r>
              <a:rPr lang="en-US" sz="2000" dirty="0">
                <a:solidFill>
                  <a:srgbClr val="1E4783"/>
                </a:solidFill>
              </a:rPr>
              <a:t>for future generations to enjoy. </a:t>
            </a:r>
          </a:p>
          <a:p>
            <a:pPr marL="742950" lvl="1" indent="-285750">
              <a:buClr>
                <a:srgbClr val="FF0000"/>
              </a:buClr>
              <a:buFont typeface="Arial" panose="020B0604020202020204" pitchFamily="34" charset="0"/>
              <a:buChar char="•"/>
            </a:pPr>
            <a:r>
              <a:rPr lang="en-US" sz="2000" dirty="0">
                <a:solidFill>
                  <a:srgbClr val="1E4783"/>
                </a:solidFill>
              </a:rPr>
              <a:t>In 2020, Bord </a:t>
            </a:r>
            <a:r>
              <a:rPr lang="en-US" sz="2000" dirty="0" err="1">
                <a:solidFill>
                  <a:srgbClr val="1E4783"/>
                </a:solidFill>
              </a:rPr>
              <a:t>na</a:t>
            </a:r>
            <a:r>
              <a:rPr lang="en-US" sz="2000" dirty="0">
                <a:solidFill>
                  <a:srgbClr val="1E4783"/>
                </a:solidFill>
              </a:rPr>
              <a:t> </a:t>
            </a:r>
            <a:r>
              <a:rPr lang="en-US" sz="2000" dirty="0" err="1">
                <a:solidFill>
                  <a:srgbClr val="1E4783"/>
                </a:solidFill>
              </a:rPr>
              <a:t>Móna</a:t>
            </a:r>
            <a:r>
              <a:rPr lang="en-US" sz="2000" dirty="0">
                <a:solidFill>
                  <a:srgbClr val="1E4783"/>
                </a:solidFill>
              </a:rPr>
              <a:t> stopped harvesting peat for electricity generation.</a:t>
            </a:r>
          </a:p>
        </p:txBody>
      </p:sp>
    </p:spTree>
    <p:extLst>
      <p:ext uri="{BB962C8B-B14F-4D97-AF65-F5344CB8AC3E}">
        <p14:creationId xmlns:p14="http://schemas.microsoft.com/office/powerpoint/2010/main" val="8987206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3">
            <a:extLst>
              <a:ext uri="{FF2B5EF4-FFF2-40B4-BE49-F238E27FC236}">
                <a16:creationId xmlns:a16="http://schemas.microsoft.com/office/drawing/2014/main" id="{9E7B0C83-111F-4F49-9CA2-48D7E9004617}"/>
              </a:ext>
            </a:extLst>
          </p:cNvPr>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7149947" y="1333167"/>
            <a:ext cx="4773464" cy="338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a:extLst>
              <a:ext uri="{FF2B5EF4-FFF2-40B4-BE49-F238E27FC236}">
                <a16:creationId xmlns:a16="http://schemas.microsoft.com/office/drawing/2014/main" id="{797A99E8-89DB-2A4C-868F-D1436AB45D66}"/>
              </a:ext>
            </a:extLst>
          </p:cNvPr>
          <p:cNvSpPr txBox="1"/>
          <p:nvPr/>
        </p:nvSpPr>
        <p:spPr>
          <a:xfrm>
            <a:off x="488023" y="1333167"/>
            <a:ext cx="6475957" cy="3924151"/>
          </a:xfrm>
          <a:prstGeom prst="rect">
            <a:avLst/>
          </a:prstGeom>
        </p:spPr>
        <p:txBody>
          <a:bodyPr wrap="square" rtlCol="0">
            <a:spAutoFit/>
          </a:bodyPr>
          <a:lstStyle/>
          <a:p>
            <a:r>
              <a:rPr lang="en-US" sz="2400" b="1" dirty="0">
                <a:solidFill>
                  <a:srgbClr val="1E4783"/>
                </a:solidFill>
              </a:rPr>
              <a:t>Extracting peat</a:t>
            </a:r>
          </a:p>
          <a:p>
            <a:pPr marL="285750" indent="-285750">
              <a:spcAft>
                <a:spcPts val="600"/>
              </a:spcAft>
              <a:buClr>
                <a:srgbClr val="FF0000"/>
              </a:buClr>
              <a:buFont typeface="Arial" panose="020B0604020202020204" pitchFamily="34" charset="0"/>
              <a:buChar char="•"/>
            </a:pPr>
            <a:r>
              <a:rPr lang="en-US" sz="2000" dirty="0">
                <a:solidFill>
                  <a:srgbClr val="1E4783"/>
                </a:solidFill>
              </a:rPr>
              <a:t>The harvesting of turf is an </a:t>
            </a:r>
            <a:r>
              <a:rPr lang="en-US" sz="2000" b="1" dirty="0">
                <a:solidFill>
                  <a:srgbClr val="1E4783"/>
                </a:solidFill>
              </a:rPr>
              <a:t>extractive</a:t>
            </a:r>
            <a:r>
              <a:rPr lang="en-US" sz="2000" dirty="0">
                <a:solidFill>
                  <a:srgbClr val="1E4783"/>
                </a:solidFill>
              </a:rPr>
              <a:t> industry.</a:t>
            </a:r>
          </a:p>
          <a:p>
            <a:pPr marL="285750" indent="-285750">
              <a:spcAft>
                <a:spcPts val="600"/>
              </a:spcAft>
              <a:buClr>
                <a:srgbClr val="FF0000"/>
              </a:buClr>
              <a:buFont typeface="Arial" panose="020B0604020202020204" pitchFamily="34" charset="0"/>
              <a:buChar char="•"/>
            </a:pPr>
            <a:r>
              <a:rPr lang="en-US" sz="2000" dirty="0">
                <a:solidFill>
                  <a:srgbClr val="1E4783"/>
                </a:solidFill>
              </a:rPr>
              <a:t>This means that the resource is removed from the Earth.</a:t>
            </a:r>
          </a:p>
          <a:p>
            <a:pPr marL="285750" indent="-285750">
              <a:spcAft>
                <a:spcPts val="600"/>
              </a:spcAft>
              <a:buClr>
                <a:srgbClr val="FF0000"/>
              </a:buClr>
              <a:buFont typeface="Arial" panose="020B0604020202020204" pitchFamily="34" charset="0"/>
              <a:buChar char="•"/>
            </a:pPr>
            <a:r>
              <a:rPr lang="en-US" sz="2000" dirty="0">
                <a:solidFill>
                  <a:srgbClr val="1E4783"/>
                </a:solidFill>
              </a:rPr>
              <a:t>Traditionally, people harvested turf by hand, using a type of spade called a </a:t>
            </a:r>
            <a:r>
              <a:rPr lang="en-US" sz="2000" b="1" dirty="0" err="1">
                <a:solidFill>
                  <a:srgbClr val="1E4783"/>
                </a:solidFill>
              </a:rPr>
              <a:t>sleán</a:t>
            </a:r>
            <a:r>
              <a:rPr lang="en-US" sz="2000" dirty="0">
                <a:solidFill>
                  <a:srgbClr val="1E4783"/>
                </a:solidFill>
              </a:rPr>
              <a:t>. The sods of turf were then stacked and left to dry. </a:t>
            </a:r>
          </a:p>
          <a:p>
            <a:pPr marL="285750" indent="-285750">
              <a:spcAft>
                <a:spcPts val="600"/>
              </a:spcAft>
              <a:buClr>
                <a:srgbClr val="FF0000"/>
              </a:buClr>
              <a:buFont typeface="Arial" panose="020B0604020202020204" pitchFamily="34" charset="0"/>
              <a:buChar char="•"/>
            </a:pPr>
            <a:r>
              <a:rPr lang="en-US" sz="2000" dirty="0">
                <a:solidFill>
                  <a:srgbClr val="1E4783"/>
                </a:solidFill>
              </a:rPr>
              <a:t>This traditional method of harvesting turf was very slow. </a:t>
            </a:r>
          </a:p>
          <a:p>
            <a:pPr marL="285750" indent="-285750">
              <a:spcAft>
                <a:spcPts val="600"/>
              </a:spcAft>
              <a:buClr>
                <a:srgbClr val="FF0000"/>
              </a:buClr>
              <a:buFont typeface="Arial" panose="020B0604020202020204" pitchFamily="34" charset="0"/>
              <a:buChar char="•"/>
            </a:pPr>
            <a:r>
              <a:rPr lang="en-US" sz="2000" dirty="0">
                <a:solidFill>
                  <a:srgbClr val="1E4783"/>
                </a:solidFill>
              </a:rPr>
              <a:t>The Irish government created Bord </a:t>
            </a:r>
            <a:r>
              <a:rPr lang="en-US" sz="2000" dirty="0" err="1">
                <a:solidFill>
                  <a:srgbClr val="1E4783"/>
                </a:solidFill>
              </a:rPr>
              <a:t>na</a:t>
            </a:r>
            <a:r>
              <a:rPr lang="en-US" sz="2000" dirty="0">
                <a:solidFill>
                  <a:srgbClr val="1E4783"/>
                </a:solidFill>
              </a:rPr>
              <a:t> </a:t>
            </a:r>
            <a:r>
              <a:rPr lang="en-US" sz="2000" dirty="0" err="1">
                <a:solidFill>
                  <a:srgbClr val="1E4783"/>
                </a:solidFill>
              </a:rPr>
              <a:t>Móna</a:t>
            </a:r>
            <a:r>
              <a:rPr lang="en-US" sz="2000" dirty="0">
                <a:solidFill>
                  <a:srgbClr val="1E4783"/>
                </a:solidFill>
              </a:rPr>
              <a:t> to exploit peat in a </a:t>
            </a:r>
            <a:r>
              <a:rPr lang="en-US" sz="2000" b="1" dirty="0">
                <a:solidFill>
                  <a:srgbClr val="1E4783"/>
                </a:solidFill>
              </a:rPr>
              <a:t>commercial</a:t>
            </a:r>
            <a:r>
              <a:rPr lang="en-US" sz="2000" dirty="0">
                <a:solidFill>
                  <a:srgbClr val="1E4783"/>
                </a:solidFill>
              </a:rPr>
              <a:t> way and develop the peat industry. </a:t>
            </a:r>
          </a:p>
          <a:p>
            <a:pPr marL="285750" indent="-285750">
              <a:spcAft>
                <a:spcPts val="600"/>
              </a:spcAft>
              <a:buClr>
                <a:srgbClr val="FF0000"/>
              </a:buClr>
              <a:buFont typeface="Arial" panose="020B0604020202020204" pitchFamily="34" charset="0"/>
              <a:buChar char="•"/>
            </a:pPr>
            <a:r>
              <a:rPr lang="en-US" sz="2000" dirty="0">
                <a:solidFill>
                  <a:srgbClr val="1E4783"/>
                </a:solidFill>
              </a:rPr>
              <a:t>Bord </a:t>
            </a:r>
            <a:r>
              <a:rPr lang="en-US" sz="2000" dirty="0" err="1">
                <a:solidFill>
                  <a:srgbClr val="1E4783"/>
                </a:solidFill>
              </a:rPr>
              <a:t>na</a:t>
            </a:r>
            <a:r>
              <a:rPr lang="en-US" sz="2000" dirty="0">
                <a:solidFill>
                  <a:srgbClr val="1E4783"/>
                </a:solidFill>
              </a:rPr>
              <a:t> </a:t>
            </a:r>
            <a:r>
              <a:rPr lang="en-US" sz="2000" dirty="0" err="1">
                <a:solidFill>
                  <a:srgbClr val="1E4783"/>
                </a:solidFill>
              </a:rPr>
              <a:t>Móna</a:t>
            </a:r>
            <a:r>
              <a:rPr lang="en-US" sz="2000" dirty="0">
                <a:solidFill>
                  <a:srgbClr val="1E4783"/>
                </a:solidFill>
              </a:rPr>
              <a:t> developed </a:t>
            </a:r>
            <a:r>
              <a:rPr lang="en-US" sz="2000" b="1" dirty="0">
                <a:solidFill>
                  <a:srgbClr val="1E4783"/>
                </a:solidFill>
              </a:rPr>
              <a:t>machinery</a:t>
            </a:r>
            <a:r>
              <a:rPr lang="en-US" sz="2000" dirty="0">
                <a:solidFill>
                  <a:srgbClr val="1E4783"/>
                </a:solidFill>
              </a:rPr>
              <a:t> that would harvest peat in large quantities for use in electricity generation.</a:t>
            </a:r>
            <a:endParaRPr lang="en-US" sz="2000" dirty="0">
              <a:solidFill>
                <a:srgbClr val="1E4783"/>
              </a:solidFill>
              <a:latin typeface="+mn-lt"/>
            </a:endParaRPr>
          </a:p>
        </p:txBody>
      </p:sp>
      <p:sp>
        <p:nvSpPr>
          <p:cNvPr id="22" name="Rectangle 21">
            <a:extLst>
              <a:ext uri="{FF2B5EF4-FFF2-40B4-BE49-F238E27FC236}">
                <a16:creationId xmlns:a16="http://schemas.microsoft.com/office/drawing/2014/main" id="{DBC12D7C-C35E-B544-8803-02A0548C2231}"/>
              </a:ext>
            </a:extLst>
          </p:cNvPr>
          <p:cNvSpPr/>
          <p:nvPr/>
        </p:nvSpPr>
        <p:spPr>
          <a:xfrm>
            <a:off x="529776" y="313244"/>
            <a:ext cx="6918304" cy="584775"/>
          </a:xfrm>
          <a:prstGeom prst="rect">
            <a:avLst/>
          </a:prstGeom>
        </p:spPr>
        <p:txBody>
          <a:bodyPr wrap="none">
            <a:spAutoFit/>
          </a:bodyPr>
          <a:lstStyle/>
          <a:p>
            <a:pPr marL="722630" indent="-722630">
              <a:spcAft>
                <a:spcPts val="1800"/>
              </a:spcAft>
            </a:pPr>
            <a:r>
              <a:rPr lang="en-US" sz="3200" b="1" dirty="0">
                <a:solidFill>
                  <a:srgbClr val="FF0000"/>
                </a:solidFill>
                <a:latin typeface="Calibri" panose="020F0502020204030204" pitchFamily="34" charset="0"/>
                <a:ea typeface="Calibri" panose="020F0502020204030204" pitchFamily="34" charset="0"/>
                <a:cs typeface="Courier" pitchFamily="2" charset="0"/>
              </a:rPr>
              <a:t>16.2</a:t>
            </a:r>
            <a:r>
              <a:rPr lang="en-US" sz="3200" b="1" dirty="0">
                <a:solidFill>
                  <a:srgbClr val="1E4783"/>
                </a:solidFill>
                <a:latin typeface="Calibri" panose="020F0502020204030204" pitchFamily="34" charset="0"/>
                <a:ea typeface="Calibri" panose="020F0502020204030204" pitchFamily="34" charset="0"/>
                <a:cs typeface="Courier" pitchFamily="2" charset="0"/>
              </a:rPr>
              <a:t>  Identify the role of Bord </a:t>
            </a:r>
            <a:r>
              <a:rPr lang="en-US" sz="3200" b="1" dirty="0" err="1">
                <a:solidFill>
                  <a:srgbClr val="1E4783"/>
                </a:solidFill>
                <a:latin typeface="Calibri" panose="020F0502020204030204" pitchFamily="34" charset="0"/>
                <a:ea typeface="Calibri" panose="020F0502020204030204" pitchFamily="34" charset="0"/>
                <a:cs typeface="Courier" pitchFamily="2" charset="0"/>
              </a:rPr>
              <a:t>na</a:t>
            </a:r>
            <a:r>
              <a:rPr lang="en-US" sz="3200" b="1" dirty="0">
                <a:solidFill>
                  <a:srgbClr val="1E4783"/>
                </a:solidFill>
                <a:latin typeface="Calibri" panose="020F0502020204030204" pitchFamily="34" charset="0"/>
                <a:ea typeface="Calibri" panose="020F0502020204030204" pitchFamily="34" charset="0"/>
                <a:cs typeface="Courier" pitchFamily="2" charset="0"/>
              </a:rPr>
              <a:t> </a:t>
            </a:r>
            <a:r>
              <a:rPr lang="en-US" sz="3200" b="1" dirty="0" err="1">
                <a:solidFill>
                  <a:srgbClr val="1E4783"/>
                </a:solidFill>
                <a:latin typeface="Calibri" panose="020F0502020204030204" pitchFamily="34" charset="0"/>
                <a:ea typeface="Calibri" panose="020F0502020204030204" pitchFamily="34" charset="0"/>
                <a:cs typeface="Courier" pitchFamily="2" charset="0"/>
              </a:rPr>
              <a:t>Móna</a:t>
            </a:r>
            <a:r>
              <a:rPr lang="en-US" sz="3200" b="1" dirty="0">
                <a:solidFill>
                  <a:srgbClr val="1E4783"/>
                </a:solidFill>
                <a:latin typeface="Calibri" panose="020F0502020204030204" pitchFamily="34" charset="0"/>
                <a:ea typeface="Calibri" panose="020F0502020204030204" pitchFamily="34" charset="0"/>
                <a:cs typeface="Courier" pitchFamily="2" charset="0"/>
              </a:rPr>
              <a:t>.</a:t>
            </a:r>
            <a:endParaRPr lang="en-IE" sz="3200" dirty="0">
              <a:effectLst/>
              <a:latin typeface="Muli" pitchFamily="2" charset="77"/>
              <a:ea typeface="Calibri" panose="020F0502020204030204" pitchFamily="34" charset="0"/>
              <a:cs typeface="Courier" pitchFamily="2" charset="0"/>
            </a:endParaRPr>
          </a:p>
        </p:txBody>
      </p:sp>
    </p:spTree>
    <p:extLst>
      <p:ext uri="{BB962C8B-B14F-4D97-AF65-F5344CB8AC3E}">
        <p14:creationId xmlns:p14="http://schemas.microsoft.com/office/powerpoint/2010/main" val="39611909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a:lstStyle>
        <a:defPPr algn="l">
          <a:defRPr dirty="0" smtClean="0">
            <a:latin typeface="+mn-lt"/>
          </a:defRPr>
        </a:defPPr>
      </a:lstStyle>
    </a:txDef>
  </a:objectDefaults>
  <a:extraClrSchemeLst/>
  <a:extLst>
    <a:ext uri="{05A4C25C-085E-4340-85A3-A5531E510DB2}">
      <thm15:themeFamily xmlns:thm15="http://schemas.microsoft.com/office/thememl/2012/main" name="Presentation27" id="{D1825694-7590-1949-9300-78C28767D24A}" vid="{ACB7304C-F511-BC43-9D27-759DE0EFA4F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7F1A6EEC15CF140B7B25E5E96887263" ma:contentTypeVersion="15" ma:contentTypeDescription="Create a new document." ma:contentTypeScope="" ma:versionID="37346f8029fa01870eb281b5421490d6">
  <xsd:schema xmlns:xsd="http://www.w3.org/2001/XMLSchema" xmlns:xs="http://www.w3.org/2001/XMLSchema" xmlns:p="http://schemas.microsoft.com/office/2006/metadata/properties" xmlns:ns2="3eda3682-b78a-428e-b33e-5a4fa8c72221" xmlns:ns3="e693bac4-d561-4992-9041-fe1feedbf768" targetNamespace="http://schemas.microsoft.com/office/2006/metadata/properties" ma:root="true" ma:fieldsID="20d209a5ebb9d0fd3a67db15f5900c75" ns2:_="" ns3:_="">
    <xsd:import namespace="3eda3682-b78a-428e-b33e-5a4fa8c72221"/>
    <xsd:import namespace="e693bac4-d561-4992-9041-fe1feedbf768"/>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MediaServiceAutoKeyPoints" minOccurs="0"/>
                <xsd:element ref="ns2:MediaServiceKeyPoints" minOccurs="0"/>
                <xsd:element ref="ns3:SharedWithUsers" minOccurs="0"/>
                <xsd:element ref="ns3:SharedWithDetails" minOccurs="0"/>
                <xsd:element ref="ns2:MediaServiceGenerationTime" minOccurs="0"/>
                <xsd:element ref="ns2:MediaServiceEventHashCode" minOccurs="0"/>
                <xsd:element ref="ns2:MediaServiceOCR"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eda3682-b78a-428e-b33e-5a4fa8c7222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element name="lcf76f155ced4ddcb4097134ff3c332f" ma:index="20" nillable="true" ma:taxonomy="true" ma:internalName="lcf76f155ced4ddcb4097134ff3c332f" ma:taxonomyFieldName="MediaServiceImageTags" ma:displayName="Image Tags" ma:readOnly="false" ma:fieldId="{5cf76f15-5ced-4ddc-b409-7134ff3c332f}" ma:taxonomyMulti="true" ma:sspId="c742b05b-9ba8-4872-bed0-60cf4bd1a303"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e693bac4-d561-4992-9041-fe1feedbf768"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element name="TaxCatchAll" ma:index="21" nillable="true" ma:displayName="Taxonomy Catch All Column" ma:hidden="true" ma:list="{937eb6f5-4355-4dd6-aa94-9a8a95efb96b}" ma:internalName="TaxCatchAll" ma:showField="CatchAllData" ma:web="e693bac4-d561-4992-9041-fe1feedbf768">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3eda3682-b78a-428e-b33e-5a4fa8c72221">
      <Terms xmlns="http://schemas.microsoft.com/office/infopath/2007/PartnerControls"/>
    </lcf76f155ced4ddcb4097134ff3c332f>
    <TaxCatchAll xmlns="e693bac4-d561-4992-9041-fe1feedbf768"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CA29494-7C33-47E1-9344-4B394ACAB52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eda3682-b78a-428e-b33e-5a4fa8c72221"/>
    <ds:schemaRef ds:uri="e693bac4-d561-4992-9041-fe1feedbf76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02257B6-587E-432E-AEBA-C0781E8D5DE2}">
  <ds:schemaRefs>
    <ds:schemaRef ds:uri="http://schemas.microsoft.com/office/infopath/2007/PartnerControls"/>
    <ds:schemaRef ds:uri="http://purl.org/dc/terms/"/>
    <ds:schemaRef ds:uri="e693bac4-d561-4992-9041-fe1feedbf768"/>
    <ds:schemaRef ds:uri="3eda3682-b78a-428e-b33e-5a4fa8c72221"/>
    <ds:schemaRef ds:uri="http://schemas.microsoft.com/office/2006/documentManagement/types"/>
    <ds:schemaRef ds:uri="http://www.w3.org/XML/1998/namespace"/>
    <ds:schemaRef ds:uri="http://schemas.openxmlformats.org/package/2006/metadata/core-properties"/>
    <ds:schemaRef ds:uri="http://schemas.microsoft.com/office/2006/metadata/properties"/>
    <ds:schemaRef ds:uri="http://purl.org/dc/dcmitype/"/>
    <ds:schemaRef ds:uri="http://purl.org/dc/elements/1.1/"/>
  </ds:schemaRefs>
</ds:datastoreItem>
</file>

<file path=customXml/itemProps3.xml><?xml version="1.0" encoding="utf-8"?>
<ds:datastoreItem xmlns:ds="http://schemas.openxmlformats.org/officeDocument/2006/customXml" ds:itemID="{8489FBE6-318A-4D22-BC4A-D5E5965F036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4727</TotalTime>
  <Words>1364</Words>
  <Application>Microsoft Office PowerPoint</Application>
  <PresentationFormat>Widescreen</PresentationFormat>
  <Paragraphs>118</Paragraphs>
  <Slides>19</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Calibri</vt:lpstr>
      <vt:lpstr>Calibri Light</vt:lpstr>
      <vt:lpstr>Courier</vt:lpstr>
      <vt:lpstr>Glory</vt:lpstr>
      <vt:lpstr>Muli</vt:lpstr>
      <vt:lpstr>Office Theme</vt:lpstr>
      <vt:lpstr>Sustainable Peatlands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Joe O'Keeffe</dc:creator>
  <cp:lastModifiedBy>Catherine Gallagher</cp:lastModifiedBy>
  <cp:revision>139</cp:revision>
  <dcterms:created xsi:type="dcterms:W3CDTF">2021-10-04T12:15:27Z</dcterms:created>
  <dcterms:modified xsi:type="dcterms:W3CDTF">2024-09-06T09:36:39Z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0x01010027F1A6EEC15CF140B7B25E5E96887263</vt:lpwstr>
  </property>
  <property fmtid="{D5CDD505-2E9C-101B-9397-08002B2CF9AE}" pid="3" name="MediaServiceImageTags">
    <vt:lpwstr/>
  </property>
</Properties>
</file>