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12192000"/>
  <p:notesSz cx="6858000" cy="9144000"/>
  <p:embeddedFontLst>
    <p:embeddedFont>
      <p:font typeface="Geo"/>
      <p:regular r:id="rId36"/>
      <p: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iRQgda2Xquc1fFV8GX/fATNcv8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EDB40E-45EA-41AB-BEFF-2C94CE2D9C2D}">
  <a:tblStyle styleId="{CAEDB40E-45EA-41AB-BEFF-2C94CE2D9C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Geo-italic.fntdata"/><Relationship Id="rId14" Type="http://schemas.openxmlformats.org/officeDocument/2006/relationships/slide" Target="slides/slide8.xml"/><Relationship Id="rId36" Type="http://schemas.openxmlformats.org/officeDocument/2006/relationships/font" Target="fonts/Geo-regular.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iddleschoolchemistry.com/multimedia/chapter1/lesson4#heating_and_cooling_a_solid"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000"/>
              <a:buFont typeface="Arial"/>
              <a:buNone/>
            </a:pPr>
            <a:r>
              <a:rPr b="0" i="0" lang="en-IE" sz="4000">
                <a:latin typeface="Arial"/>
                <a:ea typeface="Arial"/>
                <a:cs typeface="Arial"/>
                <a:sym typeface="Arial"/>
              </a:rPr>
              <a:t>take steak from your fridge and throw it on your barbeque, you know</a:t>
            </a:r>
            <a:br>
              <a:rPr lang="en-IE" sz="4000"/>
            </a:br>
            <a:r>
              <a:rPr b="0" i="0" lang="en-IE" sz="4000">
                <a:latin typeface="Arial"/>
                <a:ea typeface="Arial"/>
                <a:cs typeface="Arial"/>
                <a:sym typeface="Arial"/>
              </a:rPr>
              <a:t>that after a little time its temperature will rise. That rise in temperature changes the</a:t>
            </a:r>
            <a:br>
              <a:rPr lang="en-IE" sz="4000"/>
            </a:br>
            <a:r>
              <a:rPr b="0" i="0" lang="en-IE" sz="4000">
                <a:latin typeface="Arial"/>
                <a:ea typeface="Arial"/>
                <a:cs typeface="Arial"/>
                <a:sym typeface="Arial"/>
              </a:rPr>
              <a:t>structure of the meat, cooking it</a:t>
            </a:r>
            <a:endParaRPr/>
          </a:p>
          <a:p>
            <a:pPr indent="0" lvl="0" marL="0" rtl="0" algn="l">
              <a:spcBef>
                <a:spcPts val="0"/>
              </a:spcBef>
              <a:spcAft>
                <a:spcPts val="0"/>
              </a:spcAft>
              <a:buClr>
                <a:schemeClr val="dk1"/>
              </a:buClr>
              <a:buSzPts val="1200"/>
              <a:buFont typeface="Arial"/>
              <a:buNone/>
            </a:pPr>
            <a:r>
              <a:rPr b="0" i="0" lang="en-IE">
                <a:latin typeface="Arial"/>
                <a:ea typeface="Arial"/>
                <a:cs typeface="Arial"/>
                <a:sym typeface="Arial"/>
              </a:rPr>
              <a:t>Heat here is the transfer of energy from the warm BBQ to the cold steak</a:t>
            </a:r>
            <a:endParaRPr b="0" i="0" sz="4000">
              <a:latin typeface="Arial"/>
              <a:ea typeface="Arial"/>
              <a:cs typeface="Arial"/>
              <a:sym typeface="Arial"/>
            </a:endParaRPr>
          </a:p>
          <a:p>
            <a:pPr indent="0" lvl="0" marL="0" rtl="0" algn="l">
              <a:spcBef>
                <a:spcPts val="0"/>
              </a:spcBef>
              <a:spcAft>
                <a:spcPts val="0"/>
              </a:spcAft>
              <a:buNone/>
            </a:pPr>
            <a:r>
              <a:rPr lang="en-IE">
                <a:latin typeface="Arial"/>
                <a:ea typeface="Arial"/>
                <a:cs typeface="Arial"/>
                <a:sym typeface="Arial"/>
              </a:rPr>
              <a:t>we know that when an object, like a steak, gets</a:t>
            </a:r>
            <a:br>
              <a:rPr lang="en-IE"/>
            </a:br>
            <a:r>
              <a:rPr lang="en-IE">
                <a:latin typeface="Arial"/>
                <a:ea typeface="Arial"/>
                <a:cs typeface="Arial"/>
                <a:sym typeface="Arial"/>
              </a:rPr>
              <a:t>hotter the atoms and molecules that constitute it become more energetic wiggling</a:t>
            </a:r>
            <a:br>
              <a:rPr lang="en-IE"/>
            </a:br>
            <a:r>
              <a:rPr lang="en-IE">
                <a:latin typeface="Arial"/>
                <a:ea typeface="Arial"/>
                <a:cs typeface="Arial"/>
                <a:sym typeface="Arial"/>
              </a:rPr>
              <a:t>about a lot. And that’s effectively what temperature is – a measure of how much</a:t>
            </a:r>
            <a:br>
              <a:rPr lang="en-IE"/>
            </a:br>
            <a:r>
              <a:rPr lang="en-IE">
                <a:latin typeface="Arial"/>
                <a:ea typeface="Arial"/>
                <a:cs typeface="Arial"/>
                <a:sym typeface="Arial"/>
              </a:rPr>
              <a:t>energetic wiggling about an object is doing.</a:t>
            </a:r>
            <a:endParaRPr/>
          </a:p>
          <a:p>
            <a:pPr indent="0" lvl="0" marL="0" rtl="0" algn="l">
              <a:spcBef>
                <a:spcPts val="0"/>
              </a:spcBef>
              <a:spcAft>
                <a:spcPts val="0"/>
              </a:spcAft>
              <a:buNone/>
            </a:pPr>
            <a:br>
              <a:rPr b="0" i="0" lang="en-IE">
                <a:solidFill>
                  <a:srgbClr val="000000"/>
                </a:solidFill>
                <a:latin typeface="Arial"/>
                <a:ea typeface="Arial"/>
                <a:cs typeface="Arial"/>
                <a:sym typeface="Arial"/>
              </a:rPr>
            </a:br>
            <a:endParaRPr/>
          </a:p>
        </p:txBody>
      </p:sp>
      <p:sp>
        <p:nvSpPr>
          <p:cNvPr id="171" name="Google Shape;17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E">
                <a:solidFill>
                  <a:srgbClr val="121212"/>
                </a:solidFill>
                <a:latin typeface="Geo"/>
                <a:ea typeface="Geo"/>
                <a:cs typeface="Geo"/>
                <a:sym typeface="Geo"/>
              </a:rPr>
              <a:t>When we talk about something feeling hot (like the soup we drink when were sick) or cold (like the snow, especially if youre not wearing gloves), were talking about temperature.</a:t>
            </a:r>
            <a:endParaRPr/>
          </a:p>
        </p:txBody>
      </p:sp>
      <p:sp>
        <p:nvSpPr>
          <p:cNvPr id="177" name="Google Shape;17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198019226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198019226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198019226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E"/>
              <a:t>https://www.youtube.com/watch?v=Pm2BvdiZUXA</a:t>
            </a:r>
            <a:endParaRPr/>
          </a:p>
        </p:txBody>
      </p:sp>
      <p:sp>
        <p:nvSpPr>
          <p:cNvPr id="226" name="Google Shape;22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defc7244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defc7244d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E"/>
              <a:t>2. Heating speeds up the motion of molecules and cooling slows them down. We’ve also seen that speeding the molecules up makes them move a little further apart and slowing them down allows them to move a little closer together. </a:t>
            </a:r>
            <a:endParaRPr/>
          </a:p>
        </p:txBody>
      </p:sp>
      <p:sp>
        <p:nvSpPr>
          <p:cNvPr id="234" name="Google Shape;234;g23defc7244d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3defc7244d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3defc7244d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E" u="sng">
                <a:solidFill>
                  <a:schemeClr val="hlink"/>
                </a:solidFill>
                <a:hlinkClick r:id="rId2"/>
              </a:rPr>
              <a:t>https://www.middleschoolchemistry.com/multimedia/chapter1/lesson4#heating_and_cooling_a_solid</a:t>
            </a:r>
            <a:endParaRPr/>
          </a:p>
          <a:p>
            <a:pPr indent="0" lvl="0" marL="0" rtl="0" algn="l">
              <a:spcBef>
                <a:spcPts val="0"/>
              </a:spcBef>
              <a:spcAft>
                <a:spcPts val="0"/>
              </a:spcAft>
              <a:buNone/>
            </a:pPr>
            <a:r>
              <a:t/>
            </a:r>
            <a:endParaRPr/>
          </a:p>
          <a:p>
            <a:pPr indent="0" lvl="0" marL="0" rtl="0" algn="l">
              <a:spcBef>
                <a:spcPts val="0"/>
              </a:spcBef>
              <a:spcAft>
                <a:spcPts val="0"/>
              </a:spcAft>
              <a:buNone/>
            </a:pPr>
            <a:r>
              <a:rPr lang="en-IE"/>
              <a:t>Students should realize that if the bridge is hotter than the land around it, it should be able to expand a bit without breaking. If it is colder than the land around it, it should be able to contract a bit without breaking. </a:t>
            </a:r>
            <a:endParaRPr/>
          </a:p>
        </p:txBody>
      </p:sp>
      <p:sp>
        <p:nvSpPr>
          <p:cNvPr id="241" name="Google Shape;241;g23defc7244d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None/>
            </a:pPr>
            <a:r>
              <a:rPr lang="en-IE"/>
              <a:t>The Golden Gate Bridge in San Francisco changes length by over 1 m between winter and summer due to expansion and contraction.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IE"/>
              <a:t>The Eiffel Tower in Paris is 300 m high and is made of iron. Between summer and winter its height changes by as much as 7.5 cm.</a:t>
            </a:r>
            <a:endParaRPr/>
          </a:p>
          <a:p>
            <a:pPr indent="0" lvl="0" marL="0" rtl="0" algn="l">
              <a:spcBef>
                <a:spcPts val="0"/>
              </a:spcBef>
              <a:spcAft>
                <a:spcPts val="0"/>
              </a:spcAft>
              <a:buNone/>
            </a:pPr>
            <a:r>
              <a:t/>
            </a:r>
            <a:endParaRPr/>
          </a:p>
        </p:txBody>
      </p:sp>
      <p:sp>
        <p:nvSpPr>
          <p:cNvPr id="248" name="Google Shape;248;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E"/>
              <a:t>https://www.youtube.com/watch?v=Me60Ti0E_rY</a:t>
            </a:r>
            <a:endParaRPr/>
          </a:p>
        </p:txBody>
      </p:sp>
      <p:sp>
        <p:nvSpPr>
          <p:cNvPr id="258" name="Google Shape;25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E"/>
              <a:t>Works well in solid – metals </a:t>
            </a:r>
            <a:endParaRPr/>
          </a:p>
        </p:txBody>
      </p:sp>
      <p:sp>
        <p:nvSpPr>
          <p:cNvPr id="268" name="Google Shape;26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IE" sz="1200">
                <a:solidFill>
                  <a:srgbClr val="000000"/>
                </a:solidFill>
              </a:rPr>
              <a:t>Because particles within a liquid or gas can move, they can transfer the heat within that liquid or gas. This occurs when warmer areas in the liquid or gas rise and are replaced by cooler liquids or gas.</a:t>
            </a:r>
            <a:endParaRPr/>
          </a:p>
          <a:p>
            <a:pPr indent="0" lvl="0" marL="0" rtl="0" algn="l">
              <a:spcBef>
                <a:spcPts val="0"/>
              </a:spcBef>
              <a:spcAft>
                <a:spcPts val="0"/>
              </a:spcAft>
              <a:buNone/>
            </a:pPr>
            <a:r>
              <a:t/>
            </a:r>
            <a:endParaRPr/>
          </a:p>
        </p:txBody>
      </p:sp>
      <p:sp>
        <p:nvSpPr>
          <p:cNvPr id="278" name="Google Shape;27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IE" sz="1200">
                <a:solidFill>
                  <a:srgbClr val="000000"/>
                </a:solidFill>
              </a:rPr>
              <a:t>No particles are needed to carry the heat. This form of heat energy (radiation) can move through a vacuum (a vacuum has no particles in it, like space in the solar system).</a:t>
            </a:r>
            <a:endParaRPr/>
          </a:p>
        </p:txBody>
      </p:sp>
      <p:sp>
        <p:nvSpPr>
          <p:cNvPr id="288" name="Google Shape;288;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IE"/>
              <a:t>Insulators </a:t>
            </a:r>
            <a:endParaRPr/>
          </a:p>
          <a:p>
            <a:pPr indent="0" lvl="0" marL="0" rtl="0" algn="l">
              <a:spcBef>
                <a:spcPts val="0"/>
              </a:spcBef>
              <a:spcAft>
                <a:spcPts val="0"/>
              </a:spcAft>
              <a:buNone/>
            </a:pPr>
            <a:r>
              <a:rPr b="0" i="0" lang="en-IE">
                <a:solidFill>
                  <a:srgbClr val="202124"/>
                </a:solidFill>
                <a:latin typeface="arial"/>
                <a:ea typeface="arial"/>
                <a:cs typeface="arial"/>
                <a:sym typeface="arial"/>
              </a:rPr>
              <a:t>What is it called when something doesn't conduct heat?</a:t>
            </a:r>
            <a:endParaRPr/>
          </a:p>
          <a:p>
            <a:pPr indent="0" lvl="0" marL="0" rtl="0" algn="l">
              <a:spcBef>
                <a:spcPts val="0"/>
              </a:spcBef>
              <a:spcAft>
                <a:spcPts val="0"/>
              </a:spcAft>
              <a:buNone/>
            </a:pPr>
            <a:r>
              <a:rPr b="1" i="0" lang="en-IE">
                <a:solidFill>
                  <a:srgbClr val="202124"/>
                </a:solidFill>
                <a:latin typeface="arial"/>
                <a:ea typeface="arial"/>
                <a:cs typeface="arial"/>
                <a:sym typeface="arial"/>
              </a:rPr>
              <a:t>An insulator</a:t>
            </a:r>
            <a:r>
              <a:rPr b="0" i="0" lang="en-IE">
                <a:solidFill>
                  <a:srgbClr val="202124"/>
                </a:solidFill>
                <a:latin typeface="arial"/>
                <a:ea typeface="arial"/>
                <a:cs typeface="arial"/>
                <a:sym typeface="arial"/>
              </a:rPr>
              <a:t> is a material that does not allow a transfer of electricity or energy. Materials that are poor thermal conductors can also be described as being good thermal insulators.</a:t>
            </a:r>
            <a:endParaRPr/>
          </a:p>
          <a:p>
            <a:pPr indent="0" lvl="0" marL="0" rtl="0" algn="l">
              <a:spcBef>
                <a:spcPts val="0"/>
              </a:spcBef>
              <a:spcAft>
                <a:spcPts val="0"/>
              </a:spcAft>
              <a:buNone/>
            </a:pPr>
            <a:r>
              <a:t/>
            </a:r>
            <a:endParaRPr/>
          </a:p>
        </p:txBody>
      </p:sp>
      <p:sp>
        <p:nvSpPr>
          <p:cNvPr id="305" name="Google Shape;305;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4000"/>
              <a:buFont typeface="Arial"/>
              <a:buNone/>
            </a:pPr>
            <a:r>
              <a:rPr b="0" i="0" lang="en-IE" sz="4000">
                <a:latin typeface="Arial"/>
                <a:ea typeface="Arial"/>
                <a:cs typeface="Arial"/>
                <a:sym typeface="Arial"/>
              </a:rPr>
              <a:t>take steak from your fridge and throw it on your barbeque, you know</a:t>
            </a:r>
            <a:br>
              <a:rPr lang="en-IE" sz="4000"/>
            </a:br>
            <a:r>
              <a:rPr b="0" i="0" lang="en-IE" sz="4000">
                <a:latin typeface="Arial"/>
                <a:ea typeface="Arial"/>
                <a:cs typeface="Arial"/>
                <a:sym typeface="Arial"/>
              </a:rPr>
              <a:t>that after a little time its temperature will rise. That rise in temperature changes the</a:t>
            </a:r>
            <a:br>
              <a:rPr lang="en-IE" sz="4000"/>
            </a:br>
            <a:r>
              <a:rPr b="0" i="0" lang="en-IE" sz="4000">
                <a:latin typeface="Arial"/>
                <a:ea typeface="Arial"/>
                <a:cs typeface="Arial"/>
                <a:sym typeface="Arial"/>
              </a:rPr>
              <a:t>structure of the meat, cooking it</a:t>
            </a:r>
            <a:endParaRPr/>
          </a:p>
          <a:p>
            <a:pPr indent="0" lvl="0" marL="0" rtl="0" algn="l">
              <a:spcBef>
                <a:spcPts val="0"/>
              </a:spcBef>
              <a:spcAft>
                <a:spcPts val="0"/>
              </a:spcAft>
              <a:buClr>
                <a:schemeClr val="dk1"/>
              </a:buClr>
              <a:buSzPts val="1200"/>
              <a:buFont typeface="Arial"/>
              <a:buNone/>
            </a:pPr>
            <a:r>
              <a:rPr b="0" i="0" lang="en-IE">
                <a:latin typeface="Arial"/>
                <a:ea typeface="Arial"/>
                <a:cs typeface="Arial"/>
                <a:sym typeface="Arial"/>
              </a:rPr>
              <a:t>Heat here is the transfer of energy from the warm BBQ to the cold steak</a:t>
            </a:r>
            <a:endParaRPr b="0" i="0" sz="4000">
              <a:latin typeface="Arial"/>
              <a:ea typeface="Arial"/>
              <a:cs typeface="Arial"/>
              <a:sym typeface="Arial"/>
            </a:endParaRPr>
          </a:p>
          <a:p>
            <a:pPr indent="0" lvl="0" marL="0" rtl="0" algn="l">
              <a:spcBef>
                <a:spcPts val="0"/>
              </a:spcBef>
              <a:spcAft>
                <a:spcPts val="0"/>
              </a:spcAft>
              <a:buNone/>
            </a:pPr>
            <a:r>
              <a:rPr lang="en-IE">
                <a:latin typeface="Arial"/>
                <a:ea typeface="Arial"/>
                <a:cs typeface="Arial"/>
                <a:sym typeface="Arial"/>
              </a:rPr>
              <a:t>we know that when an object, like a steak, gets</a:t>
            </a:r>
            <a:br>
              <a:rPr lang="en-IE"/>
            </a:br>
            <a:r>
              <a:rPr lang="en-IE">
                <a:latin typeface="Arial"/>
                <a:ea typeface="Arial"/>
                <a:cs typeface="Arial"/>
                <a:sym typeface="Arial"/>
              </a:rPr>
              <a:t>hotter the atoms and molecules that constitute it become more energetic wiggling</a:t>
            </a:r>
            <a:br>
              <a:rPr lang="en-IE"/>
            </a:br>
            <a:r>
              <a:rPr lang="en-IE">
                <a:latin typeface="Arial"/>
                <a:ea typeface="Arial"/>
                <a:cs typeface="Arial"/>
                <a:sym typeface="Arial"/>
              </a:rPr>
              <a:t>about a lot. And that’s effectively what temperature is – a measure of how much</a:t>
            </a:r>
            <a:br>
              <a:rPr lang="en-IE"/>
            </a:br>
            <a:r>
              <a:rPr lang="en-IE">
                <a:latin typeface="Arial"/>
                <a:ea typeface="Arial"/>
                <a:cs typeface="Arial"/>
                <a:sym typeface="Arial"/>
              </a:rPr>
              <a:t>energetic wiggling about an object is doing.</a:t>
            </a:r>
            <a:endParaRPr/>
          </a:p>
          <a:p>
            <a:pPr indent="0" lvl="0" marL="0" rtl="0" algn="l">
              <a:spcBef>
                <a:spcPts val="0"/>
              </a:spcBef>
              <a:spcAft>
                <a:spcPts val="0"/>
              </a:spcAft>
              <a:buNone/>
            </a:pPr>
            <a:br>
              <a:rPr b="0" i="0" lang="en-IE">
                <a:solidFill>
                  <a:srgbClr val="000000"/>
                </a:solidFill>
                <a:latin typeface="Arial"/>
                <a:ea typeface="Arial"/>
                <a:cs typeface="Arial"/>
                <a:sym typeface="Arial"/>
              </a:rPr>
            </a:br>
            <a:endParaRPr/>
          </a:p>
        </p:txBody>
      </p:sp>
      <p:sp>
        <p:nvSpPr>
          <p:cNvPr id="118" name="Google Shape;11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2800"/>
              <a:buFont typeface="Calibri"/>
              <a:buNone/>
            </a:pPr>
            <a:r>
              <a:rPr lang="en-IE" sz="2800">
                <a:solidFill>
                  <a:srgbClr val="000000"/>
                </a:solidFill>
              </a:rPr>
              <a:t>The evidence that heat is a form of energy is that heat can cause movement. </a:t>
            </a:r>
            <a:endParaRPr/>
          </a:p>
          <a:p>
            <a:pPr indent="0" lvl="0" marL="0" rtl="0" algn="l">
              <a:spcBef>
                <a:spcPts val="0"/>
              </a:spcBef>
              <a:spcAft>
                <a:spcPts val="0"/>
              </a:spcAft>
              <a:buClr>
                <a:srgbClr val="000000"/>
              </a:buClr>
              <a:buSzPts val="2800"/>
              <a:buFont typeface="Calibri"/>
              <a:buNone/>
            </a:pPr>
            <a:r>
              <a:rPr lang="en-IE" sz="2800">
                <a:solidFill>
                  <a:srgbClr val="000000"/>
                </a:solidFill>
              </a:rPr>
              <a:t>Think of:</a:t>
            </a:r>
            <a:endParaRPr/>
          </a:p>
          <a:p>
            <a:pPr indent="-177800" lvl="1" marL="457200" rtl="0" algn="l">
              <a:lnSpc>
                <a:spcPct val="100000"/>
              </a:lnSpc>
              <a:spcBef>
                <a:spcPts val="0"/>
              </a:spcBef>
              <a:spcAft>
                <a:spcPts val="0"/>
              </a:spcAft>
              <a:buClr>
                <a:srgbClr val="F8AA00"/>
              </a:buClr>
              <a:buSzPts val="2800"/>
              <a:buFont typeface="Courier New"/>
              <a:buChar char="o"/>
            </a:pPr>
            <a:r>
              <a:rPr lang="en-IE" sz="2800">
                <a:solidFill>
                  <a:srgbClr val="000000"/>
                </a:solidFill>
              </a:rPr>
              <a:t>Steam engines pulling trains</a:t>
            </a:r>
            <a:endParaRPr/>
          </a:p>
          <a:p>
            <a:pPr indent="-177800" lvl="1" marL="457200" rtl="0" algn="l">
              <a:lnSpc>
                <a:spcPct val="100000"/>
              </a:lnSpc>
              <a:spcBef>
                <a:spcPts val="0"/>
              </a:spcBef>
              <a:spcAft>
                <a:spcPts val="0"/>
              </a:spcAft>
              <a:buClr>
                <a:srgbClr val="F8AA00"/>
              </a:buClr>
              <a:buSzPts val="2800"/>
              <a:buFont typeface="Courier New"/>
              <a:buChar char="o"/>
            </a:pPr>
            <a:r>
              <a:rPr lang="en-IE" sz="2800">
                <a:solidFill>
                  <a:srgbClr val="000000"/>
                </a:solidFill>
              </a:rPr>
              <a:t>Curtains moving when they are above a hot radiator</a:t>
            </a:r>
            <a:endParaRPr/>
          </a:p>
        </p:txBody>
      </p:sp>
      <p:sp>
        <p:nvSpPr>
          <p:cNvPr id="127" name="Google Shape;12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Calibri"/>
              <a:buNone/>
            </a:pPr>
            <a:r>
              <a:rPr lang="en-IE" sz="1200">
                <a:solidFill>
                  <a:srgbClr val="000000"/>
                </a:solidFill>
              </a:rPr>
              <a:t>As heat is a form of energy it can be converted into other forms. For example, in power stations oil and gas are burned to produce heat energy. This heat produces steam, which turns the blades of a turbine — kinetic energy. This turning of the blades produces electrical energy.</a:t>
            </a:r>
            <a:endParaRPr sz="1200">
              <a:solidFill>
                <a:srgbClr val="000000"/>
              </a:solidFill>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rgbClr val="121212"/>
              </a:buClr>
              <a:buSzPts val="1200"/>
              <a:buFont typeface="Geo"/>
              <a:buNone/>
            </a:pPr>
            <a:r>
              <a:rPr b="0" i="0" lang="en-IE">
                <a:solidFill>
                  <a:srgbClr val="121212"/>
                </a:solidFill>
                <a:latin typeface="Geo"/>
                <a:ea typeface="Geo"/>
                <a:cs typeface="Geo"/>
                <a:sym typeface="Geo"/>
              </a:rPr>
              <a:t>Colder objects dont have as much energy. Their molecules are much less active.</a:t>
            </a:r>
            <a:endParaRPr/>
          </a:p>
          <a:p>
            <a:pPr indent="0" lvl="0" marL="0" rtl="0" algn="l">
              <a:spcBef>
                <a:spcPts val="0"/>
              </a:spcBef>
              <a:spcAft>
                <a:spcPts val="0"/>
              </a:spcAft>
              <a:buNone/>
            </a:pPr>
            <a:r>
              <a:t/>
            </a:r>
            <a:endParaRPr/>
          </a:p>
        </p:txBody>
      </p:sp>
      <p:sp>
        <p:nvSpPr>
          <p:cNvPr id="136" name="Google Shape;13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IE">
                <a:latin typeface="Arial"/>
                <a:ea typeface="Arial"/>
                <a:cs typeface="Arial"/>
                <a:sym typeface="Arial"/>
              </a:rPr>
              <a:t>f you take a glass of water and your put it in a pot on the cooker, you are heating it</a:t>
            </a:r>
            <a:br>
              <a:rPr lang="en-IE"/>
            </a:br>
            <a:r>
              <a:rPr b="0" i="0" lang="en-IE">
                <a:latin typeface="Arial"/>
                <a:ea typeface="Arial"/>
                <a:cs typeface="Arial"/>
                <a:sym typeface="Arial"/>
              </a:rPr>
              <a:t>by making the water molecules move about more. </a:t>
            </a:r>
            <a:endParaRPr/>
          </a:p>
          <a:p>
            <a:pPr indent="0" lvl="0" marL="0" rtl="0" algn="l">
              <a:spcBef>
                <a:spcPts val="0"/>
              </a:spcBef>
              <a:spcAft>
                <a:spcPts val="0"/>
              </a:spcAft>
              <a:buNone/>
            </a:pPr>
            <a:r>
              <a:rPr b="1" i="0" lang="en-IE">
                <a:solidFill>
                  <a:srgbClr val="202124"/>
                </a:solidFill>
                <a:latin typeface="arial"/>
                <a:ea typeface="arial"/>
                <a:cs typeface="arial"/>
                <a:sym typeface="arial"/>
              </a:rPr>
              <a:t>kinetic energy increases but the potential energy remains the same</a:t>
            </a:r>
            <a:r>
              <a:rPr b="0" i="0" lang="en-IE">
                <a:solidFill>
                  <a:srgbClr val="202124"/>
                </a:solidFill>
                <a:latin typeface="arial"/>
                <a:ea typeface="arial"/>
                <a:cs typeface="arial"/>
                <a:sym typeface="arial"/>
              </a:rPr>
              <a:t>.</a:t>
            </a:r>
            <a:endParaRPr b="0" i="0">
              <a:latin typeface="Arial"/>
              <a:ea typeface="Arial"/>
              <a:cs typeface="Arial"/>
              <a:sym typeface="Arial"/>
            </a:endParaRPr>
          </a:p>
          <a:p>
            <a:pPr indent="0" lvl="0" marL="0" rtl="0" algn="l">
              <a:spcBef>
                <a:spcPts val="0"/>
              </a:spcBef>
              <a:spcAft>
                <a:spcPts val="0"/>
              </a:spcAft>
              <a:buNone/>
            </a:pPr>
            <a:r>
              <a:t/>
            </a:r>
            <a:endParaRPr b="0" i="0">
              <a:latin typeface="Arial"/>
              <a:ea typeface="Arial"/>
              <a:cs typeface="Arial"/>
              <a:sym typeface="Arial"/>
            </a:endParaRPr>
          </a:p>
          <a:p>
            <a:pPr indent="0" lvl="0" marL="0" rtl="0" algn="l">
              <a:spcBef>
                <a:spcPts val="0"/>
              </a:spcBef>
              <a:spcAft>
                <a:spcPts val="0"/>
              </a:spcAft>
              <a:buNone/>
            </a:pPr>
            <a:r>
              <a:rPr b="0" i="0" lang="en-IE">
                <a:latin typeface="Arial"/>
                <a:ea typeface="Arial"/>
                <a:cs typeface="Arial"/>
                <a:sym typeface="Arial"/>
              </a:rPr>
              <a:t>At a certain point, the water</a:t>
            </a:r>
            <a:br>
              <a:rPr lang="en-IE"/>
            </a:br>
            <a:r>
              <a:rPr b="0" i="0" lang="en-IE">
                <a:latin typeface="Arial"/>
                <a:ea typeface="Arial"/>
                <a:cs typeface="Arial"/>
                <a:sym typeface="Arial"/>
              </a:rPr>
              <a:t>molecules become so energetic that they burst free from one another – we see that</a:t>
            </a:r>
            <a:br>
              <a:rPr lang="en-IE"/>
            </a:br>
            <a:r>
              <a:rPr b="0" i="0" lang="en-IE">
                <a:latin typeface="Arial"/>
                <a:ea typeface="Arial"/>
                <a:cs typeface="Arial"/>
                <a:sym typeface="Arial"/>
              </a:rPr>
              <a:t>as boiling where liquid water changes to steam. The steam could be heated further</a:t>
            </a:r>
            <a:br>
              <a:rPr lang="en-IE"/>
            </a:br>
            <a:r>
              <a:rPr b="0" i="0" lang="en-IE">
                <a:latin typeface="Arial"/>
                <a:ea typeface="Arial"/>
                <a:cs typeface="Arial"/>
                <a:sym typeface="Arial"/>
              </a:rPr>
              <a:t>becoming more and more energetic. Indeed, things can be heated to millions of</a:t>
            </a:r>
            <a:br>
              <a:rPr lang="en-IE"/>
            </a:br>
            <a:r>
              <a:rPr b="0" i="0" lang="en-IE">
                <a:latin typeface="Arial"/>
                <a:ea typeface="Arial"/>
                <a:cs typeface="Arial"/>
                <a:sym typeface="Arial"/>
              </a:rPr>
              <a:t>degrees.</a:t>
            </a:r>
            <a:br>
              <a:rPr b="0" i="0" lang="en-IE">
                <a:solidFill>
                  <a:srgbClr val="000000"/>
                </a:solidFill>
                <a:latin typeface="Arial"/>
                <a:ea typeface="Arial"/>
                <a:cs typeface="Arial"/>
                <a:sym typeface="Arial"/>
              </a:rPr>
            </a:br>
            <a:endParaRPr/>
          </a:p>
        </p:txBody>
      </p:sp>
      <p:sp>
        <p:nvSpPr>
          <p:cNvPr id="147" name="Google Shape;14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2800"/>
              <a:buFont typeface="Calibri"/>
              <a:buNone/>
            </a:pPr>
            <a:r>
              <a:rPr lang="en-IE" sz="1400">
                <a:solidFill>
                  <a:srgbClr val="000000"/>
                </a:solidFill>
              </a:rPr>
              <a:t>Heat in the oven </a:t>
            </a:r>
            <a:endParaRPr sz="1400"/>
          </a:p>
          <a:p>
            <a:pPr indent="0" lvl="0" marL="0" rtl="0" algn="l">
              <a:spcBef>
                <a:spcPts val="0"/>
              </a:spcBef>
              <a:spcAft>
                <a:spcPts val="0"/>
              </a:spcAft>
              <a:buClr>
                <a:srgbClr val="000000"/>
              </a:buClr>
              <a:buSzPts val="2800"/>
              <a:buFont typeface="Calibri"/>
              <a:buNone/>
            </a:pPr>
            <a:r>
              <a:rPr lang="en-IE" sz="1500">
                <a:solidFill>
                  <a:srgbClr val="202124"/>
                </a:solidFill>
                <a:highlight>
                  <a:srgbClr val="FFFFFF"/>
                </a:highlight>
                <a:latin typeface="Arial"/>
                <a:ea typeface="Arial"/>
                <a:cs typeface="Arial"/>
                <a:sym typeface="Arial"/>
              </a:rPr>
              <a:t>Heat → Electrical energy) Geothermal power (Heat→ Electrical energy) Heat engines, such as the internal combustion engine used in cars, or the steam engine (Heat → Mechanical energy) Ocean thermal power (Heat → Electrical energy)</a:t>
            </a:r>
            <a:endParaRPr sz="1400"/>
          </a:p>
        </p:txBody>
      </p:sp>
      <p:sp>
        <p:nvSpPr>
          <p:cNvPr id="156" name="Google Shape;15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SzPts val="2800"/>
              <a:buFont typeface="Calibri"/>
              <a:buNone/>
            </a:pPr>
            <a:r>
              <a:rPr lang="en-IE" sz="2800">
                <a:solidFill>
                  <a:srgbClr val="000000"/>
                </a:solidFill>
              </a:rPr>
              <a:t>The evidence that heat is a form of energy is that heat can cause movement. </a:t>
            </a:r>
            <a:endParaRPr/>
          </a:p>
          <a:p>
            <a:pPr indent="0" lvl="0" marL="0" rtl="0" algn="l">
              <a:spcBef>
                <a:spcPts val="0"/>
              </a:spcBef>
              <a:spcAft>
                <a:spcPts val="0"/>
              </a:spcAft>
              <a:buClr>
                <a:srgbClr val="000000"/>
              </a:buClr>
              <a:buSzPts val="2800"/>
              <a:buFont typeface="Calibri"/>
              <a:buNone/>
            </a:pPr>
            <a:r>
              <a:rPr lang="en-IE" sz="2800">
                <a:solidFill>
                  <a:srgbClr val="000000"/>
                </a:solidFill>
              </a:rPr>
              <a:t>Think of:</a:t>
            </a:r>
            <a:endParaRPr/>
          </a:p>
          <a:p>
            <a:pPr indent="-177800" lvl="1" marL="457200" rtl="0" algn="l">
              <a:lnSpc>
                <a:spcPct val="100000"/>
              </a:lnSpc>
              <a:spcBef>
                <a:spcPts val="0"/>
              </a:spcBef>
              <a:spcAft>
                <a:spcPts val="0"/>
              </a:spcAft>
              <a:buClr>
                <a:srgbClr val="F8AA00"/>
              </a:buClr>
              <a:buSzPts val="2800"/>
              <a:buFont typeface="Courier New"/>
              <a:buChar char="o"/>
            </a:pPr>
            <a:r>
              <a:rPr lang="en-IE" sz="2800">
                <a:solidFill>
                  <a:srgbClr val="000000"/>
                </a:solidFill>
              </a:rPr>
              <a:t>Steam engines pulling trains</a:t>
            </a:r>
            <a:endParaRPr/>
          </a:p>
          <a:p>
            <a:pPr indent="-177800" lvl="1" marL="457200" rtl="0" algn="l">
              <a:lnSpc>
                <a:spcPct val="100000"/>
              </a:lnSpc>
              <a:spcBef>
                <a:spcPts val="0"/>
              </a:spcBef>
              <a:spcAft>
                <a:spcPts val="0"/>
              </a:spcAft>
              <a:buClr>
                <a:srgbClr val="F8AA00"/>
              </a:buClr>
              <a:buSzPts val="2800"/>
              <a:buFont typeface="Courier New"/>
              <a:buChar char="o"/>
            </a:pPr>
            <a:r>
              <a:rPr lang="en-IE" sz="2800">
                <a:solidFill>
                  <a:srgbClr val="000000"/>
                </a:solidFill>
              </a:rPr>
              <a:t>Curtains moving when they are above a hot radiator</a:t>
            </a:r>
            <a:endParaRPr/>
          </a:p>
        </p:txBody>
      </p:sp>
      <p:sp>
        <p:nvSpPr>
          <p:cNvPr id="165" name="Google Shape;16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93" name="Google Shape;93;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8"/>
          <p:cNvSpPr/>
          <p:nvPr>
            <p:ph idx="2" type="pic"/>
          </p:nvPr>
        </p:nvSpPr>
        <p:spPr>
          <a:xfrm>
            <a:off x="5183188" y="987425"/>
            <a:ext cx="6172200" cy="4873625"/>
          </a:xfrm>
          <a:prstGeom prst="rect">
            <a:avLst/>
          </a:prstGeom>
          <a:noFill/>
          <a:ln>
            <a:noFill/>
          </a:ln>
        </p:spPr>
      </p:sp>
      <p:sp>
        <p:nvSpPr>
          <p:cNvPr id="68" name="Google Shape;68;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87" name="Google Shape;8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8" name="Google Shape;8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89" name="Google Shape;8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E"/>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youtube.com/watch?v=xTczn5RUgnk" TargetMode="Externa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jpg"/><Relationship Id="rId4"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11.png"/><Relationship Id="rId5" Type="http://schemas.openxmlformats.org/officeDocument/2006/relationships/image" Target="../media/image19.jpg"/><Relationship Id="rId6"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youtube.com/watch?v=Pm2BvdiZUXA" TargetMode="Externa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middleschoolchemistry.com/multimedia/chapter1/lesson4#heating_and_cooling_a_soli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7.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Physics background Images | Free Vectors, Stock Photos &amp; PSD" id="100" name="Google Shape;100;p1"/>
          <p:cNvPicPr preferRelativeResize="0"/>
          <p:nvPr/>
        </p:nvPicPr>
        <p:blipFill rotWithShape="1">
          <a:blip r:embed="rId3">
            <a:alphaModFix/>
          </a:blip>
          <a:srcRect b="0" l="0" r="0" t="0"/>
          <a:stretch/>
        </p:blipFill>
        <p:spPr>
          <a:xfrm>
            <a:off x="161778" y="-527148"/>
            <a:ext cx="12030222" cy="8020148"/>
          </a:xfrm>
          <a:prstGeom prst="rect">
            <a:avLst/>
          </a:prstGeom>
          <a:noFill/>
          <a:ln>
            <a:noFill/>
          </a:ln>
        </p:spPr>
      </p:pic>
      <p:sp>
        <p:nvSpPr>
          <p:cNvPr id="101" name="Google Shape;101;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E"/>
              <a:t>Heat </a:t>
            </a:r>
            <a:endParaRPr/>
          </a:p>
        </p:txBody>
      </p:sp>
      <p:sp>
        <p:nvSpPr>
          <p:cNvPr id="102" name="Google Shape;102;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IE"/>
              <a:t>Chapter 29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ctrTitle"/>
          </p:nvPr>
        </p:nvSpPr>
        <p:spPr>
          <a:xfrm>
            <a:off x="2653089" y="3429000"/>
            <a:ext cx="7212127" cy="275666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595959"/>
              </a:buClr>
              <a:buSzPct val="100000"/>
              <a:buFont typeface="Calibri"/>
              <a:buNone/>
            </a:pPr>
            <a:r>
              <a:rPr lang="en-IE" sz="4800">
                <a:solidFill>
                  <a:srgbClr val="595959"/>
                </a:solidFill>
              </a:rPr>
              <a:t>What is temperature?</a:t>
            </a:r>
            <a:br>
              <a:rPr lang="en-IE" sz="4800">
                <a:solidFill>
                  <a:srgbClr val="595959"/>
                </a:solidFill>
              </a:rPr>
            </a:br>
            <a:br>
              <a:rPr lang="en-IE" sz="4800">
                <a:solidFill>
                  <a:srgbClr val="595959"/>
                </a:solidFill>
              </a:rPr>
            </a:br>
            <a:r>
              <a:rPr lang="en-IE" sz="4800">
                <a:solidFill>
                  <a:srgbClr val="595959"/>
                </a:solidFill>
              </a:rPr>
              <a:t>And </a:t>
            </a:r>
            <a:br>
              <a:rPr lang="en-IE" sz="4800">
                <a:solidFill>
                  <a:srgbClr val="595959"/>
                </a:solidFill>
              </a:rPr>
            </a:br>
            <a:br>
              <a:rPr lang="en-IE" sz="4800">
                <a:solidFill>
                  <a:srgbClr val="595959"/>
                </a:solidFill>
              </a:rPr>
            </a:br>
            <a:r>
              <a:rPr lang="en-IE" sz="4800">
                <a:solidFill>
                  <a:srgbClr val="595959"/>
                </a:solidFill>
              </a:rPr>
              <a:t>can you describe the differences between heat and temperature </a:t>
            </a:r>
            <a:br>
              <a:rPr lang="en-IE" sz="4800">
                <a:solidFill>
                  <a:srgbClr val="595959"/>
                </a:solidFill>
              </a:rPr>
            </a:br>
            <a:br>
              <a:rPr lang="en-IE" sz="4800">
                <a:solidFill>
                  <a:srgbClr val="595959"/>
                </a:solidFill>
              </a:rPr>
            </a:br>
            <a:endParaRPr sz="4800">
              <a:solidFill>
                <a:srgbClr val="59595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descr="Making a Thermometer | Physics and Chemistry for IG and A level" id="179" name="Google Shape;179;p11"/>
          <p:cNvPicPr preferRelativeResize="0"/>
          <p:nvPr/>
        </p:nvPicPr>
        <p:blipFill rotWithShape="1">
          <a:blip r:embed="rId3">
            <a:alphaModFix/>
          </a:blip>
          <a:srcRect b="0" l="0" r="0" t="0"/>
          <a:stretch/>
        </p:blipFill>
        <p:spPr>
          <a:xfrm>
            <a:off x="10448523" y="1583055"/>
            <a:ext cx="1371600" cy="4972050"/>
          </a:xfrm>
          <a:prstGeom prst="rect">
            <a:avLst/>
          </a:prstGeom>
          <a:noFill/>
          <a:ln>
            <a:noFill/>
          </a:ln>
        </p:spPr>
      </p:pic>
      <p:sp>
        <p:nvSpPr>
          <p:cNvPr id="180" name="Google Shape;18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E"/>
              <a:t>Temperature </a:t>
            </a:r>
            <a:endParaRPr/>
          </a:p>
        </p:txBody>
      </p:sp>
      <p:sp>
        <p:nvSpPr>
          <p:cNvPr id="181" name="Google Shape;181;p11"/>
          <p:cNvSpPr txBox="1"/>
          <p:nvPr>
            <p:ph idx="1" type="body"/>
          </p:nvPr>
        </p:nvSpPr>
        <p:spPr>
          <a:xfrm>
            <a:off x="838200" y="3606085"/>
            <a:ext cx="10515600" cy="257087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E"/>
              <a:t>Temperature is measured in degrees Celsius (◦ C)</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82" name="Google Shape;182;p11"/>
          <p:cNvSpPr/>
          <p:nvPr/>
        </p:nvSpPr>
        <p:spPr>
          <a:xfrm>
            <a:off x="836322" y="1490482"/>
            <a:ext cx="9614079" cy="1635617"/>
          </a:xfrm>
          <a:prstGeom prst="roundRect">
            <a:avLst>
              <a:gd fmla="val 16667" name="adj"/>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E" sz="2800" u="none" cap="none" strike="noStrike">
                <a:solidFill>
                  <a:srgbClr val="202124"/>
                </a:solidFill>
                <a:latin typeface="arial"/>
                <a:ea typeface="arial"/>
                <a:cs typeface="arial"/>
                <a:sym typeface="arial"/>
              </a:rPr>
              <a:t>Temperature is </a:t>
            </a:r>
            <a:r>
              <a:rPr b="1" i="0" lang="en-IE" sz="2800" u="none" cap="none" strike="noStrike">
                <a:solidFill>
                  <a:srgbClr val="202124"/>
                </a:solidFill>
                <a:latin typeface="arial"/>
                <a:ea typeface="arial"/>
                <a:cs typeface="arial"/>
                <a:sym typeface="arial"/>
              </a:rPr>
              <a:t>the degree of hotness or coldness of an object</a:t>
            </a:r>
            <a:r>
              <a:rPr b="0" i="0" lang="en-IE" sz="2800" u="none" cap="none" strike="noStrike">
                <a:solidFill>
                  <a:srgbClr val="202124"/>
                </a:solidFill>
                <a:latin typeface="arial"/>
                <a:ea typeface="arial"/>
                <a:cs typeface="arial"/>
                <a:sym typeface="arial"/>
              </a:rPr>
              <a:t>.</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1980192260_0_0"/>
          <p:cNvSpPr txBox="1"/>
          <p:nvPr>
            <p:ph type="title"/>
          </p:nvPr>
        </p:nvSpPr>
        <p:spPr>
          <a:xfrm>
            <a:off x="38250" y="-107850"/>
            <a:ext cx="121155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E" sz="3700"/>
              <a:t>Record the temperature of the </a:t>
            </a:r>
            <a:r>
              <a:rPr lang="en-IE" sz="3700"/>
              <a:t>following</a:t>
            </a:r>
            <a:r>
              <a:rPr lang="en-IE" sz="3700"/>
              <a:t> using a thermometer</a:t>
            </a:r>
            <a:endParaRPr sz="3700"/>
          </a:p>
        </p:txBody>
      </p:sp>
      <p:pic>
        <p:nvPicPr>
          <p:cNvPr descr="To celebrate 100,000 views on my last countdown, I decided to make a brand new one for you to use at your church, youth group, school, or wherever you want!&#10;&#10;Music Used :&#10;TheFatRat - Time Lapse&#10;Tobu - Colors&#10;&#10;Programs used :&#10;Adobe After Effects CC 2014&#10;&#10;Expect more frequent uploads in the future!" id="189" name="Google Shape;189;g21980192260_0_0" title="Electric  - 5 Minute Countdown">
            <a:hlinkClick r:id="rId3"/>
          </p:cNvPr>
          <p:cNvPicPr preferRelativeResize="0"/>
          <p:nvPr/>
        </p:nvPicPr>
        <p:blipFill>
          <a:blip r:embed="rId4">
            <a:alphaModFix/>
          </a:blip>
          <a:stretch>
            <a:fillRect/>
          </a:stretch>
        </p:blipFill>
        <p:spPr>
          <a:xfrm>
            <a:off x="4145988" y="4661850"/>
            <a:ext cx="3707725" cy="2085600"/>
          </a:xfrm>
          <a:prstGeom prst="rect">
            <a:avLst/>
          </a:prstGeom>
          <a:noFill/>
          <a:ln>
            <a:noFill/>
          </a:ln>
        </p:spPr>
      </p:pic>
      <p:graphicFrame>
        <p:nvGraphicFramePr>
          <p:cNvPr id="190" name="Google Shape;190;g21980192260_0_0"/>
          <p:cNvGraphicFramePr/>
          <p:nvPr/>
        </p:nvGraphicFramePr>
        <p:xfrm>
          <a:off x="856350" y="1359325"/>
          <a:ext cx="3000000" cy="3000000"/>
        </p:xfrm>
        <a:graphic>
          <a:graphicData uri="http://schemas.openxmlformats.org/drawingml/2006/table">
            <a:tbl>
              <a:tblPr>
                <a:noFill/>
                <a:tableStyleId>{CAEDB40E-45EA-41AB-BEFF-2C94CE2D9C2D}</a:tableStyleId>
              </a:tblPr>
              <a:tblGrid>
                <a:gridCol w="5143500"/>
                <a:gridCol w="5143500"/>
              </a:tblGrid>
              <a:tr h="381000">
                <a:tc>
                  <a:txBody>
                    <a:bodyPr/>
                    <a:lstStyle/>
                    <a:p>
                      <a:pPr indent="0" lvl="0" marL="0" rtl="0" algn="ctr">
                        <a:spcBef>
                          <a:spcPts val="0"/>
                        </a:spcBef>
                        <a:spcAft>
                          <a:spcPts val="0"/>
                        </a:spcAft>
                        <a:buNone/>
                      </a:pPr>
                      <a:r>
                        <a:rPr b="1" lang="en-IE" sz="3000"/>
                        <a:t>Substance </a:t>
                      </a:r>
                      <a:endParaRPr b="1" sz="3000"/>
                    </a:p>
                  </a:txBody>
                  <a:tcPr marT="91425" marB="91425" marR="91425" marL="91425"/>
                </a:tc>
                <a:tc>
                  <a:txBody>
                    <a:bodyPr/>
                    <a:lstStyle/>
                    <a:p>
                      <a:pPr indent="0" lvl="0" marL="0" rtl="0" algn="ctr">
                        <a:spcBef>
                          <a:spcPts val="0"/>
                        </a:spcBef>
                        <a:spcAft>
                          <a:spcPts val="0"/>
                        </a:spcAft>
                        <a:buNone/>
                      </a:pPr>
                      <a:r>
                        <a:rPr b="1" lang="en-IE" sz="3000"/>
                        <a:t>Temperature</a:t>
                      </a:r>
                      <a:r>
                        <a:rPr b="1" lang="en-IE" sz="3000"/>
                        <a:t> (</a:t>
                      </a:r>
                      <a:r>
                        <a:rPr b="1" lang="en-IE" sz="3000">
                          <a:solidFill>
                            <a:srgbClr val="202124"/>
                          </a:solidFill>
                          <a:highlight>
                            <a:srgbClr val="FFFFFF"/>
                          </a:highlight>
                        </a:rPr>
                        <a:t>°C)</a:t>
                      </a:r>
                      <a:endParaRPr b="1" sz="3000"/>
                    </a:p>
                  </a:txBody>
                  <a:tcPr marT="91425" marB="91425" marR="91425" marL="91425"/>
                </a:tc>
              </a:tr>
              <a:tr h="381000">
                <a:tc>
                  <a:txBody>
                    <a:bodyPr/>
                    <a:lstStyle/>
                    <a:p>
                      <a:pPr indent="0" lvl="0" marL="0" rtl="0" algn="ctr">
                        <a:spcBef>
                          <a:spcPts val="0"/>
                        </a:spcBef>
                        <a:spcAft>
                          <a:spcPts val="0"/>
                        </a:spcAft>
                        <a:buNone/>
                      </a:pPr>
                      <a:r>
                        <a:rPr lang="en-IE" sz="3000"/>
                        <a:t>Your hand </a:t>
                      </a:r>
                      <a:endParaRPr sz="3000"/>
                    </a:p>
                  </a:txBody>
                  <a:tcPr marT="91425" marB="91425" marR="91425" marL="91425"/>
                </a:tc>
                <a:tc>
                  <a:txBody>
                    <a:bodyPr/>
                    <a:lstStyle/>
                    <a:p>
                      <a:pPr indent="0" lvl="0" marL="0" rtl="0" algn="ctr">
                        <a:spcBef>
                          <a:spcPts val="0"/>
                        </a:spcBef>
                        <a:spcAft>
                          <a:spcPts val="0"/>
                        </a:spcAft>
                        <a:buNone/>
                      </a:pPr>
                      <a:r>
                        <a:t/>
                      </a:r>
                      <a:endParaRPr sz="3000"/>
                    </a:p>
                  </a:txBody>
                  <a:tcPr marT="91425" marB="91425" marR="91425" marL="91425"/>
                </a:tc>
              </a:tr>
              <a:tr h="381000">
                <a:tc>
                  <a:txBody>
                    <a:bodyPr/>
                    <a:lstStyle/>
                    <a:p>
                      <a:pPr indent="0" lvl="0" marL="0" rtl="0" algn="ctr">
                        <a:spcBef>
                          <a:spcPts val="0"/>
                        </a:spcBef>
                        <a:spcAft>
                          <a:spcPts val="0"/>
                        </a:spcAft>
                        <a:buNone/>
                      </a:pPr>
                      <a:r>
                        <a:rPr lang="en-IE" sz="3000"/>
                        <a:t>Water </a:t>
                      </a:r>
                      <a:endParaRPr sz="3000"/>
                    </a:p>
                  </a:txBody>
                  <a:tcPr marT="91425" marB="91425" marR="91425" marL="91425"/>
                </a:tc>
                <a:tc>
                  <a:txBody>
                    <a:bodyPr/>
                    <a:lstStyle/>
                    <a:p>
                      <a:pPr indent="0" lvl="0" marL="0" rtl="0" algn="ctr">
                        <a:spcBef>
                          <a:spcPts val="0"/>
                        </a:spcBef>
                        <a:spcAft>
                          <a:spcPts val="0"/>
                        </a:spcAft>
                        <a:buNone/>
                      </a:pPr>
                      <a:r>
                        <a:t/>
                      </a:r>
                      <a:endParaRPr sz="3000"/>
                    </a:p>
                  </a:txBody>
                  <a:tcPr marT="91425" marB="91425" marR="91425" marL="91425"/>
                </a:tc>
              </a:tr>
              <a:tr h="381000">
                <a:tc>
                  <a:txBody>
                    <a:bodyPr/>
                    <a:lstStyle/>
                    <a:p>
                      <a:pPr indent="0" lvl="0" marL="0" rtl="0" algn="ctr">
                        <a:spcBef>
                          <a:spcPts val="0"/>
                        </a:spcBef>
                        <a:spcAft>
                          <a:spcPts val="0"/>
                        </a:spcAft>
                        <a:buNone/>
                      </a:pPr>
                      <a:r>
                        <a:rPr lang="en-IE" sz="3000"/>
                        <a:t>Hot water </a:t>
                      </a:r>
                      <a:endParaRPr sz="3000"/>
                    </a:p>
                  </a:txBody>
                  <a:tcPr marT="91425" marB="91425" marR="91425" marL="91425"/>
                </a:tc>
                <a:tc>
                  <a:txBody>
                    <a:bodyPr/>
                    <a:lstStyle/>
                    <a:p>
                      <a:pPr indent="0" lvl="0" marL="0" rtl="0" algn="ctr">
                        <a:spcBef>
                          <a:spcPts val="0"/>
                        </a:spcBef>
                        <a:spcAft>
                          <a:spcPts val="0"/>
                        </a:spcAft>
                        <a:buNone/>
                      </a:pPr>
                      <a:r>
                        <a:t/>
                      </a:r>
                      <a:endParaRPr sz="3000"/>
                    </a:p>
                  </a:txBody>
                  <a:tcPr marT="91425" marB="91425" marR="91425" marL="91425"/>
                </a:tc>
              </a:tr>
              <a:tr h="381000">
                <a:tc>
                  <a:txBody>
                    <a:bodyPr/>
                    <a:lstStyle/>
                    <a:p>
                      <a:pPr indent="0" lvl="0" marL="0" rtl="0" algn="ctr">
                        <a:spcBef>
                          <a:spcPts val="0"/>
                        </a:spcBef>
                        <a:spcAft>
                          <a:spcPts val="0"/>
                        </a:spcAft>
                        <a:buNone/>
                      </a:pPr>
                      <a:r>
                        <a:rPr lang="en-IE" sz="3000"/>
                        <a:t>Ice </a:t>
                      </a:r>
                      <a:endParaRPr sz="3000"/>
                    </a:p>
                  </a:txBody>
                  <a:tcPr marT="91425" marB="91425" marR="91425" marL="91425"/>
                </a:tc>
                <a:tc>
                  <a:txBody>
                    <a:bodyPr/>
                    <a:lstStyle/>
                    <a:p>
                      <a:pPr indent="0" lvl="0" marL="0" rtl="0" algn="ctr">
                        <a:spcBef>
                          <a:spcPts val="0"/>
                        </a:spcBef>
                        <a:spcAft>
                          <a:spcPts val="0"/>
                        </a:spcAft>
                        <a:buNone/>
                      </a:pPr>
                      <a:r>
                        <a:t/>
                      </a:r>
                      <a:endParaRPr sz="3000"/>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E"/>
              <a:t>Measuring the temperature of a substance </a:t>
            </a:r>
            <a:endParaRPr/>
          </a:p>
        </p:txBody>
      </p:sp>
      <p:sp>
        <p:nvSpPr>
          <p:cNvPr id="197" name="Google Shape;197;p12"/>
          <p:cNvSpPr txBox="1"/>
          <p:nvPr>
            <p:ph idx="1" type="body"/>
          </p:nvPr>
        </p:nvSpPr>
        <p:spPr>
          <a:xfrm>
            <a:off x="838200" y="1825625"/>
            <a:ext cx="10515600" cy="148028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E"/>
              <a:t>A </a:t>
            </a:r>
            <a:r>
              <a:rPr b="1" lang="en-IE"/>
              <a:t>thermometer</a:t>
            </a:r>
            <a:r>
              <a:rPr lang="en-IE"/>
              <a:t> is used to measure temperature.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grpSp>
        <p:nvGrpSpPr>
          <p:cNvPr id="198" name="Google Shape;198;p12"/>
          <p:cNvGrpSpPr/>
          <p:nvPr/>
        </p:nvGrpSpPr>
        <p:grpSpPr>
          <a:xfrm>
            <a:off x="975775" y="2698945"/>
            <a:ext cx="4217987" cy="3956050"/>
            <a:chOff x="230188" y="1390937"/>
            <a:chExt cx="4217988" cy="3955763"/>
          </a:xfrm>
        </p:grpSpPr>
        <p:sp>
          <p:nvSpPr>
            <p:cNvPr id="199" name="Google Shape;199;p12"/>
            <p:cNvSpPr/>
            <p:nvPr/>
          </p:nvSpPr>
          <p:spPr>
            <a:xfrm>
              <a:off x="230188" y="4946650"/>
              <a:ext cx="4217988"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IE" sz="2000" u="none" cap="none" strike="noStrike">
                  <a:solidFill>
                    <a:schemeClr val="dk1"/>
                  </a:solidFill>
                  <a:latin typeface="Calibri"/>
                  <a:ea typeface="Calibri"/>
                  <a:cs typeface="Calibri"/>
                  <a:sym typeface="Calibri"/>
                </a:rPr>
                <a:t>Electrical thermometer</a:t>
              </a:r>
              <a:endParaRPr/>
            </a:p>
          </p:txBody>
        </p:sp>
        <p:pic>
          <p:nvPicPr>
            <p:cNvPr descr="A baby lying on a bed&#10;&#10;Description automatically generated" id="200" name="Google Shape;200;p12"/>
            <p:cNvPicPr preferRelativeResize="0"/>
            <p:nvPr/>
          </p:nvPicPr>
          <p:blipFill rotWithShape="1">
            <a:blip r:embed="rId3">
              <a:alphaModFix/>
            </a:blip>
            <a:srcRect b="0" l="0" r="0" t="0"/>
            <a:stretch/>
          </p:blipFill>
          <p:spPr>
            <a:xfrm>
              <a:off x="230188" y="1390937"/>
              <a:ext cx="4217988" cy="3581113"/>
            </a:xfrm>
            <a:prstGeom prst="rect">
              <a:avLst/>
            </a:prstGeom>
            <a:noFill/>
            <a:ln>
              <a:noFill/>
            </a:ln>
          </p:spPr>
        </p:pic>
      </p:grpSp>
      <p:grpSp>
        <p:nvGrpSpPr>
          <p:cNvPr id="201" name="Google Shape;201;p12"/>
          <p:cNvGrpSpPr/>
          <p:nvPr/>
        </p:nvGrpSpPr>
        <p:grpSpPr>
          <a:xfrm>
            <a:off x="6222169" y="2698945"/>
            <a:ext cx="4217988" cy="3963987"/>
            <a:chOff x="4695826" y="1383207"/>
            <a:chExt cx="4217987" cy="3963552"/>
          </a:xfrm>
        </p:grpSpPr>
        <p:sp>
          <p:nvSpPr>
            <p:cNvPr id="202" name="Google Shape;202;p12"/>
            <p:cNvSpPr/>
            <p:nvPr/>
          </p:nvSpPr>
          <p:spPr>
            <a:xfrm>
              <a:off x="4695827" y="4946649"/>
              <a:ext cx="4217986"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IE" sz="2000" u="none" cap="none" strike="noStrike">
                  <a:solidFill>
                    <a:schemeClr val="dk1"/>
                  </a:solidFill>
                  <a:latin typeface="Calibri"/>
                  <a:ea typeface="Calibri"/>
                  <a:cs typeface="Calibri"/>
                  <a:sym typeface="Calibri"/>
                </a:rPr>
                <a:t>Laboratory thermometer</a:t>
              </a:r>
              <a:endParaRPr/>
            </a:p>
          </p:txBody>
        </p:sp>
        <p:pic>
          <p:nvPicPr>
            <p:cNvPr descr="A picture containing person, holding, hand, woman&#10;&#10;Description automatically generated" id="203" name="Google Shape;203;p12"/>
            <p:cNvPicPr preferRelativeResize="0"/>
            <p:nvPr/>
          </p:nvPicPr>
          <p:blipFill rotWithShape="1">
            <a:blip r:embed="rId4">
              <a:alphaModFix/>
            </a:blip>
            <a:srcRect b="0" l="7666" r="13428" t="0"/>
            <a:stretch/>
          </p:blipFill>
          <p:spPr>
            <a:xfrm>
              <a:off x="4695826" y="1383207"/>
              <a:ext cx="4200526" cy="3555891"/>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3"/>
          <p:cNvSpPr txBox="1"/>
          <p:nvPr>
            <p:ph type="title"/>
          </p:nvPr>
        </p:nvSpPr>
        <p:spPr>
          <a:xfrm>
            <a:off x="1558325" y="3754400"/>
            <a:ext cx="9432000" cy="1648200"/>
          </a:xfrm>
          <a:prstGeom prst="rect">
            <a:avLst/>
          </a:prstGeom>
          <a:noFill/>
          <a:ln>
            <a:noFill/>
          </a:ln>
        </p:spPr>
        <p:txBody>
          <a:bodyPr anchorCtr="0" anchor="b" bIns="45700" lIns="91425" spcFirstLastPara="1" rIns="91425" wrap="square" tIns="45700">
            <a:noAutofit/>
          </a:bodyPr>
          <a:lstStyle/>
          <a:p>
            <a:pPr indent="-419100" lvl="0" marL="457200" rtl="0" algn="ctr">
              <a:lnSpc>
                <a:spcPct val="90000"/>
              </a:lnSpc>
              <a:spcBef>
                <a:spcPts val="0"/>
              </a:spcBef>
              <a:spcAft>
                <a:spcPts val="0"/>
              </a:spcAft>
              <a:buSzPts val="3000"/>
              <a:buAutoNum type="arabicPeriod"/>
            </a:pPr>
            <a:r>
              <a:rPr lang="en-IE" sz="3000"/>
              <a:t>Plan a safe experiment to give accurate, reliable results by choosing suitable equipment. </a:t>
            </a:r>
            <a:endParaRPr sz="3000"/>
          </a:p>
          <a:p>
            <a:pPr indent="0" lvl="0" marL="457200" rtl="0" algn="ctr">
              <a:lnSpc>
                <a:spcPct val="90000"/>
              </a:lnSpc>
              <a:spcBef>
                <a:spcPts val="0"/>
              </a:spcBef>
              <a:spcAft>
                <a:spcPts val="0"/>
              </a:spcAft>
              <a:buNone/>
            </a:pPr>
            <a:r>
              <a:t/>
            </a:r>
            <a:endParaRPr sz="3000"/>
          </a:p>
          <a:p>
            <a:pPr indent="-419100" lvl="0" marL="457200" rtl="0" algn="ctr">
              <a:lnSpc>
                <a:spcPct val="90000"/>
              </a:lnSpc>
              <a:spcBef>
                <a:spcPts val="0"/>
              </a:spcBef>
              <a:spcAft>
                <a:spcPts val="0"/>
              </a:spcAft>
              <a:buSzPts val="3000"/>
              <a:buFont typeface="Calibri"/>
              <a:buAutoNum type="arabicPeriod"/>
            </a:pPr>
            <a:r>
              <a:rPr lang="en-IE" sz="3000">
                <a:latin typeface="Calibri"/>
                <a:ea typeface="Calibri"/>
                <a:cs typeface="Calibri"/>
                <a:sym typeface="Calibri"/>
              </a:rPr>
              <a:t> </a:t>
            </a:r>
            <a:r>
              <a:rPr lang="en-IE" sz="3000"/>
              <a:t>To e</a:t>
            </a:r>
            <a:r>
              <a:rPr lang="en-IE" sz="3000">
                <a:latin typeface="Calibri"/>
                <a:ea typeface="Calibri"/>
                <a:cs typeface="Calibri"/>
                <a:sym typeface="Calibri"/>
              </a:rPr>
              <a:t>xperiment do solids expand when heated</a:t>
            </a:r>
            <a:r>
              <a:rPr lang="en-IE" sz="3000"/>
              <a:t>. </a:t>
            </a:r>
            <a:endParaRPr sz="6200"/>
          </a:p>
        </p:txBody>
      </p:sp>
      <p:pic>
        <p:nvPicPr>
          <p:cNvPr descr="5to La 59 60 - Lessons - Blendspace" id="209" name="Google Shape;209;p13"/>
          <p:cNvPicPr preferRelativeResize="0"/>
          <p:nvPr/>
        </p:nvPicPr>
        <p:blipFill rotWithShape="1">
          <a:blip r:embed="rId3">
            <a:alphaModFix/>
          </a:blip>
          <a:srcRect b="0" l="0" r="0" t="0"/>
          <a:stretch/>
        </p:blipFill>
        <p:spPr>
          <a:xfrm>
            <a:off x="4070456" y="693411"/>
            <a:ext cx="4243550" cy="23543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descr="R&amp;L Enterprises™ LPG Propane and Butane Bunsen Burner Height: 150mm Gas  Burners | Fisher Scientific" id="214" name="Google Shape;214;p14"/>
          <p:cNvPicPr preferRelativeResize="0"/>
          <p:nvPr/>
        </p:nvPicPr>
        <p:blipFill rotWithShape="1">
          <a:blip r:embed="rId3">
            <a:alphaModFix/>
          </a:blip>
          <a:srcRect b="0" l="0" r="0" t="0"/>
          <a:stretch/>
        </p:blipFill>
        <p:spPr>
          <a:xfrm>
            <a:off x="6555002" y="1346239"/>
            <a:ext cx="2843276" cy="2843276"/>
          </a:xfrm>
          <a:prstGeom prst="rect">
            <a:avLst/>
          </a:prstGeom>
          <a:noFill/>
          <a:ln>
            <a:noFill/>
          </a:ln>
        </p:spPr>
      </p:pic>
      <p:sp>
        <p:nvSpPr>
          <p:cNvPr id="215" name="Google Shape;215;p14"/>
          <p:cNvSpPr txBox="1"/>
          <p:nvPr>
            <p:ph type="title"/>
          </p:nvPr>
        </p:nvSpPr>
        <p:spPr>
          <a:xfrm>
            <a:off x="94445" y="681037"/>
            <a:ext cx="12003110" cy="66518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IE"/>
              <a:t>To see what happen to a solid when heated and cooled</a:t>
            </a:r>
            <a:br>
              <a:rPr lang="en-IE"/>
            </a:br>
            <a:br>
              <a:rPr lang="en-IE"/>
            </a:br>
            <a:r>
              <a:rPr i="1" lang="en-IE"/>
              <a:t>Equipment</a:t>
            </a:r>
            <a:r>
              <a:rPr lang="en-IE"/>
              <a:t> </a:t>
            </a:r>
            <a:endParaRPr/>
          </a:p>
        </p:txBody>
      </p:sp>
      <p:sp>
        <p:nvSpPr>
          <p:cNvPr id="216" name="Google Shape;216;p14"/>
          <p:cNvSpPr txBox="1"/>
          <p:nvPr>
            <p:ph idx="1" type="body"/>
          </p:nvPr>
        </p:nvSpPr>
        <p:spPr>
          <a:xfrm>
            <a:off x="3831375" y="2435313"/>
            <a:ext cx="2505300" cy="665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IE" sz="3300"/>
              <a:t>Ball &amp; ring 										</a:t>
            </a:r>
            <a:endParaRPr sz="3300"/>
          </a:p>
        </p:txBody>
      </p:sp>
      <p:pic>
        <p:nvPicPr>
          <p:cNvPr id="217" name="Google Shape;217;p14"/>
          <p:cNvPicPr preferRelativeResize="0"/>
          <p:nvPr/>
        </p:nvPicPr>
        <p:blipFill rotWithShape="1">
          <a:blip r:embed="rId4">
            <a:alphaModFix/>
          </a:blip>
          <a:srcRect b="0" l="0" r="0" t="0"/>
          <a:stretch/>
        </p:blipFill>
        <p:spPr>
          <a:xfrm>
            <a:off x="94450" y="2315526"/>
            <a:ext cx="3199050" cy="1334850"/>
          </a:xfrm>
          <a:prstGeom prst="rect">
            <a:avLst/>
          </a:prstGeom>
          <a:noFill/>
          <a:ln>
            <a:noFill/>
          </a:ln>
        </p:spPr>
      </p:pic>
      <p:pic>
        <p:nvPicPr>
          <p:cNvPr descr="Tile / Plate 150 x 150mm | School Science Equipment |  brecklandscientific.co.uk" id="218" name="Google Shape;218;p14"/>
          <p:cNvPicPr preferRelativeResize="0"/>
          <p:nvPr/>
        </p:nvPicPr>
        <p:blipFill rotWithShape="1">
          <a:blip r:embed="rId5">
            <a:alphaModFix/>
          </a:blip>
          <a:srcRect b="15808" l="7957" r="16129" t="19357"/>
          <a:stretch/>
        </p:blipFill>
        <p:spPr>
          <a:xfrm>
            <a:off x="160649" y="4049570"/>
            <a:ext cx="3066663" cy="2619025"/>
          </a:xfrm>
          <a:prstGeom prst="rect">
            <a:avLst/>
          </a:prstGeom>
          <a:noFill/>
          <a:ln>
            <a:noFill/>
          </a:ln>
        </p:spPr>
      </p:pic>
      <p:pic>
        <p:nvPicPr>
          <p:cNvPr id="219" name="Google Shape;219;p14"/>
          <p:cNvPicPr preferRelativeResize="0"/>
          <p:nvPr/>
        </p:nvPicPr>
        <p:blipFill rotWithShape="1">
          <a:blip r:embed="rId6">
            <a:alphaModFix/>
          </a:blip>
          <a:srcRect b="14251" l="26329" r="24784" t="0"/>
          <a:stretch/>
        </p:blipFill>
        <p:spPr>
          <a:xfrm>
            <a:off x="7145382" y="4238975"/>
            <a:ext cx="1850493" cy="2619025"/>
          </a:xfrm>
          <a:prstGeom prst="rect">
            <a:avLst/>
          </a:prstGeom>
          <a:noFill/>
          <a:ln>
            <a:noFill/>
          </a:ln>
        </p:spPr>
      </p:pic>
      <p:sp>
        <p:nvSpPr>
          <p:cNvPr id="220" name="Google Shape;220;p14"/>
          <p:cNvSpPr txBox="1"/>
          <p:nvPr/>
        </p:nvSpPr>
        <p:spPr>
          <a:xfrm>
            <a:off x="8619950" y="2204900"/>
            <a:ext cx="3000000" cy="1556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IE" sz="3300">
                <a:solidFill>
                  <a:schemeClr val="dk1"/>
                </a:solidFill>
                <a:latin typeface="Calibri"/>
                <a:ea typeface="Calibri"/>
                <a:cs typeface="Calibri"/>
                <a:sym typeface="Calibri"/>
              </a:rPr>
              <a:t>Bunsen burner 										</a:t>
            </a:r>
            <a:endParaRPr sz="3300">
              <a:solidFill>
                <a:schemeClr val="dk1"/>
              </a:solidFill>
              <a:latin typeface="Calibri"/>
              <a:ea typeface="Calibri"/>
              <a:cs typeface="Calibri"/>
              <a:sym typeface="Calibri"/>
            </a:endParaRPr>
          </a:p>
        </p:txBody>
      </p:sp>
      <p:sp>
        <p:nvSpPr>
          <p:cNvPr id="221" name="Google Shape;221;p14"/>
          <p:cNvSpPr txBox="1"/>
          <p:nvPr/>
        </p:nvSpPr>
        <p:spPr>
          <a:xfrm>
            <a:off x="3555000" y="4770438"/>
            <a:ext cx="3000000" cy="1556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IE" sz="3300">
                <a:solidFill>
                  <a:schemeClr val="dk1"/>
                </a:solidFill>
                <a:latin typeface="Calibri"/>
                <a:ea typeface="Calibri"/>
                <a:cs typeface="Calibri"/>
                <a:sym typeface="Calibri"/>
              </a:rPr>
              <a:t>Tile plate </a:t>
            </a:r>
            <a:r>
              <a:rPr lang="en-IE" sz="3300">
                <a:solidFill>
                  <a:schemeClr val="dk1"/>
                </a:solidFill>
                <a:latin typeface="Calibri"/>
                <a:ea typeface="Calibri"/>
                <a:cs typeface="Calibri"/>
                <a:sym typeface="Calibri"/>
              </a:rPr>
              <a:t>										</a:t>
            </a:r>
            <a:endParaRPr sz="3300">
              <a:solidFill>
                <a:schemeClr val="dk1"/>
              </a:solidFill>
              <a:latin typeface="Calibri"/>
              <a:ea typeface="Calibri"/>
              <a:cs typeface="Calibri"/>
              <a:sym typeface="Calibri"/>
            </a:endParaRPr>
          </a:p>
        </p:txBody>
      </p:sp>
      <p:sp>
        <p:nvSpPr>
          <p:cNvPr id="222" name="Google Shape;222;p14"/>
          <p:cNvSpPr txBox="1"/>
          <p:nvPr/>
        </p:nvSpPr>
        <p:spPr>
          <a:xfrm>
            <a:off x="8995875" y="4770450"/>
            <a:ext cx="3000000" cy="1556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IE" sz="3300">
                <a:solidFill>
                  <a:schemeClr val="dk1"/>
                </a:solidFill>
                <a:latin typeface="Calibri"/>
                <a:ea typeface="Calibri"/>
                <a:cs typeface="Calibri"/>
                <a:sym typeface="Calibri"/>
              </a:rPr>
              <a:t>Beaker of water 										</a:t>
            </a:r>
            <a:endParaRPr sz="33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5"/>
          <p:cNvSpPr txBox="1"/>
          <p:nvPr>
            <p:ph type="title"/>
          </p:nvPr>
        </p:nvSpPr>
        <p:spPr>
          <a:xfrm>
            <a:off x="-11850" y="0"/>
            <a:ext cx="12215700" cy="1126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960"/>
              <a:buFont typeface="Calibri"/>
              <a:buNone/>
            </a:pPr>
            <a:r>
              <a:rPr b="1" lang="en-IE" sz="3459"/>
              <a:t>To see what happens to a solid when heated and cooled. </a:t>
            </a:r>
            <a:br>
              <a:rPr lang="en-IE" sz="3459"/>
            </a:br>
            <a:r>
              <a:rPr i="1" lang="en-IE" sz="3459"/>
              <a:t>Method :</a:t>
            </a:r>
            <a:endParaRPr sz="3459"/>
          </a:p>
        </p:txBody>
      </p:sp>
      <p:sp>
        <p:nvSpPr>
          <p:cNvPr id="229" name="Google Shape;229;p15"/>
          <p:cNvSpPr txBox="1"/>
          <p:nvPr>
            <p:ph idx="1" type="body"/>
          </p:nvPr>
        </p:nvSpPr>
        <p:spPr>
          <a:xfrm>
            <a:off x="73475" y="1340100"/>
            <a:ext cx="9219900" cy="5990100"/>
          </a:xfrm>
          <a:prstGeom prst="rect">
            <a:avLst/>
          </a:prstGeom>
          <a:noFill/>
          <a:ln>
            <a:noFill/>
          </a:ln>
        </p:spPr>
        <p:txBody>
          <a:bodyPr anchorCtr="0" anchor="t" bIns="45700" lIns="91425" spcFirstLastPara="1" rIns="91425" wrap="square" tIns="45700">
            <a:normAutofit fontScale="85000" lnSpcReduction="20000"/>
          </a:bodyPr>
          <a:lstStyle/>
          <a:p>
            <a:pPr indent="-514488" lvl="0" marL="514350" rtl="0" algn="l">
              <a:lnSpc>
                <a:spcPct val="90000"/>
              </a:lnSpc>
              <a:spcBef>
                <a:spcPts val="0"/>
              </a:spcBef>
              <a:spcAft>
                <a:spcPts val="0"/>
              </a:spcAft>
              <a:buClr>
                <a:schemeClr val="dk1"/>
              </a:buClr>
              <a:buSzPct val="100000"/>
              <a:buFont typeface="Calibri"/>
              <a:buAutoNum type="arabicPeriod"/>
            </a:pPr>
            <a:r>
              <a:rPr lang="en-IE" sz="3296"/>
              <a:t>Check </a:t>
            </a:r>
            <a:r>
              <a:rPr b="1" lang="en-IE" sz="3296"/>
              <a:t>does the ball fit into the ring </a:t>
            </a:r>
            <a:r>
              <a:rPr lang="en-IE" sz="3296"/>
              <a:t>at room temperature. </a:t>
            </a:r>
            <a:endParaRPr sz="3296"/>
          </a:p>
          <a:p>
            <a:pPr indent="-336550" lvl="0" marL="514350" rtl="0" algn="l">
              <a:lnSpc>
                <a:spcPct val="90000"/>
              </a:lnSpc>
              <a:spcBef>
                <a:spcPts val="1000"/>
              </a:spcBef>
              <a:spcAft>
                <a:spcPts val="0"/>
              </a:spcAft>
              <a:buClr>
                <a:schemeClr val="dk1"/>
              </a:buClr>
              <a:buSzPct val="84933"/>
              <a:buFont typeface="Calibri"/>
              <a:buNone/>
            </a:pPr>
            <a:r>
              <a:t/>
            </a:r>
            <a:endParaRPr sz="3296"/>
          </a:p>
          <a:p>
            <a:pPr indent="-514488" lvl="0" marL="514350" rtl="0" algn="l">
              <a:lnSpc>
                <a:spcPct val="90000"/>
              </a:lnSpc>
              <a:spcBef>
                <a:spcPts val="1000"/>
              </a:spcBef>
              <a:spcAft>
                <a:spcPts val="0"/>
              </a:spcAft>
              <a:buClr>
                <a:schemeClr val="dk1"/>
              </a:buClr>
              <a:buSzPct val="100000"/>
              <a:buFont typeface="Calibri"/>
              <a:buAutoNum type="arabicPeriod"/>
            </a:pPr>
            <a:r>
              <a:rPr lang="en-IE" sz="3296"/>
              <a:t>Carefully </a:t>
            </a:r>
            <a:r>
              <a:rPr b="1" lang="en-IE" sz="3296"/>
              <a:t>light</a:t>
            </a:r>
            <a:r>
              <a:rPr lang="en-IE" sz="3296"/>
              <a:t> the Bunsen burner.  (orange flame)</a:t>
            </a:r>
            <a:endParaRPr sz="3296"/>
          </a:p>
          <a:p>
            <a:pPr indent="-336550" lvl="0" marL="514350" rtl="0" algn="l">
              <a:lnSpc>
                <a:spcPct val="90000"/>
              </a:lnSpc>
              <a:spcBef>
                <a:spcPts val="1000"/>
              </a:spcBef>
              <a:spcAft>
                <a:spcPts val="0"/>
              </a:spcAft>
              <a:buClr>
                <a:schemeClr val="dk1"/>
              </a:buClr>
              <a:buSzPct val="84933"/>
              <a:buFont typeface="Calibri"/>
              <a:buNone/>
            </a:pPr>
            <a:r>
              <a:t/>
            </a:r>
            <a:endParaRPr sz="3296"/>
          </a:p>
          <a:p>
            <a:pPr indent="-514488" lvl="0" marL="514350" rtl="0" algn="l">
              <a:lnSpc>
                <a:spcPct val="90000"/>
              </a:lnSpc>
              <a:spcBef>
                <a:spcPts val="1000"/>
              </a:spcBef>
              <a:spcAft>
                <a:spcPts val="0"/>
              </a:spcAft>
              <a:buClr>
                <a:schemeClr val="dk1"/>
              </a:buClr>
              <a:buSzPct val="100000"/>
              <a:buFont typeface="Calibri"/>
              <a:buAutoNum type="arabicPeriod"/>
            </a:pPr>
            <a:r>
              <a:rPr lang="en-IE" sz="3296"/>
              <a:t>Hold the </a:t>
            </a:r>
            <a:r>
              <a:rPr b="1" lang="en-IE" sz="3296"/>
              <a:t>ball </a:t>
            </a:r>
            <a:r>
              <a:rPr b="1" lang="en-IE" sz="3296"/>
              <a:t>over the Bunsen flame </a:t>
            </a:r>
            <a:r>
              <a:rPr lang="en-IE" sz="3296"/>
              <a:t>for 1- 2 minutes</a:t>
            </a:r>
            <a:endParaRPr sz="3296"/>
          </a:p>
          <a:p>
            <a:pPr indent="-336550" lvl="0" marL="514350" rtl="0" algn="l">
              <a:lnSpc>
                <a:spcPct val="90000"/>
              </a:lnSpc>
              <a:spcBef>
                <a:spcPts val="1000"/>
              </a:spcBef>
              <a:spcAft>
                <a:spcPts val="0"/>
              </a:spcAft>
              <a:buClr>
                <a:schemeClr val="dk1"/>
              </a:buClr>
              <a:buSzPct val="84933"/>
              <a:buFont typeface="Calibri"/>
              <a:buNone/>
            </a:pPr>
            <a:r>
              <a:t/>
            </a:r>
            <a:endParaRPr sz="3296"/>
          </a:p>
          <a:p>
            <a:pPr indent="-514488" lvl="0" marL="514350" rtl="0" algn="l">
              <a:lnSpc>
                <a:spcPct val="90000"/>
              </a:lnSpc>
              <a:spcBef>
                <a:spcPts val="1000"/>
              </a:spcBef>
              <a:spcAft>
                <a:spcPts val="0"/>
              </a:spcAft>
              <a:buClr>
                <a:schemeClr val="dk1"/>
              </a:buClr>
              <a:buSzPct val="100000"/>
              <a:buFont typeface="Calibri"/>
              <a:buAutoNum type="arabicPeriod"/>
            </a:pPr>
            <a:r>
              <a:rPr lang="en-IE" sz="3296"/>
              <a:t>Try to </a:t>
            </a:r>
            <a:r>
              <a:rPr b="1" lang="en-IE" sz="3296"/>
              <a:t>fit the ball through the ring</a:t>
            </a:r>
            <a:r>
              <a:rPr lang="en-IE" sz="3296"/>
              <a:t> that is heated. </a:t>
            </a:r>
            <a:endParaRPr sz="3296"/>
          </a:p>
          <a:p>
            <a:pPr indent="-336550" lvl="0" marL="514350" rtl="0" algn="l">
              <a:lnSpc>
                <a:spcPct val="90000"/>
              </a:lnSpc>
              <a:spcBef>
                <a:spcPts val="1000"/>
              </a:spcBef>
              <a:spcAft>
                <a:spcPts val="0"/>
              </a:spcAft>
              <a:buClr>
                <a:schemeClr val="dk1"/>
              </a:buClr>
              <a:buSzPct val="84933"/>
              <a:buFont typeface="Calibri"/>
              <a:buNone/>
            </a:pPr>
            <a:r>
              <a:t/>
            </a:r>
            <a:endParaRPr sz="3296"/>
          </a:p>
          <a:p>
            <a:pPr indent="-514488" lvl="0" marL="514350" rtl="0" algn="l">
              <a:lnSpc>
                <a:spcPct val="90000"/>
              </a:lnSpc>
              <a:spcBef>
                <a:spcPts val="1000"/>
              </a:spcBef>
              <a:spcAft>
                <a:spcPts val="0"/>
              </a:spcAft>
              <a:buClr>
                <a:schemeClr val="dk1"/>
              </a:buClr>
              <a:buSzPct val="100000"/>
              <a:buFont typeface="Calibri"/>
              <a:buAutoNum type="arabicPeriod"/>
            </a:pPr>
            <a:r>
              <a:rPr b="1" lang="en-IE" sz="3296"/>
              <a:t>Cool</a:t>
            </a:r>
            <a:r>
              <a:rPr lang="en-IE" sz="3296"/>
              <a:t> the ball (cold water). </a:t>
            </a:r>
            <a:endParaRPr sz="3296"/>
          </a:p>
          <a:p>
            <a:pPr indent="-336550" lvl="0" marL="514350" rtl="0" algn="l">
              <a:lnSpc>
                <a:spcPct val="90000"/>
              </a:lnSpc>
              <a:spcBef>
                <a:spcPts val="1000"/>
              </a:spcBef>
              <a:spcAft>
                <a:spcPts val="0"/>
              </a:spcAft>
              <a:buClr>
                <a:schemeClr val="dk1"/>
              </a:buClr>
              <a:buSzPct val="84933"/>
              <a:buFont typeface="Calibri"/>
              <a:buNone/>
            </a:pPr>
            <a:r>
              <a:t/>
            </a:r>
            <a:endParaRPr sz="3296"/>
          </a:p>
          <a:p>
            <a:pPr indent="-514488" lvl="0" marL="514350" rtl="0" algn="l">
              <a:lnSpc>
                <a:spcPct val="90000"/>
              </a:lnSpc>
              <a:spcBef>
                <a:spcPts val="1000"/>
              </a:spcBef>
              <a:spcAft>
                <a:spcPts val="0"/>
              </a:spcAft>
              <a:buClr>
                <a:schemeClr val="dk1"/>
              </a:buClr>
              <a:buSzPct val="100000"/>
              <a:buFont typeface="Calibri"/>
              <a:buAutoNum type="arabicPeriod"/>
            </a:pPr>
            <a:r>
              <a:rPr lang="en-IE" sz="3296"/>
              <a:t>See if the ball fits through the ring when its cooled.</a:t>
            </a:r>
            <a:endParaRPr sz="3296"/>
          </a:p>
          <a:p>
            <a:pPr indent="0" lvl="0" marL="228600" rtl="0" algn="l">
              <a:lnSpc>
                <a:spcPct val="90000"/>
              </a:lnSpc>
              <a:spcBef>
                <a:spcPts val="1000"/>
              </a:spcBef>
              <a:spcAft>
                <a:spcPts val="0"/>
              </a:spcAft>
              <a:buNone/>
            </a:pPr>
            <a:r>
              <a:t/>
            </a:r>
            <a:endParaRPr sz="3296"/>
          </a:p>
          <a:p>
            <a:pPr indent="-514488" lvl="0" marL="514350" rtl="0" algn="l">
              <a:lnSpc>
                <a:spcPct val="90000"/>
              </a:lnSpc>
              <a:spcBef>
                <a:spcPts val="1000"/>
              </a:spcBef>
              <a:spcAft>
                <a:spcPts val="0"/>
              </a:spcAft>
              <a:buClr>
                <a:schemeClr val="dk1"/>
              </a:buClr>
              <a:buSzPct val="100000"/>
              <a:buFont typeface="Calibri"/>
              <a:buAutoNum type="arabicPeriod"/>
            </a:pPr>
            <a:r>
              <a:rPr lang="en-IE" sz="3296"/>
              <a:t>N</a:t>
            </a:r>
            <a:r>
              <a:rPr lang="en-IE" sz="3296"/>
              <a:t>ote your </a:t>
            </a:r>
            <a:r>
              <a:rPr b="1" lang="en-IE" sz="3296"/>
              <a:t>result</a:t>
            </a:r>
            <a:r>
              <a:rPr lang="en-IE" sz="3296"/>
              <a:t>. </a:t>
            </a:r>
            <a:r>
              <a:rPr lang="en-IE" sz="3296"/>
              <a:t> </a:t>
            </a:r>
            <a:endParaRPr sz="3296"/>
          </a:p>
          <a:p>
            <a:pPr indent="-336550" lvl="0" marL="514350" rtl="0" algn="l">
              <a:lnSpc>
                <a:spcPct val="90000"/>
              </a:lnSpc>
              <a:spcBef>
                <a:spcPts val="1000"/>
              </a:spcBef>
              <a:spcAft>
                <a:spcPts val="0"/>
              </a:spcAft>
              <a:buClr>
                <a:schemeClr val="dk1"/>
              </a:buClr>
              <a:buSzPct val="100000"/>
              <a:buNone/>
            </a:pPr>
            <a:r>
              <a:t/>
            </a:r>
            <a:endParaRPr/>
          </a:p>
        </p:txBody>
      </p:sp>
      <p:pic>
        <p:nvPicPr>
          <p:cNvPr descr="This timer silently counts down to 0:00, then alerts you that time is up with a gentle beep sound." id="230" name="Google Shape;230;p15" title="10 Minute Timer">
            <a:hlinkClick r:id="rId3"/>
          </p:cNvPr>
          <p:cNvPicPr preferRelativeResize="0"/>
          <p:nvPr/>
        </p:nvPicPr>
        <p:blipFill>
          <a:blip r:embed="rId4">
            <a:alphaModFix/>
          </a:blip>
          <a:stretch>
            <a:fillRect/>
          </a:stretch>
        </p:blipFill>
        <p:spPr>
          <a:xfrm>
            <a:off x="8502900" y="2433450"/>
            <a:ext cx="3811550" cy="2858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3defc7244d_0_0"/>
          <p:cNvSpPr txBox="1"/>
          <p:nvPr>
            <p:ph type="title"/>
          </p:nvPr>
        </p:nvSpPr>
        <p:spPr>
          <a:xfrm>
            <a:off x="481925" y="2311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E"/>
              <a:t>Questions </a:t>
            </a:r>
            <a:endParaRPr/>
          </a:p>
        </p:txBody>
      </p:sp>
      <p:sp>
        <p:nvSpPr>
          <p:cNvPr id="237" name="Google Shape;237;g23defc7244d_0_0"/>
          <p:cNvSpPr txBox="1"/>
          <p:nvPr>
            <p:ph idx="1" type="body"/>
          </p:nvPr>
        </p:nvSpPr>
        <p:spPr>
          <a:xfrm>
            <a:off x="163875" y="1556850"/>
            <a:ext cx="11845800" cy="5183700"/>
          </a:xfrm>
          <a:prstGeom prst="rect">
            <a:avLst/>
          </a:prstGeom>
        </p:spPr>
        <p:txBody>
          <a:bodyPr anchorCtr="0" anchor="t" bIns="45700" lIns="91425" spcFirstLastPara="1" rIns="91425" wrap="square" tIns="45700">
            <a:normAutofit/>
          </a:bodyPr>
          <a:lstStyle/>
          <a:p>
            <a:pPr indent="-476250" lvl="0" marL="457200" rtl="0" algn="l">
              <a:spcBef>
                <a:spcPts val="1000"/>
              </a:spcBef>
              <a:spcAft>
                <a:spcPts val="0"/>
              </a:spcAft>
              <a:buSzPts val="3900"/>
              <a:buAutoNum type="arabicPeriod"/>
            </a:pPr>
            <a:r>
              <a:rPr lang="en-IE" sz="3450">
                <a:solidFill>
                  <a:srgbClr val="393939"/>
                </a:solidFill>
                <a:highlight>
                  <a:srgbClr val="FFFFFF"/>
                </a:highlight>
                <a:latin typeface="Arial"/>
                <a:ea typeface="Arial"/>
                <a:cs typeface="Arial"/>
                <a:sym typeface="Arial"/>
              </a:rPr>
              <a:t>In the ball and ring experiment, if the ball after heating is left to cool on the ring for sometime, the ball again passes through the ring. Explain the reason.</a:t>
            </a:r>
            <a:endParaRPr sz="3450">
              <a:solidFill>
                <a:srgbClr val="393939"/>
              </a:solidFill>
              <a:highlight>
                <a:srgbClr val="FFFFFF"/>
              </a:highlight>
              <a:latin typeface="Arial"/>
              <a:ea typeface="Arial"/>
              <a:cs typeface="Arial"/>
              <a:sym typeface="Arial"/>
            </a:endParaRPr>
          </a:p>
          <a:p>
            <a:pPr indent="0" lvl="0" marL="0" rtl="0" algn="l">
              <a:spcBef>
                <a:spcPts val="1000"/>
              </a:spcBef>
              <a:spcAft>
                <a:spcPts val="0"/>
              </a:spcAft>
              <a:buNone/>
            </a:pPr>
            <a:r>
              <a:t/>
            </a:r>
            <a:endParaRPr sz="3450">
              <a:solidFill>
                <a:srgbClr val="393939"/>
              </a:solidFill>
              <a:highlight>
                <a:srgbClr val="FFFFFF"/>
              </a:highlight>
              <a:latin typeface="Arial"/>
              <a:ea typeface="Arial"/>
              <a:cs typeface="Arial"/>
              <a:sym typeface="Arial"/>
            </a:endParaRPr>
          </a:p>
          <a:p>
            <a:pPr indent="-447675" lvl="0" marL="457200" rtl="0" algn="l">
              <a:spcBef>
                <a:spcPts val="1000"/>
              </a:spcBef>
              <a:spcAft>
                <a:spcPts val="0"/>
              </a:spcAft>
              <a:buClr>
                <a:srgbClr val="393939"/>
              </a:buClr>
              <a:buSzPts val="3450"/>
              <a:buFont typeface="Arial"/>
              <a:buAutoNum type="arabicPeriod"/>
            </a:pPr>
            <a:r>
              <a:rPr lang="en-IE" sz="3450">
                <a:solidFill>
                  <a:srgbClr val="393939"/>
                </a:solidFill>
                <a:highlight>
                  <a:srgbClr val="FFFFFF"/>
                </a:highlight>
                <a:latin typeface="Arial"/>
                <a:ea typeface="Arial"/>
                <a:cs typeface="Arial"/>
                <a:sym typeface="Arial"/>
              </a:rPr>
              <a:t>How does heating or cooling affect the speed of the molecules and the distance between them?</a:t>
            </a:r>
            <a:endParaRPr sz="3450">
              <a:solidFill>
                <a:srgbClr val="393939"/>
              </a:solidFill>
              <a:highlight>
                <a:srgbClr val="FFFFFF"/>
              </a:highlight>
              <a:latin typeface="Arial"/>
              <a:ea typeface="Arial"/>
              <a:cs typeface="Arial"/>
              <a:sym typeface="Arial"/>
            </a:endParaRPr>
          </a:p>
          <a:p>
            <a:pPr indent="0" lvl="0" marL="0" rtl="0" algn="l">
              <a:spcBef>
                <a:spcPts val="1000"/>
              </a:spcBef>
              <a:spcAft>
                <a:spcPts val="0"/>
              </a:spcAft>
              <a:buNone/>
            </a:pPr>
            <a:r>
              <a:t/>
            </a:r>
            <a:endParaRPr sz="2850">
              <a:solidFill>
                <a:srgbClr val="393939"/>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3defc7244d_0_9"/>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IE" u="sng">
                <a:solidFill>
                  <a:schemeClr val="hlink"/>
                </a:solidFill>
                <a:hlinkClick r:id="rId3"/>
              </a:rPr>
              <a:t>https://www.middleschoolchemistry.com/multimedia/chapter1/lesson4#heating_and_cooling_a_solid</a:t>
            </a:r>
            <a:r>
              <a:rPr lang="en-IE"/>
              <a:t> </a:t>
            </a:r>
            <a:endParaRPr/>
          </a:p>
        </p:txBody>
      </p:sp>
      <p:sp>
        <p:nvSpPr>
          <p:cNvPr id="244" name="Google Shape;244;g23defc7244d_0_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IE"/>
              <a:t>Knowing what you do about how solids act when they are heated and cooled, why do you think they put flexible connections in the surface of a bridge?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1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51" name="Google Shape;251;p16"/>
          <p:cNvSpPr txBox="1"/>
          <p:nvPr>
            <p:ph type="title"/>
          </p:nvPr>
        </p:nvSpPr>
        <p:spPr>
          <a:xfrm>
            <a:off x="168508" y="179595"/>
            <a:ext cx="6033562" cy="112403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E"/>
              <a:t>Expansion &amp; contraction </a:t>
            </a:r>
            <a:endParaRPr/>
          </a:p>
        </p:txBody>
      </p:sp>
      <p:pic>
        <p:nvPicPr>
          <p:cNvPr descr="A picture containing outdoor, water, bridge, boat&#10;&#10;Description automatically generated" id="252" name="Google Shape;252;p16"/>
          <p:cNvPicPr preferRelativeResize="0"/>
          <p:nvPr/>
        </p:nvPicPr>
        <p:blipFill rotWithShape="1">
          <a:blip r:embed="rId3">
            <a:alphaModFix/>
          </a:blip>
          <a:srcRect b="14192" l="0" r="-1" t="9861"/>
          <a:stretch/>
        </p:blipFill>
        <p:spPr>
          <a:xfrm>
            <a:off x="7559863" y="0"/>
            <a:ext cx="7287684" cy="3694372"/>
          </a:xfrm>
          <a:custGeom>
            <a:rect b="b" l="l" r="r" t="t"/>
            <a:pathLst>
              <a:path extrusionOk="0" h="3694372" w="7287684">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a:noFill/>
          <a:ln>
            <a:noFill/>
          </a:ln>
        </p:spPr>
      </p:pic>
      <p:pic>
        <p:nvPicPr>
          <p:cNvPr descr="A large clock tower in the background&#10;&#10;Description automatically generated" id="253" name="Google Shape;253;p16"/>
          <p:cNvPicPr preferRelativeResize="0"/>
          <p:nvPr/>
        </p:nvPicPr>
        <p:blipFill rotWithShape="1">
          <a:blip r:embed="rId4">
            <a:alphaModFix/>
          </a:blip>
          <a:srcRect b="0" l="0" r="0" t="38750"/>
          <a:stretch/>
        </p:blipFill>
        <p:spPr>
          <a:xfrm>
            <a:off x="7624672" y="3694372"/>
            <a:ext cx="7472381" cy="3055043"/>
          </a:xfrm>
          <a:custGeom>
            <a:rect b="b" l="l" r="r" t="t"/>
            <a:pathLst>
              <a:path extrusionOk="0" h="3055043" w="7472381">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a:noFill/>
          <a:ln>
            <a:noFill/>
          </a:ln>
        </p:spPr>
      </p:pic>
      <p:sp>
        <p:nvSpPr>
          <p:cNvPr id="254" name="Google Shape;254;p16"/>
          <p:cNvSpPr/>
          <p:nvPr/>
        </p:nvSpPr>
        <p:spPr>
          <a:xfrm>
            <a:off x="267899" y="2303201"/>
            <a:ext cx="7212953" cy="1600529"/>
          </a:xfrm>
          <a:prstGeom prst="roundRect">
            <a:avLst>
              <a:gd fmla="val 16667" name="adj"/>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E" sz="2800" u="none" cap="none" strike="noStrike">
                <a:solidFill>
                  <a:schemeClr val="dk1"/>
                </a:solidFill>
                <a:latin typeface="Calibri"/>
                <a:ea typeface="Calibri"/>
                <a:cs typeface="Calibri"/>
                <a:sym typeface="Calibri"/>
              </a:rPr>
              <a:t>Expand: </a:t>
            </a:r>
            <a:r>
              <a:rPr b="0" i="0" lang="en-IE" sz="2800" u="none" cap="none" strike="noStrike">
                <a:solidFill>
                  <a:schemeClr val="dk1"/>
                </a:solidFill>
                <a:latin typeface="Calibri"/>
                <a:ea typeface="Calibri"/>
                <a:cs typeface="Calibri"/>
                <a:sym typeface="Calibri"/>
              </a:rPr>
              <a:t> </a:t>
            </a:r>
            <a:r>
              <a:rPr lang="en-IE" sz="2800">
                <a:latin typeface="Calibri"/>
                <a:ea typeface="Calibri"/>
                <a:cs typeface="Calibri"/>
                <a:sym typeface="Calibri"/>
              </a:rPr>
              <a:t>I</a:t>
            </a:r>
            <a:r>
              <a:rPr b="0" i="0" lang="en-IE" sz="2800" u="none" cap="none" strike="noStrike">
                <a:solidFill>
                  <a:srgbClr val="000000"/>
                </a:solidFill>
                <a:latin typeface="Calibri"/>
                <a:ea typeface="Calibri"/>
                <a:cs typeface="Calibri"/>
                <a:sym typeface="Calibri"/>
              </a:rPr>
              <a:t>ncrease in volume resulting from an increase in temperature.</a:t>
            </a:r>
            <a:r>
              <a:rPr b="0" i="0" lang="en-IE" sz="2800" u="none" cap="none" strike="noStrike">
                <a:solidFill>
                  <a:schemeClr val="dk1"/>
                </a:solidFill>
                <a:latin typeface="Calibri"/>
                <a:ea typeface="Calibri"/>
                <a:cs typeface="Calibri"/>
                <a:sym typeface="Calibri"/>
              </a:rPr>
              <a:t> </a:t>
            </a:r>
            <a:endParaRPr/>
          </a:p>
        </p:txBody>
      </p:sp>
      <p:sp>
        <p:nvSpPr>
          <p:cNvPr id="255" name="Google Shape;255;p16"/>
          <p:cNvSpPr/>
          <p:nvPr/>
        </p:nvSpPr>
        <p:spPr>
          <a:xfrm>
            <a:off x="267899" y="4350662"/>
            <a:ext cx="7212953" cy="1600529"/>
          </a:xfrm>
          <a:prstGeom prst="roundRect">
            <a:avLst>
              <a:gd fmla="val 16667" name="adj"/>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IE" sz="2800" u="none" cap="none" strike="noStrike">
                <a:solidFill>
                  <a:schemeClr val="dk1"/>
                </a:solidFill>
                <a:latin typeface="Calibri"/>
                <a:ea typeface="Calibri"/>
                <a:cs typeface="Calibri"/>
                <a:sym typeface="Calibri"/>
              </a:rPr>
              <a:t>Contract</a:t>
            </a:r>
            <a:r>
              <a:rPr b="0" i="0" lang="en-IE" sz="2800" u="none" cap="none" strike="noStrike">
                <a:solidFill>
                  <a:schemeClr val="dk1"/>
                </a:solidFill>
                <a:latin typeface="Calibri"/>
                <a:ea typeface="Calibri"/>
                <a:cs typeface="Calibri"/>
                <a:sym typeface="Calibri"/>
              </a:rPr>
              <a:t>: </a:t>
            </a:r>
            <a:r>
              <a:rPr lang="en-IE" sz="2800">
                <a:latin typeface="Calibri"/>
                <a:ea typeface="Calibri"/>
                <a:cs typeface="Calibri"/>
                <a:sym typeface="Calibri"/>
              </a:rPr>
              <a:t>D</a:t>
            </a:r>
            <a:r>
              <a:rPr b="0" i="0" lang="en-IE" sz="2800" u="none" cap="none" strike="noStrike">
                <a:solidFill>
                  <a:srgbClr val="000000"/>
                </a:solidFill>
                <a:latin typeface="Calibri"/>
                <a:ea typeface="Calibri"/>
                <a:cs typeface="Calibri"/>
                <a:sym typeface="Calibri"/>
              </a:rPr>
              <a:t>ecrease in volume resulting from an decrease in temperature.</a:t>
            </a:r>
            <a:r>
              <a:rPr b="0" i="0" lang="en-IE" sz="2800" u="none" cap="none" strike="noStrike">
                <a:solidFill>
                  <a:schemeClr val="dk1"/>
                </a:solidFill>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
          <p:cNvPicPr preferRelativeResize="0"/>
          <p:nvPr/>
        </p:nvPicPr>
        <p:blipFill rotWithShape="1">
          <a:blip r:embed="rId3">
            <a:alphaModFix/>
          </a:blip>
          <a:srcRect b="0" l="0" r="0" t="0"/>
          <a:stretch/>
        </p:blipFill>
        <p:spPr>
          <a:xfrm>
            <a:off x="860080" y="216652"/>
            <a:ext cx="10633166" cy="4846320"/>
          </a:xfrm>
          <a:prstGeom prst="rect">
            <a:avLst/>
          </a:prstGeom>
          <a:noFill/>
          <a:ln>
            <a:noFill/>
          </a:ln>
        </p:spPr>
      </p:pic>
      <p:pic>
        <p:nvPicPr>
          <p:cNvPr id="108" name="Google Shape;108;p2"/>
          <p:cNvPicPr preferRelativeResize="0"/>
          <p:nvPr/>
        </p:nvPicPr>
        <p:blipFill rotWithShape="1">
          <a:blip r:embed="rId4">
            <a:alphaModFix/>
          </a:blip>
          <a:srcRect b="0" l="0" r="0" t="0"/>
          <a:stretch/>
        </p:blipFill>
        <p:spPr>
          <a:xfrm>
            <a:off x="860080" y="5062972"/>
            <a:ext cx="10594398" cy="171765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1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61" name="Google Shape;261;p17"/>
          <p:cNvSpPr txBox="1"/>
          <p:nvPr>
            <p:ph type="title"/>
          </p:nvPr>
        </p:nvSpPr>
        <p:spPr>
          <a:xfrm>
            <a:off x="6429382" y="0"/>
            <a:ext cx="4840010" cy="18073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lang="en-IE" sz="4800"/>
              <a:t>Heat</a:t>
            </a:r>
            <a:r>
              <a:rPr lang="en-IE"/>
              <a:t> </a:t>
            </a:r>
            <a:r>
              <a:rPr lang="en-IE" sz="4800"/>
              <a:t>transfer</a:t>
            </a:r>
            <a:r>
              <a:rPr lang="en-IE"/>
              <a:t> </a:t>
            </a:r>
            <a:endParaRPr/>
          </a:p>
        </p:txBody>
      </p:sp>
      <p:pic>
        <p:nvPicPr>
          <p:cNvPr descr="Tray of takeaway coffees" id="262" name="Google Shape;262;p17"/>
          <p:cNvPicPr preferRelativeResize="0"/>
          <p:nvPr/>
        </p:nvPicPr>
        <p:blipFill rotWithShape="1">
          <a:blip r:embed="rId3">
            <a:alphaModFix/>
          </a:blip>
          <a:srcRect b="-1" l="17888" r="22578" t="0"/>
          <a:stretch/>
        </p:blipFill>
        <p:spPr>
          <a:xfrm>
            <a:off x="20" y="10"/>
            <a:ext cx="6116549" cy="6857990"/>
          </a:xfrm>
          <a:custGeom>
            <a:rect b="b" l="l" r="r" t="t"/>
            <a:pathLst>
              <a:path extrusionOk="0" h="6879321" w="6116569">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noFill/>
          <a:ln>
            <a:noFill/>
          </a:ln>
        </p:spPr>
      </p:pic>
      <p:sp>
        <p:nvSpPr>
          <p:cNvPr id="263" name="Google Shape;263;p17"/>
          <p:cNvSpPr txBox="1"/>
          <p:nvPr>
            <p:ph idx="1" type="body"/>
          </p:nvPr>
        </p:nvSpPr>
        <p:spPr>
          <a:xfrm>
            <a:off x="6170591" y="1625002"/>
            <a:ext cx="5836308" cy="1665550"/>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lnSpc>
                <a:spcPct val="90000"/>
              </a:lnSpc>
              <a:spcBef>
                <a:spcPts val="0"/>
              </a:spcBef>
              <a:spcAft>
                <a:spcPts val="0"/>
              </a:spcAft>
              <a:buClr>
                <a:schemeClr val="dk1"/>
              </a:buClr>
              <a:buSzPct val="100000"/>
              <a:buNone/>
            </a:pPr>
            <a:r>
              <a:rPr lang="en-IE" sz="5900"/>
              <a:t>There are three ways in which heat can be moved or transferred: </a:t>
            </a:r>
            <a:endParaRPr/>
          </a:p>
          <a:p>
            <a:pPr indent="0" lvl="0" marL="0" rtl="0" algn="l">
              <a:lnSpc>
                <a:spcPct val="90000"/>
              </a:lnSpc>
              <a:spcBef>
                <a:spcPts val="1000"/>
              </a:spcBef>
              <a:spcAft>
                <a:spcPts val="0"/>
              </a:spcAft>
              <a:buClr>
                <a:schemeClr val="dk1"/>
              </a:buClr>
              <a:buSzPct val="100000"/>
              <a:buNone/>
            </a:pPr>
            <a:r>
              <a:rPr lang="en-IE" sz="5900"/>
              <a:t>		</a:t>
            </a:r>
            <a:endParaRPr/>
          </a:p>
          <a:p>
            <a:pPr indent="0" lvl="0" marL="0" rtl="0" algn="l">
              <a:lnSpc>
                <a:spcPct val="90000"/>
              </a:lnSpc>
              <a:spcBef>
                <a:spcPts val="1000"/>
              </a:spcBef>
              <a:spcAft>
                <a:spcPts val="0"/>
              </a:spcAft>
              <a:buClr>
                <a:schemeClr val="dk1"/>
              </a:buClr>
              <a:buSzPct val="100000"/>
              <a:buNone/>
            </a:pPr>
            <a:r>
              <a:rPr lang="en-IE" sz="3200"/>
              <a:t>	</a:t>
            </a:r>
            <a:endParaRPr sz="2000"/>
          </a:p>
        </p:txBody>
      </p:sp>
      <p:sp>
        <p:nvSpPr>
          <p:cNvPr id="264" name="Google Shape;264;p17"/>
          <p:cNvSpPr txBox="1"/>
          <p:nvPr/>
        </p:nvSpPr>
        <p:spPr>
          <a:xfrm>
            <a:off x="5344732" y="2690336"/>
            <a:ext cx="6920785"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b="0" i="0" lang="en-IE" sz="1800" u="none" cap="none" strike="noStrike">
                <a:solidFill>
                  <a:schemeClr val="dk1"/>
                </a:solidFill>
                <a:latin typeface="Calibri"/>
                <a:ea typeface="Calibri"/>
                <a:cs typeface="Calibri"/>
                <a:sym typeface="Calibri"/>
              </a:rPr>
              <a:t>	</a:t>
            </a:r>
            <a:r>
              <a:rPr b="0" i="0" lang="en-IE" sz="2800" u="none" cap="none" strike="noStrike">
                <a:solidFill>
                  <a:schemeClr val="dk1"/>
                </a:solidFill>
                <a:latin typeface="Calibri"/>
                <a:ea typeface="Calibri"/>
                <a:cs typeface="Calibri"/>
                <a:sym typeface="Calibri"/>
              </a:rPr>
              <a:t>1. Conduction </a:t>
            </a:r>
            <a:endParaRPr/>
          </a:p>
          <a:p>
            <a:pPr indent="0" lvl="0" marL="0" marR="0" rtl="0" algn="l">
              <a:spcBef>
                <a:spcPts val="0"/>
              </a:spcBef>
              <a:spcAft>
                <a:spcPts val="0"/>
              </a:spcAft>
              <a:buClr>
                <a:schemeClr val="dk1"/>
              </a:buClr>
              <a:buSzPts val="2800"/>
              <a:buFont typeface="Calibri"/>
              <a:buNone/>
            </a:pPr>
            <a:r>
              <a:rPr b="0" i="0" lang="en-IE" sz="2800" u="none" cap="none" strike="noStrike">
                <a:solidFill>
                  <a:schemeClr val="dk1"/>
                </a:solidFill>
                <a:latin typeface="Calibri"/>
                <a:ea typeface="Calibri"/>
                <a:cs typeface="Calibri"/>
                <a:sym typeface="Calibri"/>
              </a:rPr>
              <a:t>	</a:t>
            </a:r>
            <a:endParaRPr/>
          </a:p>
          <a:p>
            <a:pPr indent="0" lvl="0" marL="0" marR="0" rtl="0" algn="l">
              <a:spcBef>
                <a:spcPts val="0"/>
              </a:spcBef>
              <a:spcAft>
                <a:spcPts val="0"/>
              </a:spcAft>
              <a:buClr>
                <a:schemeClr val="dk1"/>
              </a:buClr>
              <a:buSzPts val="2800"/>
              <a:buFont typeface="Calibri"/>
              <a:buNone/>
            </a:pPr>
            <a:r>
              <a:rPr b="0" i="0" lang="en-IE" sz="2800" u="none" cap="none" strike="noStrike">
                <a:solidFill>
                  <a:schemeClr val="dk1"/>
                </a:solidFill>
                <a:latin typeface="Calibri"/>
                <a:ea typeface="Calibri"/>
                <a:cs typeface="Calibri"/>
                <a:sym typeface="Calibri"/>
              </a:rPr>
              <a:t>	2. Convection </a:t>
            </a:r>
            <a:endParaRPr/>
          </a:p>
          <a:p>
            <a:pPr indent="0" lvl="0" marL="0" marR="0" rtl="0" algn="l">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800"/>
              <a:buFont typeface="Calibri"/>
              <a:buNone/>
            </a:pPr>
            <a:r>
              <a:rPr b="0" i="0" lang="en-IE" sz="2800" u="none" cap="none" strike="noStrike">
                <a:solidFill>
                  <a:schemeClr val="dk1"/>
                </a:solidFill>
                <a:latin typeface="Calibri"/>
                <a:ea typeface="Calibri"/>
                <a:cs typeface="Calibri"/>
                <a:sym typeface="Calibri"/>
              </a:rPr>
              <a:t>	3. Radiation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grpSp>
        <p:nvGrpSpPr>
          <p:cNvPr id="270" name="Google Shape;270;p18"/>
          <p:cNvGrpSpPr/>
          <p:nvPr/>
        </p:nvGrpSpPr>
        <p:grpSpPr>
          <a:xfrm>
            <a:off x="2025747" y="3087858"/>
            <a:ext cx="8047013" cy="3770142"/>
            <a:chOff x="230188" y="2292350"/>
            <a:chExt cx="8780462" cy="4121150"/>
          </a:xfrm>
        </p:grpSpPr>
        <p:sp>
          <p:nvSpPr>
            <p:cNvPr id="271" name="Google Shape;271;p18"/>
            <p:cNvSpPr/>
            <p:nvPr/>
          </p:nvSpPr>
          <p:spPr>
            <a:xfrm>
              <a:off x="230188" y="6013450"/>
              <a:ext cx="8780462"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IE" sz="2000" u="none" cap="none" strike="noStrike">
                  <a:solidFill>
                    <a:schemeClr val="dk1"/>
                  </a:solidFill>
                  <a:latin typeface="Calibri"/>
                  <a:ea typeface="Calibri"/>
                  <a:cs typeface="Calibri"/>
                  <a:sym typeface="Calibri"/>
                </a:rPr>
                <a:t>A saucepan on a hob is heated by conduction</a:t>
              </a:r>
              <a:endParaRPr/>
            </a:p>
          </p:txBody>
        </p:sp>
        <p:pic>
          <p:nvPicPr>
            <p:cNvPr descr="A pot on the stove&#10;&#10;Description automatically generated" id="272" name="Google Shape;272;p18"/>
            <p:cNvPicPr preferRelativeResize="0"/>
            <p:nvPr/>
          </p:nvPicPr>
          <p:blipFill rotWithShape="1">
            <a:blip r:embed="rId3">
              <a:alphaModFix/>
            </a:blip>
            <a:srcRect b="0" l="0" r="0" t="0"/>
            <a:stretch/>
          </p:blipFill>
          <p:spPr>
            <a:xfrm>
              <a:off x="2091266" y="2292350"/>
              <a:ext cx="4961467" cy="3721100"/>
            </a:xfrm>
            <a:prstGeom prst="rect">
              <a:avLst/>
            </a:prstGeom>
            <a:noFill/>
            <a:ln>
              <a:noFill/>
            </a:ln>
          </p:spPr>
        </p:pic>
      </p:grpSp>
      <p:sp>
        <p:nvSpPr>
          <p:cNvPr id="273" name="Google Shape;273;p18"/>
          <p:cNvSpPr txBox="1"/>
          <p:nvPr>
            <p:ph type="title"/>
          </p:nvPr>
        </p:nvSpPr>
        <p:spPr>
          <a:xfrm>
            <a:off x="838200" y="-13860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E"/>
              <a:t>Conduction </a:t>
            </a:r>
            <a:endParaRPr/>
          </a:p>
        </p:txBody>
      </p:sp>
      <p:sp>
        <p:nvSpPr>
          <p:cNvPr id="274" name="Google Shape;274;p18"/>
          <p:cNvSpPr/>
          <p:nvPr/>
        </p:nvSpPr>
        <p:spPr>
          <a:xfrm>
            <a:off x="229772" y="1186961"/>
            <a:ext cx="11732455" cy="1730326"/>
          </a:xfrm>
          <a:prstGeom prst="roundRect">
            <a:avLst>
              <a:gd fmla="val 16667" name="adj"/>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E" sz="3200" u="none" cap="none" strike="noStrike">
                <a:solidFill>
                  <a:schemeClr val="dk1"/>
                </a:solidFill>
                <a:latin typeface="Calibri"/>
                <a:ea typeface="Calibri"/>
                <a:cs typeface="Calibri"/>
                <a:sym typeface="Calibri"/>
              </a:rPr>
              <a:t>The </a:t>
            </a:r>
            <a:r>
              <a:rPr b="1" i="0" lang="en-IE" sz="3200" u="none" cap="none" strike="noStrike">
                <a:solidFill>
                  <a:schemeClr val="dk1"/>
                </a:solidFill>
                <a:latin typeface="Calibri"/>
                <a:ea typeface="Calibri"/>
                <a:cs typeface="Calibri"/>
                <a:sym typeface="Calibri"/>
              </a:rPr>
              <a:t>movement</a:t>
            </a:r>
            <a:r>
              <a:rPr b="0" i="0" lang="en-IE" sz="3200" u="none" cap="none" strike="noStrike">
                <a:solidFill>
                  <a:schemeClr val="dk1"/>
                </a:solidFill>
                <a:latin typeface="Calibri"/>
                <a:ea typeface="Calibri"/>
                <a:cs typeface="Calibri"/>
                <a:sym typeface="Calibri"/>
              </a:rPr>
              <a:t> of heat energy from </a:t>
            </a:r>
            <a:r>
              <a:rPr b="1" i="0" lang="en-IE" sz="3200" u="none" cap="none" strike="noStrike">
                <a:solidFill>
                  <a:schemeClr val="dk1"/>
                </a:solidFill>
                <a:latin typeface="Calibri"/>
                <a:ea typeface="Calibri"/>
                <a:cs typeface="Calibri"/>
                <a:sym typeface="Calibri"/>
              </a:rPr>
              <a:t>one</a:t>
            </a:r>
            <a:r>
              <a:rPr b="0" i="0" lang="en-IE" sz="3200" u="none" cap="none" strike="noStrike">
                <a:solidFill>
                  <a:schemeClr val="dk1"/>
                </a:solidFill>
                <a:latin typeface="Calibri"/>
                <a:ea typeface="Calibri"/>
                <a:cs typeface="Calibri"/>
                <a:sym typeface="Calibri"/>
              </a:rPr>
              <a:t> object to </a:t>
            </a:r>
            <a:r>
              <a:rPr b="1" i="0" lang="en-IE" sz="3200" u="none" cap="none" strike="noStrike">
                <a:solidFill>
                  <a:schemeClr val="dk1"/>
                </a:solidFill>
                <a:latin typeface="Calibri"/>
                <a:ea typeface="Calibri"/>
                <a:cs typeface="Calibri"/>
                <a:sym typeface="Calibri"/>
              </a:rPr>
              <a:t>another</a:t>
            </a:r>
            <a:r>
              <a:rPr b="0" i="0" lang="en-IE" sz="3200" u="none" cap="none" strike="noStrike">
                <a:solidFill>
                  <a:schemeClr val="dk1"/>
                </a:solidFill>
                <a:latin typeface="Calibri"/>
                <a:ea typeface="Calibri"/>
                <a:cs typeface="Calibri"/>
                <a:sym typeface="Calibri"/>
              </a:rPr>
              <a:t> object that is in direct contact and is at a lower temperature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9"/>
          <p:cNvSpPr txBox="1"/>
          <p:nvPr>
            <p:ph type="title"/>
          </p:nvPr>
        </p:nvSpPr>
        <p:spPr>
          <a:xfrm>
            <a:off x="838200" y="-13860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E"/>
              <a:t>Convection </a:t>
            </a:r>
            <a:endParaRPr/>
          </a:p>
        </p:txBody>
      </p:sp>
      <p:sp>
        <p:nvSpPr>
          <p:cNvPr id="281" name="Google Shape;281;p19"/>
          <p:cNvSpPr/>
          <p:nvPr/>
        </p:nvSpPr>
        <p:spPr>
          <a:xfrm>
            <a:off x="229773" y="1186960"/>
            <a:ext cx="6628228" cy="3202159"/>
          </a:xfrm>
          <a:prstGeom prst="roundRect">
            <a:avLst>
              <a:gd fmla="val 16667" name="adj"/>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E3AE42"/>
              </a:buClr>
              <a:buSzPts val="3200"/>
              <a:buFont typeface="Arial"/>
              <a:buNone/>
            </a:pPr>
            <a:r>
              <a:rPr b="0" i="0" lang="en-IE" sz="3200" u="none" cap="none" strike="noStrike">
                <a:solidFill>
                  <a:schemeClr val="dk1"/>
                </a:solidFill>
                <a:latin typeface="Calibri"/>
                <a:ea typeface="Calibri"/>
                <a:cs typeface="Calibri"/>
                <a:sym typeface="Calibri"/>
              </a:rPr>
              <a:t>Convection is the movement of heat energy </a:t>
            </a:r>
            <a:r>
              <a:rPr b="1" i="0" lang="en-IE" sz="3200" u="none" cap="none" strike="noStrike">
                <a:solidFill>
                  <a:schemeClr val="dk1"/>
                </a:solidFill>
                <a:latin typeface="Calibri"/>
                <a:ea typeface="Calibri"/>
                <a:cs typeface="Calibri"/>
                <a:sym typeface="Calibri"/>
              </a:rPr>
              <a:t>within</a:t>
            </a:r>
            <a:r>
              <a:rPr b="0" i="0" lang="en-IE" sz="3200" u="none" cap="none" strike="noStrike">
                <a:solidFill>
                  <a:schemeClr val="dk1"/>
                </a:solidFill>
                <a:latin typeface="Calibri"/>
                <a:ea typeface="Calibri"/>
                <a:cs typeface="Calibri"/>
                <a:sym typeface="Calibri"/>
              </a:rPr>
              <a:t> a liquid or gas.</a:t>
            </a:r>
            <a:endParaRPr/>
          </a:p>
        </p:txBody>
      </p:sp>
      <p:grpSp>
        <p:nvGrpSpPr>
          <p:cNvPr id="282" name="Google Shape;282;p19"/>
          <p:cNvGrpSpPr/>
          <p:nvPr/>
        </p:nvGrpSpPr>
        <p:grpSpPr>
          <a:xfrm>
            <a:off x="7466428" y="1008916"/>
            <a:ext cx="4492625" cy="5299075"/>
            <a:chOff x="3729398" y="1115038"/>
            <a:chExt cx="4491831" cy="5298462"/>
          </a:xfrm>
        </p:grpSpPr>
        <p:sp>
          <p:nvSpPr>
            <p:cNvPr id="283" name="Google Shape;283;p19"/>
            <p:cNvSpPr/>
            <p:nvPr/>
          </p:nvSpPr>
          <p:spPr>
            <a:xfrm>
              <a:off x="3729398" y="6013390"/>
              <a:ext cx="4491831"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IE" sz="2000" u="none" cap="none" strike="noStrike">
                  <a:solidFill>
                    <a:schemeClr val="dk1"/>
                  </a:solidFill>
                  <a:latin typeface="Calibri"/>
                  <a:ea typeface="Calibri"/>
                  <a:cs typeface="Calibri"/>
                  <a:sym typeface="Calibri"/>
                </a:rPr>
                <a:t>Water is heated in a kettle by convection</a:t>
              </a:r>
              <a:endParaRPr/>
            </a:p>
          </p:txBody>
        </p:sp>
        <p:pic>
          <p:nvPicPr>
            <p:cNvPr descr="A picture containing vessel, sitting, mug, table&#10;&#10;Description automatically generated" id="284" name="Google Shape;284;p19"/>
            <p:cNvPicPr preferRelativeResize="0"/>
            <p:nvPr/>
          </p:nvPicPr>
          <p:blipFill rotWithShape="1">
            <a:blip r:embed="rId3">
              <a:alphaModFix/>
            </a:blip>
            <a:srcRect b="0" l="0" r="8720" t="0"/>
            <a:stretch/>
          </p:blipFill>
          <p:spPr>
            <a:xfrm>
              <a:off x="3925237" y="1115038"/>
              <a:ext cx="4100152" cy="4751689"/>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500"/>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0"/>
          <p:cNvSpPr txBox="1"/>
          <p:nvPr>
            <p:ph type="title"/>
          </p:nvPr>
        </p:nvSpPr>
        <p:spPr>
          <a:xfrm>
            <a:off x="838200" y="-13860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E"/>
              <a:t>Radiation  </a:t>
            </a:r>
            <a:endParaRPr/>
          </a:p>
        </p:txBody>
      </p:sp>
      <p:sp>
        <p:nvSpPr>
          <p:cNvPr id="291" name="Google Shape;291;p20"/>
          <p:cNvSpPr/>
          <p:nvPr/>
        </p:nvSpPr>
        <p:spPr>
          <a:xfrm>
            <a:off x="229772" y="1186961"/>
            <a:ext cx="11732455" cy="1730326"/>
          </a:xfrm>
          <a:prstGeom prst="roundRect">
            <a:avLst>
              <a:gd fmla="val 16667" name="adj"/>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E3AE42"/>
              </a:buClr>
              <a:buSzPts val="3200"/>
              <a:buFont typeface="Arial"/>
              <a:buNone/>
            </a:pPr>
            <a:r>
              <a:rPr b="0" i="0" lang="en-IE" sz="3200" u="none" cap="none" strike="noStrike">
                <a:solidFill>
                  <a:schemeClr val="dk1"/>
                </a:solidFill>
                <a:latin typeface="Calibri"/>
                <a:ea typeface="Calibri"/>
                <a:cs typeface="Calibri"/>
                <a:sym typeface="Calibri"/>
              </a:rPr>
              <a:t>The </a:t>
            </a:r>
            <a:r>
              <a:rPr b="1" i="0" lang="en-IE" sz="3200" u="none" cap="none" strike="noStrike">
                <a:solidFill>
                  <a:schemeClr val="dk1"/>
                </a:solidFill>
                <a:latin typeface="Calibri"/>
                <a:ea typeface="Calibri"/>
                <a:cs typeface="Calibri"/>
                <a:sym typeface="Calibri"/>
              </a:rPr>
              <a:t>hotter</a:t>
            </a:r>
            <a:r>
              <a:rPr b="0" i="0" lang="en-IE" sz="3200" u="none" cap="none" strike="noStrike">
                <a:solidFill>
                  <a:schemeClr val="dk1"/>
                </a:solidFill>
                <a:latin typeface="Calibri"/>
                <a:ea typeface="Calibri"/>
                <a:cs typeface="Calibri"/>
                <a:sym typeface="Calibri"/>
              </a:rPr>
              <a:t> an object is the </a:t>
            </a:r>
            <a:r>
              <a:rPr b="1" i="0" lang="en-IE" sz="3200" u="none" cap="none" strike="noStrike">
                <a:solidFill>
                  <a:schemeClr val="dk1"/>
                </a:solidFill>
                <a:latin typeface="Calibri"/>
                <a:ea typeface="Calibri"/>
                <a:cs typeface="Calibri"/>
                <a:sym typeface="Calibri"/>
              </a:rPr>
              <a:t>more heat energy </a:t>
            </a:r>
            <a:r>
              <a:rPr b="0" i="0" lang="en-IE" sz="3200" u="none" cap="none" strike="noStrike">
                <a:solidFill>
                  <a:schemeClr val="dk1"/>
                </a:solidFill>
                <a:latin typeface="Calibri"/>
                <a:ea typeface="Calibri"/>
                <a:cs typeface="Calibri"/>
                <a:sym typeface="Calibri"/>
              </a:rPr>
              <a:t>that is </a:t>
            </a:r>
            <a:r>
              <a:rPr b="1" i="0" lang="en-IE" sz="3200" u="none" cap="none" strike="noStrike">
                <a:solidFill>
                  <a:schemeClr val="dk1"/>
                </a:solidFill>
                <a:latin typeface="Calibri"/>
                <a:ea typeface="Calibri"/>
                <a:cs typeface="Calibri"/>
                <a:sym typeface="Calibri"/>
              </a:rPr>
              <a:t>emitted</a:t>
            </a:r>
            <a:r>
              <a:rPr b="0" i="0" lang="en-IE" sz="3200" u="none" cap="none" strike="noStrike">
                <a:solidFill>
                  <a:schemeClr val="dk1"/>
                </a:solidFill>
                <a:latin typeface="Calibri"/>
                <a:ea typeface="Calibri"/>
                <a:cs typeface="Calibri"/>
                <a:sym typeface="Calibri"/>
              </a:rPr>
              <a:t> or </a:t>
            </a:r>
            <a:r>
              <a:rPr b="1" i="0" lang="en-IE" sz="3200" u="none" cap="none" strike="noStrike">
                <a:solidFill>
                  <a:schemeClr val="dk1"/>
                </a:solidFill>
                <a:latin typeface="Calibri"/>
                <a:ea typeface="Calibri"/>
                <a:cs typeface="Calibri"/>
                <a:sym typeface="Calibri"/>
              </a:rPr>
              <a:t>released</a:t>
            </a:r>
            <a:r>
              <a:rPr b="0" i="0" lang="en-IE" sz="3200" u="none" cap="none" strike="noStrike">
                <a:solidFill>
                  <a:schemeClr val="dk1"/>
                </a:solidFill>
                <a:latin typeface="Calibri"/>
                <a:ea typeface="Calibri"/>
                <a:cs typeface="Calibri"/>
                <a:sym typeface="Calibri"/>
              </a:rPr>
              <a:t> from the object.</a:t>
            </a:r>
            <a:endParaRPr/>
          </a:p>
        </p:txBody>
      </p:sp>
      <p:grpSp>
        <p:nvGrpSpPr>
          <p:cNvPr id="292" name="Google Shape;292;p20"/>
          <p:cNvGrpSpPr/>
          <p:nvPr/>
        </p:nvGrpSpPr>
        <p:grpSpPr>
          <a:xfrm>
            <a:off x="1847973" y="3188067"/>
            <a:ext cx="8780462" cy="3506787"/>
            <a:chOff x="230188" y="2906713"/>
            <a:chExt cx="8780462" cy="3506787"/>
          </a:xfrm>
        </p:grpSpPr>
        <p:sp>
          <p:nvSpPr>
            <p:cNvPr id="293" name="Google Shape;293;p20"/>
            <p:cNvSpPr/>
            <p:nvPr/>
          </p:nvSpPr>
          <p:spPr>
            <a:xfrm>
              <a:off x="230188" y="6013450"/>
              <a:ext cx="8780462"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IE" sz="2000" u="none" cap="none" strike="noStrike">
                  <a:solidFill>
                    <a:schemeClr val="dk1"/>
                  </a:solidFill>
                  <a:latin typeface="Calibri"/>
                  <a:ea typeface="Calibri"/>
                  <a:cs typeface="Calibri"/>
                  <a:sym typeface="Calibri"/>
                </a:rPr>
                <a:t>The Sun releases heat energy into space</a:t>
              </a:r>
              <a:endParaRPr/>
            </a:p>
          </p:txBody>
        </p:sp>
        <p:pic>
          <p:nvPicPr>
            <p:cNvPr descr="A picture containing cup, table, indoor, sitting&#10;&#10;Description automatically generated" id="294" name="Google Shape;294;p20"/>
            <p:cNvPicPr preferRelativeResize="0"/>
            <p:nvPr/>
          </p:nvPicPr>
          <p:blipFill rotWithShape="1">
            <a:blip r:embed="rId3">
              <a:alphaModFix/>
            </a:blip>
            <a:srcRect b="0" l="0" r="0" t="0"/>
            <a:stretch/>
          </p:blipFill>
          <p:spPr>
            <a:xfrm>
              <a:off x="2287869" y="2906713"/>
              <a:ext cx="4665100" cy="3106737"/>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98" name="Shape 298"/>
        <p:cNvGrpSpPr/>
        <p:nvPr/>
      </p:nvGrpSpPr>
      <p:grpSpPr>
        <a:xfrm>
          <a:off x="0" y="0"/>
          <a:ext cx="0" cy="0"/>
          <a:chOff x="0" y="0"/>
          <a:chExt cx="0" cy="0"/>
        </a:xfrm>
      </p:grpSpPr>
      <p:sp>
        <p:nvSpPr>
          <p:cNvPr id="299" name="Google Shape;299;p21"/>
          <p:cNvSpPr txBox="1"/>
          <p:nvPr>
            <p:ph type="title"/>
          </p:nvPr>
        </p:nvSpPr>
        <p:spPr>
          <a:xfrm>
            <a:off x="804673" y="3320859"/>
            <a:ext cx="4524973" cy="207633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Calibri"/>
              <a:buNone/>
            </a:pPr>
            <a:r>
              <a:rPr lang="en-IE" sz="3400"/>
              <a:t>Give 5 examples of objects that do not transfer heat very well</a:t>
            </a:r>
            <a:br>
              <a:rPr lang="en-IE" sz="3400"/>
            </a:br>
            <a:endParaRPr sz="3400"/>
          </a:p>
        </p:txBody>
      </p:sp>
      <p:sp>
        <p:nvSpPr>
          <p:cNvPr id="300" name="Google Shape;300;p21"/>
          <p:cNvSpPr/>
          <p:nvPr/>
        </p:nvSpPr>
        <p:spPr>
          <a:xfrm>
            <a:off x="5857312" y="381000"/>
            <a:ext cx="6334689" cy="6477000"/>
          </a:xfrm>
          <a:custGeom>
            <a:rect b="b" l="l" r="r" t="t"/>
            <a:pathLst>
              <a:path extrusionOk="0" h="6477000" w="6334689">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301" name="Google Shape;301;p21"/>
          <p:cNvPicPr preferRelativeResize="0"/>
          <p:nvPr/>
        </p:nvPicPr>
        <p:blipFill rotWithShape="1">
          <a:blip r:embed="rId3">
            <a:alphaModFix/>
          </a:blip>
          <a:srcRect b="1" l="45018" r="1" t="0"/>
          <a:stretch/>
        </p:blipFill>
        <p:spPr>
          <a:xfrm>
            <a:off x="6021086" y="544777"/>
            <a:ext cx="6170914" cy="6313225"/>
          </a:xfrm>
          <a:custGeom>
            <a:rect b="b" l="l" r="r" t="t"/>
            <a:pathLst>
              <a:path extrusionOk="0" h="6313225" w="6170914">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IE"/>
              <a:t>What name is given to an object that does not conduct heat well?</a:t>
            </a:r>
            <a:endParaRPr/>
          </a:p>
        </p:txBody>
      </p:sp>
      <p:sp>
        <p:nvSpPr>
          <p:cNvPr id="308" name="Google Shape;308;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E"/>
              <a:t>Fill in the blanks </a:t>
            </a:r>
            <a:endParaRPr/>
          </a:p>
        </p:txBody>
      </p:sp>
      <p:sp>
        <p:nvSpPr>
          <p:cNvPr id="314" name="Google Shape;314;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15" name="Google Shape;315;p25"/>
          <p:cNvPicPr preferRelativeResize="0"/>
          <p:nvPr/>
        </p:nvPicPr>
        <p:blipFill rotWithShape="1">
          <a:blip r:embed="rId3">
            <a:alphaModFix/>
          </a:blip>
          <a:srcRect b="0" l="0" r="0" t="0"/>
          <a:stretch/>
        </p:blipFill>
        <p:spPr>
          <a:xfrm>
            <a:off x="-104103" y="2096086"/>
            <a:ext cx="12214634" cy="2740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E"/>
              <a:t>Fill in the blanks </a:t>
            </a:r>
            <a:endParaRPr/>
          </a:p>
        </p:txBody>
      </p:sp>
      <p:pic>
        <p:nvPicPr>
          <p:cNvPr id="321" name="Google Shape;321;p26"/>
          <p:cNvPicPr preferRelativeResize="0"/>
          <p:nvPr/>
        </p:nvPicPr>
        <p:blipFill rotWithShape="1">
          <a:blip r:embed="rId3">
            <a:alphaModFix/>
          </a:blip>
          <a:srcRect b="0" l="0" r="0" t="0"/>
          <a:stretch/>
        </p:blipFill>
        <p:spPr>
          <a:xfrm>
            <a:off x="53883" y="1954081"/>
            <a:ext cx="12341327" cy="3750368"/>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E"/>
              <a:t>Latent heat</a:t>
            </a:r>
            <a:endParaRPr/>
          </a:p>
        </p:txBody>
      </p:sp>
      <p:sp>
        <p:nvSpPr>
          <p:cNvPr id="327" name="Google Shape;327;p23"/>
          <p:cNvSpPr txBox="1"/>
          <p:nvPr>
            <p:ph idx="1" type="body"/>
          </p:nvPr>
        </p:nvSpPr>
        <p:spPr>
          <a:xfrm>
            <a:off x="291710" y="4079630"/>
            <a:ext cx="11595490" cy="2691417"/>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90000"/>
              </a:lnSpc>
              <a:spcBef>
                <a:spcPts val="0"/>
              </a:spcBef>
              <a:spcAft>
                <a:spcPts val="0"/>
              </a:spcAft>
              <a:buClr>
                <a:schemeClr val="dk1"/>
              </a:buClr>
              <a:buSzPct val="100000"/>
              <a:buNone/>
            </a:pPr>
            <a:r>
              <a:rPr lang="en-IE"/>
              <a:t>When you heat a beaker of ice you will notice that the temperature does not rise at first. </a:t>
            </a:r>
            <a:endParaRPr/>
          </a:p>
          <a:p>
            <a:pPr indent="0" lvl="0" marL="0" rtl="0" algn="l">
              <a:lnSpc>
                <a:spcPct val="90000"/>
              </a:lnSpc>
              <a:spcBef>
                <a:spcPts val="1000"/>
              </a:spcBef>
              <a:spcAft>
                <a:spcPts val="0"/>
              </a:spcAft>
              <a:buClr>
                <a:schemeClr val="dk1"/>
              </a:buClr>
              <a:buSzPct val="100000"/>
              <a:buNone/>
            </a:pPr>
            <a:r>
              <a:rPr lang="en-IE"/>
              <a:t>The temperature remains at 0 </a:t>
            </a:r>
            <a:r>
              <a:rPr b="0" i="0" lang="en-IE">
                <a:solidFill>
                  <a:srgbClr val="202124"/>
                </a:solidFill>
                <a:latin typeface="arial"/>
                <a:ea typeface="arial"/>
                <a:cs typeface="arial"/>
                <a:sym typeface="arial"/>
              </a:rPr>
              <a:t>°</a:t>
            </a:r>
            <a:r>
              <a:rPr lang="en-IE"/>
              <a:t>C for several minutes until the last piece of ice has melted. </a:t>
            </a:r>
            <a:endParaRPr/>
          </a:p>
          <a:p>
            <a:pPr indent="-77470"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IE"/>
              <a:t>When you heat a beaker of boiling water you will notice that the temperature does not rise. </a:t>
            </a:r>
            <a:endParaRPr/>
          </a:p>
          <a:p>
            <a:pPr indent="0" lvl="0" marL="0" rtl="0" algn="l">
              <a:lnSpc>
                <a:spcPct val="90000"/>
              </a:lnSpc>
              <a:spcBef>
                <a:spcPts val="1000"/>
              </a:spcBef>
              <a:spcAft>
                <a:spcPts val="0"/>
              </a:spcAft>
              <a:buClr>
                <a:schemeClr val="dk1"/>
              </a:buClr>
              <a:buSzPct val="100000"/>
              <a:buNone/>
            </a:pPr>
            <a:r>
              <a:rPr lang="en-IE"/>
              <a:t>The temperature remains at 100 </a:t>
            </a:r>
            <a:r>
              <a:rPr b="0" i="0" lang="en-IE">
                <a:solidFill>
                  <a:srgbClr val="202124"/>
                </a:solidFill>
                <a:latin typeface="arial"/>
                <a:ea typeface="arial"/>
                <a:cs typeface="arial"/>
                <a:sym typeface="arial"/>
              </a:rPr>
              <a:t>°</a:t>
            </a:r>
            <a:r>
              <a:rPr lang="en-IE"/>
              <a:t>C </a:t>
            </a:r>
            <a:endParaRPr/>
          </a:p>
        </p:txBody>
      </p:sp>
      <p:pic>
        <p:nvPicPr>
          <p:cNvPr id="328" name="Google Shape;328;p23"/>
          <p:cNvPicPr preferRelativeResize="0"/>
          <p:nvPr/>
        </p:nvPicPr>
        <p:blipFill rotWithShape="1">
          <a:blip r:embed="rId3">
            <a:alphaModFix/>
          </a:blip>
          <a:srcRect b="0" l="0" r="0" t="0"/>
          <a:stretch/>
        </p:blipFill>
        <p:spPr>
          <a:xfrm>
            <a:off x="6043335" y="194095"/>
            <a:ext cx="5367338" cy="37322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5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E"/>
              <a:t>Latent heat</a:t>
            </a:r>
            <a:endParaRPr/>
          </a:p>
        </p:txBody>
      </p:sp>
      <p:pic>
        <p:nvPicPr>
          <p:cNvPr id="334" name="Google Shape;334;p24"/>
          <p:cNvPicPr preferRelativeResize="0"/>
          <p:nvPr/>
        </p:nvPicPr>
        <p:blipFill rotWithShape="1">
          <a:blip r:embed="rId3">
            <a:alphaModFix/>
          </a:blip>
          <a:srcRect b="0" l="0" r="0" t="0"/>
          <a:stretch/>
        </p:blipFill>
        <p:spPr>
          <a:xfrm>
            <a:off x="3143060" y="2970954"/>
            <a:ext cx="5367338" cy="3732213"/>
          </a:xfrm>
          <a:prstGeom prst="rect">
            <a:avLst/>
          </a:prstGeom>
          <a:noFill/>
          <a:ln>
            <a:noFill/>
          </a:ln>
        </p:spPr>
      </p:pic>
      <p:sp>
        <p:nvSpPr>
          <p:cNvPr id="335" name="Google Shape;335;p24"/>
          <p:cNvSpPr/>
          <p:nvPr/>
        </p:nvSpPr>
        <p:spPr>
          <a:xfrm>
            <a:off x="838200" y="1339622"/>
            <a:ext cx="10258015" cy="1386749"/>
          </a:xfrm>
          <a:prstGeom prst="roundRect">
            <a:avLst>
              <a:gd fmla="val 16667" name="adj"/>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E" sz="2800" u="none" cap="none" strike="noStrike">
                <a:solidFill>
                  <a:schemeClr val="dk1"/>
                </a:solidFill>
                <a:latin typeface="Calibri"/>
                <a:ea typeface="Calibri"/>
                <a:cs typeface="Calibri"/>
                <a:sym typeface="Calibri"/>
              </a:rPr>
              <a:t>When heat </a:t>
            </a:r>
            <a:r>
              <a:rPr b="1" i="0" lang="en-IE" sz="2800" u="none" cap="none" strike="noStrike">
                <a:solidFill>
                  <a:schemeClr val="dk1"/>
                </a:solidFill>
                <a:latin typeface="Calibri"/>
                <a:ea typeface="Calibri"/>
                <a:cs typeface="Calibri"/>
                <a:sym typeface="Calibri"/>
              </a:rPr>
              <a:t>changes</a:t>
            </a:r>
            <a:r>
              <a:rPr b="0" i="0" lang="en-IE" sz="2800" u="none" cap="none" strike="noStrike">
                <a:solidFill>
                  <a:schemeClr val="dk1"/>
                </a:solidFill>
                <a:latin typeface="Calibri"/>
                <a:ea typeface="Calibri"/>
                <a:cs typeface="Calibri"/>
                <a:sym typeface="Calibri"/>
              </a:rPr>
              <a:t> a </a:t>
            </a:r>
            <a:r>
              <a:rPr b="1" i="0" lang="en-IE" sz="2800" u="none" cap="none" strike="noStrike">
                <a:solidFill>
                  <a:schemeClr val="dk1"/>
                </a:solidFill>
                <a:latin typeface="Calibri"/>
                <a:ea typeface="Calibri"/>
                <a:cs typeface="Calibri"/>
                <a:sym typeface="Calibri"/>
              </a:rPr>
              <a:t>state i</a:t>
            </a:r>
            <a:r>
              <a:rPr b="0" i="0" lang="en-IE" sz="2800" u="none" cap="none" strike="noStrike">
                <a:solidFill>
                  <a:schemeClr val="dk1"/>
                </a:solidFill>
                <a:latin typeface="Calibri"/>
                <a:ea typeface="Calibri"/>
                <a:cs typeface="Calibri"/>
                <a:sym typeface="Calibri"/>
              </a:rPr>
              <a:t>nstead of a temperature we call it latent heat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500"/>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831850" y="1709738"/>
            <a:ext cx="10515600" cy="467818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lang="en-IE" sz="2800">
                <a:latin typeface="Calibri"/>
                <a:ea typeface="Calibri"/>
                <a:cs typeface="Calibri"/>
                <a:sym typeface="Calibri"/>
              </a:rPr>
              <a:t>1. Identify what heat is </a:t>
            </a:r>
            <a:br>
              <a:rPr lang="en-IE" sz="2800">
                <a:latin typeface="Calibri"/>
                <a:ea typeface="Calibri"/>
                <a:cs typeface="Calibri"/>
                <a:sym typeface="Calibri"/>
              </a:rPr>
            </a:br>
            <a:br>
              <a:rPr lang="en-IE" sz="2800">
                <a:latin typeface="Calibri"/>
                <a:ea typeface="Calibri"/>
                <a:cs typeface="Calibri"/>
                <a:sym typeface="Calibri"/>
              </a:rPr>
            </a:br>
            <a:r>
              <a:rPr lang="en-IE" sz="2800">
                <a:latin typeface="Calibri"/>
                <a:ea typeface="Calibri"/>
                <a:cs typeface="Calibri"/>
                <a:sym typeface="Calibri"/>
              </a:rPr>
              <a:t>2. Identify what temperature is </a:t>
            </a:r>
            <a:br>
              <a:rPr lang="en-IE" sz="2800">
                <a:latin typeface="Calibri"/>
                <a:ea typeface="Calibri"/>
                <a:cs typeface="Calibri"/>
                <a:sym typeface="Calibri"/>
              </a:rPr>
            </a:br>
            <a:br>
              <a:rPr lang="en-IE" sz="2800">
                <a:latin typeface="Calibri"/>
                <a:ea typeface="Calibri"/>
                <a:cs typeface="Calibri"/>
                <a:sym typeface="Calibri"/>
              </a:rPr>
            </a:br>
            <a:r>
              <a:rPr lang="en-IE" sz="2800">
                <a:latin typeface="Calibri"/>
                <a:ea typeface="Calibri"/>
                <a:cs typeface="Calibri"/>
                <a:sym typeface="Calibri"/>
              </a:rPr>
              <a:t>3. The difference between heat and temperature </a:t>
            </a:r>
            <a:br>
              <a:rPr lang="en-IE" sz="2800">
                <a:latin typeface="Calibri"/>
                <a:ea typeface="Calibri"/>
                <a:cs typeface="Calibri"/>
                <a:sym typeface="Calibri"/>
              </a:rPr>
            </a:br>
            <a:br>
              <a:rPr lang="en-IE" sz="2800">
                <a:latin typeface="Calibri"/>
                <a:ea typeface="Calibri"/>
                <a:cs typeface="Calibri"/>
                <a:sym typeface="Calibri"/>
              </a:rPr>
            </a:br>
            <a:r>
              <a:rPr lang="en-IE" sz="2800">
                <a:latin typeface="Calibri"/>
                <a:ea typeface="Calibri"/>
                <a:cs typeface="Calibri"/>
                <a:sym typeface="Calibri"/>
              </a:rPr>
              <a:t>4. Measure the temperature of various substances </a:t>
            </a:r>
            <a:endParaRPr/>
          </a:p>
        </p:txBody>
      </p:sp>
      <p:pic>
        <p:nvPicPr>
          <p:cNvPr descr="5to La 59 60 - Lessons - Blendspace" id="114" name="Google Shape;114;p3"/>
          <p:cNvPicPr preferRelativeResize="0"/>
          <p:nvPr/>
        </p:nvPicPr>
        <p:blipFill rotWithShape="1">
          <a:blip r:embed="rId3">
            <a:alphaModFix/>
          </a:blip>
          <a:srcRect b="0" l="0" r="0" t="0"/>
          <a:stretch/>
        </p:blipFill>
        <p:spPr>
          <a:xfrm>
            <a:off x="4070456" y="693411"/>
            <a:ext cx="4243550" cy="23543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1" name="Google Shape;121;p4"/>
          <p:cNvSpPr/>
          <p:nvPr/>
        </p:nvSpPr>
        <p:spPr>
          <a:xfrm>
            <a:off x="0" y="0"/>
            <a:ext cx="12192000" cy="6858000"/>
          </a:xfrm>
          <a:prstGeom prst="rect">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4"/>
          <p:cNvSpPr/>
          <p:nvPr/>
        </p:nvSpPr>
        <p:spPr>
          <a:xfrm>
            <a:off x="685800" y="685800"/>
            <a:ext cx="10820400" cy="54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3" name="Google Shape;123;p4"/>
          <p:cNvSpPr txBox="1"/>
          <p:nvPr>
            <p:ph type="ctrTitle"/>
          </p:nvPr>
        </p:nvSpPr>
        <p:spPr>
          <a:xfrm>
            <a:off x="2659529" y="2085788"/>
            <a:ext cx="7212127" cy="275666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595959"/>
              </a:buClr>
              <a:buSzPts val="4800"/>
              <a:buFont typeface="Calibri"/>
              <a:buNone/>
            </a:pPr>
            <a:r>
              <a:rPr lang="en-IE" sz="4800">
                <a:solidFill>
                  <a:srgbClr val="595959"/>
                </a:solidFill>
              </a:rPr>
              <a:t>What is heat?</a:t>
            </a:r>
            <a:br>
              <a:rPr lang="en-IE" sz="4800">
                <a:solidFill>
                  <a:srgbClr val="595959"/>
                </a:solidFill>
              </a:rPr>
            </a:br>
            <a:br>
              <a:rPr lang="en-IE" sz="4800">
                <a:solidFill>
                  <a:srgbClr val="595959"/>
                </a:solidFill>
              </a:rPr>
            </a:br>
            <a:endParaRPr sz="4800">
              <a:solidFill>
                <a:srgbClr val="59595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5"/>
          <p:cNvSpPr/>
          <p:nvPr/>
        </p:nvSpPr>
        <p:spPr>
          <a:xfrm>
            <a:off x="0" y="0"/>
            <a:ext cx="12192000" cy="6858000"/>
          </a:xfrm>
          <a:prstGeom prst="rect">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5"/>
          <p:cNvSpPr/>
          <p:nvPr/>
        </p:nvSpPr>
        <p:spPr>
          <a:xfrm>
            <a:off x="685800" y="685800"/>
            <a:ext cx="10820400" cy="54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2" name="Google Shape;132;p5"/>
          <p:cNvSpPr txBox="1"/>
          <p:nvPr>
            <p:ph type="ctrTitle"/>
          </p:nvPr>
        </p:nvSpPr>
        <p:spPr>
          <a:xfrm>
            <a:off x="2659529" y="2085788"/>
            <a:ext cx="6884895" cy="149664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595959"/>
              </a:buClr>
              <a:buSzPts val="4400"/>
              <a:buFont typeface="Calibri"/>
              <a:buNone/>
            </a:pPr>
            <a:r>
              <a:rPr lang="en-IE" sz="4400">
                <a:solidFill>
                  <a:srgbClr val="595959"/>
                </a:solidFill>
              </a:rPr>
              <a:t>Is heat a form of energy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7" name="Shape 137"/>
        <p:cNvGrpSpPr/>
        <p:nvPr/>
      </p:nvGrpSpPr>
      <p:grpSpPr>
        <a:xfrm>
          <a:off x="0" y="0"/>
          <a:ext cx="0" cy="0"/>
          <a:chOff x="0" y="0"/>
          <a:chExt cx="0" cy="0"/>
        </a:xfrm>
      </p:grpSpPr>
      <p:sp>
        <p:nvSpPr>
          <p:cNvPr id="138" name="Google Shape;138;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9" name="Google Shape;139;p6"/>
          <p:cNvSpPr txBox="1"/>
          <p:nvPr>
            <p:ph type="title"/>
          </p:nvPr>
        </p:nvSpPr>
        <p:spPr>
          <a:xfrm>
            <a:off x="838201" y="365125"/>
            <a:ext cx="3816095" cy="19380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E"/>
              <a:t>Heat</a:t>
            </a:r>
            <a:endParaRPr/>
          </a:p>
        </p:txBody>
      </p:sp>
      <p:sp>
        <p:nvSpPr>
          <p:cNvPr id="140" name="Google Shape;140;p6"/>
          <p:cNvSpPr txBox="1"/>
          <p:nvPr>
            <p:ph idx="1" type="body"/>
          </p:nvPr>
        </p:nvSpPr>
        <p:spPr>
          <a:xfrm>
            <a:off x="260981" y="4583064"/>
            <a:ext cx="4520654" cy="369437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IE"/>
              <a:t>Heat is a form of </a:t>
            </a:r>
            <a:r>
              <a:rPr b="1" lang="en-IE"/>
              <a:t>energy</a:t>
            </a:r>
            <a:r>
              <a:rPr lang="en-IE"/>
              <a: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IE"/>
              <a:t>Heat is measured in </a:t>
            </a:r>
            <a:r>
              <a:rPr b="1" lang="en-IE"/>
              <a:t>joules</a:t>
            </a:r>
            <a:r>
              <a:rPr lang="en-IE"/>
              <a:t>.</a:t>
            </a:r>
            <a:endParaRPr/>
          </a:p>
          <a:p>
            <a:pPr indent="0" lvl="0" marL="0" rtl="0" algn="l">
              <a:lnSpc>
                <a:spcPct val="90000"/>
              </a:lnSpc>
              <a:spcBef>
                <a:spcPts val="1000"/>
              </a:spcBef>
              <a:spcAft>
                <a:spcPts val="0"/>
              </a:spcAft>
              <a:buClr>
                <a:schemeClr val="dk1"/>
              </a:buClr>
              <a:buSzPts val="2000"/>
              <a:buNone/>
            </a:pPr>
            <a:r>
              <a:t/>
            </a:r>
            <a:endParaRPr sz="2000"/>
          </a:p>
        </p:txBody>
      </p:sp>
      <p:pic>
        <p:nvPicPr>
          <p:cNvPr descr="Steam Engine - body, used, water, process, form, energy, air, parts,  surface, History" id="141" name="Google Shape;141;p6"/>
          <p:cNvPicPr preferRelativeResize="0"/>
          <p:nvPr/>
        </p:nvPicPr>
        <p:blipFill rotWithShape="1">
          <a:blip r:embed="rId3">
            <a:alphaModFix/>
          </a:blip>
          <a:srcRect b="10832" l="0" r="0" t="25040"/>
          <a:stretch/>
        </p:blipFill>
        <p:spPr>
          <a:xfrm>
            <a:off x="7125923" y="112250"/>
            <a:ext cx="7287684" cy="3694372"/>
          </a:xfrm>
          <a:custGeom>
            <a:rect b="b" l="l" r="r" t="t"/>
            <a:pathLst>
              <a:path extrusionOk="0" h="3694372" w="7287684">
                <a:moveTo>
                  <a:pt x="1047969" y="0"/>
                </a:moveTo>
                <a:lnTo>
                  <a:pt x="7287684" y="0"/>
                </a:lnTo>
                <a:lnTo>
                  <a:pt x="7287684" y="814388"/>
                </a:lnTo>
                <a:lnTo>
                  <a:pt x="7287684" y="3694372"/>
                </a:lnTo>
                <a:lnTo>
                  <a:pt x="471411" y="3694372"/>
                </a:lnTo>
                <a:lnTo>
                  <a:pt x="470992" y="3686621"/>
                </a:lnTo>
                <a:cubicBezTo>
                  <a:pt x="458999" y="3642419"/>
                  <a:pt x="427907" y="3602236"/>
                  <a:pt x="376383" y="3554015"/>
                </a:cubicBezTo>
                <a:cubicBezTo>
                  <a:pt x="315976" y="3500438"/>
                  <a:pt x="255568" y="3454003"/>
                  <a:pt x="170288" y="3407569"/>
                </a:cubicBezTo>
                <a:cubicBezTo>
                  <a:pt x="365723" y="3382565"/>
                  <a:pt x="163181" y="3296841"/>
                  <a:pt x="230695" y="3243263"/>
                </a:cubicBezTo>
                <a:cubicBezTo>
                  <a:pt x="369276" y="3221831"/>
                  <a:pt x="479431" y="3393282"/>
                  <a:pt x="667759" y="3343275"/>
                </a:cubicBezTo>
                <a:cubicBezTo>
                  <a:pt x="440344" y="3196828"/>
                  <a:pt x="184501" y="3150393"/>
                  <a:pt x="17493" y="2953940"/>
                </a:cubicBezTo>
                <a:cubicBezTo>
                  <a:pt x="56580" y="2911078"/>
                  <a:pt x="95667" y="2953940"/>
                  <a:pt x="127647" y="2936081"/>
                </a:cubicBezTo>
                <a:cubicBezTo>
                  <a:pt x="127647" y="2925365"/>
                  <a:pt x="500751" y="2993232"/>
                  <a:pt x="522071" y="2714625"/>
                </a:cubicBezTo>
                <a:cubicBezTo>
                  <a:pt x="529178" y="2714625"/>
                  <a:pt x="536285" y="2714625"/>
                  <a:pt x="543391" y="2703909"/>
                </a:cubicBezTo>
                <a:cubicBezTo>
                  <a:pt x="582478" y="2664619"/>
                  <a:pt x="546945" y="2571750"/>
                  <a:pt x="610905" y="2564606"/>
                </a:cubicBezTo>
                <a:cubicBezTo>
                  <a:pt x="681973" y="2557462"/>
                  <a:pt x="749487" y="2525315"/>
                  <a:pt x="824107" y="2543175"/>
                </a:cubicBezTo>
                <a:cubicBezTo>
                  <a:pt x="880961" y="2557462"/>
                  <a:pt x="941368" y="2575322"/>
                  <a:pt x="1001776" y="2575322"/>
                </a:cubicBezTo>
                <a:cubicBezTo>
                  <a:pt x="1065736" y="2575322"/>
                  <a:pt x="1154570" y="2696766"/>
                  <a:pt x="1193658" y="2536031"/>
                </a:cubicBezTo>
                <a:cubicBezTo>
                  <a:pt x="1193658" y="2528888"/>
                  <a:pt x="1303812" y="2546747"/>
                  <a:pt x="1364219" y="2553891"/>
                </a:cubicBezTo>
                <a:cubicBezTo>
                  <a:pt x="1413966" y="2561035"/>
                  <a:pt x="1474374" y="2593181"/>
                  <a:pt x="1509907" y="2528888"/>
                </a:cubicBezTo>
                <a:cubicBezTo>
                  <a:pt x="1527674" y="2489596"/>
                  <a:pt x="1442393" y="2418159"/>
                  <a:pt x="1367772" y="2411015"/>
                </a:cubicBezTo>
                <a:cubicBezTo>
                  <a:pt x="1300259" y="2403872"/>
                  <a:pt x="1232745" y="2396728"/>
                  <a:pt x="1168784" y="2411015"/>
                </a:cubicBezTo>
                <a:cubicBezTo>
                  <a:pt x="1090610" y="2428875"/>
                  <a:pt x="1047969" y="2400300"/>
                  <a:pt x="1026649" y="2336007"/>
                </a:cubicBezTo>
                <a:cubicBezTo>
                  <a:pt x="1001776" y="2268141"/>
                  <a:pt x="955582" y="2232422"/>
                  <a:pt x="891621" y="2200275"/>
                </a:cubicBezTo>
                <a:cubicBezTo>
                  <a:pt x="735273" y="2121694"/>
                  <a:pt x="586032" y="2028825"/>
                  <a:pt x="415470" y="1982390"/>
                </a:cubicBezTo>
                <a:cubicBezTo>
                  <a:pt x="383490" y="1975246"/>
                  <a:pt x="344403" y="1960959"/>
                  <a:pt x="330189" y="1900238"/>
                </a:cubicBezTo>
                <a:cubicBezTo>
                  <a:pt x="792127" y="1993106"/>
                  <a:pt x="1211424" y="2232422"/>
                  <a:pt x="1687576" y="2218135"/>
                </a:cubicBezTo>
                <a:cubicBezTo>
                  <a:pt x="1559654" y="2143125"/>
                  <a:pt x="1406860" y="2139554"/>
                  <a:pt x="1268278" y="2085975"/>
                </a:cubicBezTo>
                <a:cubicBezTo>
                  <a:pt x="1367772" y="2046685"/>
                  <a:pt x="1460160" y="2089547"/>
                  <a:pt x="1552548" y="2110978"/>
                </a:cubicBezTo>
                <a:cubicBezTo>
                  <a:pt x="1630722" y="2128837"/>
                  <a:pt x="1701789" y="2132410"/>
                  <a:pt x="1708896" y="2021681"/>
                </a:cubicBezTo>
                <a:cubicBezTo>
                  <a:pt x="1708896" y="2010965"/>
                  <a:pt x="1708896" y="2003821"/>
                  <a:pt x="1708896" y="1993106"/>
                </a:cubicBezTo>
                <a:cubicBezTo>
                  <a:pt x="1680469" y="1946672"/>
                  <a:pt x="1641382" y="1925240"/>
                  <a:pt x="1591635" y="1910953"/>
                </a:cubicBezTo>
                <a:cubicBezTo>
                  <a:pt x="1563208" y="1903809"/>
                  <a:pt x="1524121" y="1889522"/>
                  <a:pt x="1524121" y="1857375"/>
                </a:cubicBezTo>
                <a:cubicBezTo>
                  <a:pt x="1527674" y="1735931"/>
                  <a:pt x="1431733" y="1700212"/>
                  <a:pt x="1339346" y="1664493"/>
                </a:cubicBezTo>
                <a:cubicBezTo>
                  <a:pt x="1389093" y="1603772"/>
                  <a:pt x="1431733" y="1646635"/>
                  <a:pt x="1470820" y="1643062"/>
                </a:cubicBezTo>
                <a:cubicBezTo>
                  <a:pt x="1495694" y="1639491"/>
                  <a:pt x="1520567" y="1635919"/>
                  <a:pt x="1520567" y="1603772"/>
                </a:cubicBezTo>
                <a:cubicBezTo>
                  <a:pt x="1520567" y="1578769"/>
                  <a:pt x="1509907" y="1546622"/>
                  <a:pt x="1485034" y="1546622"/>
                </a:cubicBezTo>
                <a:cubicBezTo>
                  <a:pt x="1328686" y="1543050"/>
                  <a:pt x="1239851" y="1371600"/>
                  <a:pt x="1076396" y="1371600"/>
                </a:cubicBezTo>
                <a:cubicBezTo>
                  <a:pt x="976902" y="1371600"/>
                  <a:pt x="1126144" y="1275159"/>
                  <a:pt x="1044416" y="1235869"/>
                </a:cubicBezTo>
                <a:cubicBezTo>
                  <a:pt x="1026649" y="1225153"/>
                  <a:pt x="1094163" y="1210866"/>
                  <a:pt x="1122590" y="1214437"/>
                </a:cubicBezTo>
                <a:cubicBezTo>
                  <a:pt x="1151017" y="1218009"/>
                  <a:pt x="1175891" y="1243013"/>
                  <a:pt x="1211424" y="1225153"/>
                </a:cubicBezTo>
                <a:cubicBezTo>
                  <a:pt x="1229191" y="1160860"/>
                  <a:pt x="1182997" y="1135856"/>
                  <a:pt x="1140357" y="1117997"/>
                </a:cubicBezTo>
                <a:cubicBezTo>
                  <a:pt x="1047969" y="1075135"/>
                  <a:pt x="955582" y="1025129"/>
                  <a:pt x="852534" y="1010841"/>
                </a:cubicBezTo>
                <a:cubicBezTo>
                  <a:pt x="817001" y="1007269"/>
                  <a:pt x="795680" y="989409"/>
                  <a:pt x="799234" y="953690"/>
                </a:cubicBezTo>
                <a:cubicBezTo>
                  <a:pt x="806340" y="907256"/>
                  <a:pt x="841874" y="921544"/>
                  <a:pt x="870301" y="925115"/>
                </a:cubicBezTo>
                <a:cubicBezTo>
                  <a:pt x="888068" y="928688"/>
                  <a:pt x="905835" y="939403"/>
                  <a:pt x="923602" y="914400"/>
                </a:cubicBezTo>
                <a:cubicBezTo>
                  <a:pt x="611794" y="724198"/>
                  <a:pt x="409919" y="684684"/>
                  <a:pt x="132090" y="589415"/>
                </a:cubicBezTo>
                <a:lnTo>
                  <a:pt x="31922" y="552917"/>
                </a:lnTo>
                <a:lnTo>
                  <a:pt x="26859" y="541335"/>
                </a:lnTo>
                <a:cubicBezTo>
                  <a:pt x="20137" y="534929"/>
                  <a:pt x="8953" y="532232"/>
                  <a:pt x="0" y="527681"/>
                </a:cubicBezTo>
                <a:cubicBezTo>
                  <a:pt x="5969" y="516305"/>
                  <a:pt x="7617" y="502963"/>
                  <a:pt x="17905" y="493550"/>
                </a:cubicBezTo>
                <a:cubicBezTo>
                  <a:pt x="23947" y="488022"/>
                  <a:pt x="35344" y="487159"/>
                  <a:pt x="44763" y="486724"/>
                </a:cubicBezTo>
                <a:lnTo>
                  <a:pt x="165722" y="483650"/>
                </a:lnTo>
                <a:lnTo>
                  <a:pt x="193385" y="498723"/>
                </a:lnTo>
                <a:cubicBezTo>
                  <a:pt x="210263" y="511671"/>
                  <a:pt x="227142" y="525066"/>
                  <a:pt x="315976" y="535781"/>
                </a:cubicBezTo>
                <a:cubicBezTo>
                  <a:pt x="401257" y="546497"/>
                  <a:pt x="479431" y="582216"/>
                  <a:pt x="575372" y="525066"/>
                </a:cubicBezTo>
                <a:cubicBezTo>
                  <a:pt x="639332" y="485775"/>
                  <a:pt x="742380" y="528637"/>
                  <a:pt x="820554" y="560785"/>
                </a:cubicBezTo>
                <a:cubicBezTo>
                  <a:pt x="884515" y="589360"/>
                  <a:pt x="948475" y="596503"/>
                  <a:pt x="1033756" y="560785"/>
                </a:cubicBezTo>
                <a:cubicBezTo>
                  <a:pt x="955582" y="539354"/>
                  <a:pt x="895175" y="521494"/>
                  <a:pt x="834767" y="507206"/>
                </a:cubicBezTo>
                <a:cubicBezTo>
                  <a:pt x="785020" y="496491"/>
                  <a:pt x="756593" y="471488"/>
                  <a:pt x="760147" y="417909"/>
                </a:cubicBezTo>
                <a:cubicBezTo>
                  <a:pt x="760147" y="389334"/>
                  <a:pt x="749487" y="350044"/>
                  <a:pt x="785020" y="335757"/>
                </a:cubicBezTo>
                <a:cubicBezTo>
                  <a:pt x="813447" y="321469"/>
                  <a:pt x="852534" y="335757"/>
                  <a:pt x="866748" y="360759"/>
                </a:cubicBezTo>
                <a:cubicBezTo>
                  <a:pt x="884515" y="407194"/>
                  <a:pt x="902281" y="450056"/>
                  <a:pt x="962689" y="453629"/>
                </a:cubicBezTo>
                <a:cubicBezTo>
                  <a:pt x="1044416" y="460771"/>
                  <a:pt x="998222" y="432197"/>
                  <a:pt x="984009" y="396478"/>
                </a:cubicBezTo>
                <a:cubicBezTo>
                  <a:pt x="969795" y="357188"/>
                  <a:pt x="1012436" y="346472"/>
                  <a:pt x="1040863" y="353615"/>
                </a:cubicBezTo>
                <a:cubicBezTo>
                  <a:pt x="1147464" y="385763"/>
                  <a:pt x="1257618" y="328613"/>
                  <a:pt x="1367772" y="375047"/>
                </a:cubicBezTo>
                <a:cubicBezTo>
                  <a:pt x="1339346" y="260747"/>
                  <a:pt x="1278938" y="210741"/>
                  <a:pt x="1151017" y="192881"/>
                </a:cubicBezTo>
                <a:cubicBezTo>
                  <a:pt x="1104823" y="189310"/>
                  <a:pt x="1055076" y="196453"/>
                  <a:pt x="1012436" y="164306"/>
                </a:cubicBezTo>
                <a:cubicBezTo>
                  <a:pt x="987562" y="146447"/>
                  <a:pt x="962689" y="125016"/>
                  <a:pt x="980456" y="89297"/>
                </a:cubicBezTo>
                <a:cubicBezTo>
                  <a:pt x="991116" y="64294"/>
                  <a:pt x="1019542" y="64294"/>
                  <a:pt x="1044416" y="71437"/>
                </a:cubicBezTo>
                <a:cubicBezTo>
                  <a:pt x="1147464" y="110728"/>
                  <a:pt x="1257618" y="121444"/>
                  <a:pt x="1364219" y="135731"/>
                </a:cubicBezTo>
                <a:cubicBezTo>
                  <a:pt x="1381986" y="139303"/>
                  <a:pt x="1399753" y="146447"/>
                  <a:pt x="1417520" y="110728"/>
                </a:cubicBezTo>
                <a:cubicBezTo>
                  <a:pt x="1293152" y="78581"/>
                  <a:pt x="1172337" y="35719"/>
                  <a:pt x="1047969" y="0"/>
                </a:cubicBezTo>
                <a:close/>
              </a:path>
            </a:pathLst>
          </a:custGeom>
          <a:noFill/>
          <a:ln>
            <a:noFill/>
          </a:ln>
        </p:spPr>
      </p:pic>
      <p:pic>
        <p:nvPicPr>
          <p:cNvPr descr="How Are Nuclear Power Plants Protected by Law During War? - Völkerrechtsblog" id="142" name="Google Shape;142;p6"/>
          <p:cNvPicPr preferRelativeResize="0"/>
          <p:nvPr/>
        </p:nvPicPr>
        <p:blipFill rotWithShape="1">
          <a:blip r:embed="rId4">
            <a:alphaModFix/>
          </a:blip>
          <a:srcRect b="0" l="0" r="0" t="38750"/>
          <a:stretch/>
        </p:blipFill>
        <p:spPr>
          <a:xfrm>
            <a:off x="7410367" y="3748662"/>
            <a:ext cx="7472381" cy="3055043"/>
          </a:xfrm>
          <a:custGeom>
            <a:rect b="b" l="l" r="r" t="t"/>
            <a:pathLst>
              <a:path extrusionOk="0" h="3055043" w="7472381">
                <a:moveTo>
                  <a:pt x="638975" y="0"/>
                </a:moveTo>
                <a:lnTo>
                  <a:pt x="7472381" y="0"/>
                </a:lnTo>
                <a:lnTo>
                  <a:pt x="7472381" y="2579984"/>
                </a:lnTo>
                <a:lnTo>
                  <a:pt x="7472381" y="3055043"/>
                </a:lnTo>
                <a:lnTo>
                  <a:pt x="6992676" y="3055043"/>
                </a:lnTo>
                <a:lnTo>
                  <a:pt x="1946893" y="3055043"/>
                </a:lnTo>
                <a:cubicBezTo>
                  <a:pt x="1801205" y="2983605"/>
                  <a:pt x="1662624" y="2897880"/>
                  <a:pt x="1506276" y="2855018"/>
                </a:cubicBezTo>
                <a:cubicBezTo>
                  <a:pt x="1399675" y="2826443"/>
                  <a:pt x="1296627" y="2776437"/>
                  <a:pt x="1314394" y="2626417"/>
                </a:cubicBezTo>
                <a:cubicBezTo>
                  <a:pt x="1317947" y="2583555"/>
                  <a:pt x="1289520" y="2551409"/>
                  <a:pt x="1246880" y="2562124"/>
                </a:cubicBezTo>
                <a:cubicBezTo>
                  <a:pt x="1165153" y="2583555"/>
                  <a:pt x="1126065" y="2522833"/>
                  <a:pt x="1079872" y="2476399"/>
                </a:cubicBezTo>
                <a:cubicBezTo>
                  <a:pt x="998144" y="2394247"/>
                  <a:pt x="919970" y="2308520"/>
                  <a:pt x="788495" y="2294233"/>
                </a:cubicBezTo>
                <a:cubicBezTo>
                  <a:pt x="813369" y="2229939"/>
                  <a:pt x="856009" y="2237083"/>
                  <a:pt x="895097" y="2251371"/>
                </a:cubicBezTo>
                <a:cubicBezTo>
                  <a:pt x="998144" y="2287090"/>
                  <a:pt x="1101192" y="2326380"/>
                  <a:pt x="1204239" y="2362099"/>
                </a:cubicBezTo>
                <a:cubicBezTo>
                  <a:pt x="1271754" y="2383530"/>
                  <a:pt x="1339267" y="2415677"/>
                  <a:pt x="1428102" y="2390674"/>
                </a:cubicBezTo>
                <a:cubicBezTo>
                  <a:pt x="1349928" y="2262087"/>
                  <a:pt x="1218453" y="2237083"/>
                  <a:pt x="1111852" y="2197793"/>
                </a:cubicBezTo>
                <a:cubicBezTo>
                  <a:pt x="980377" y="2147787"/>
                  <a:pt x="902203" y="2054918"/>
                  <a:pt x="806262" y="1947762"/>
                </a:cubicBezTo>
                <a:cubicBezTo>
                  <a:pt x="902203" y="1919187"/>
                  <a:pt x="962610" y="1997768"/>
                  <a:pt x="1040785" y="1994196"/>
                </a:cubicBezTo>
                <a:cubicBezTo>
                  <a:pt x="1044338" y="1983480"/>
                  <a:pt x="1051445" y="1962049"/>
                  <a:pt x="1051445" y="1962049"/>
                </a:cubicBezTo>
                <a:cubicBezTo>
                  <a:pt x="923523" y="1904899"/>
                  <a:pt x="866670" y="1797743"/>
                  <a:pt x="845349" y="1665583"/>
                </a:cubicBezTo>
                <a:cubicBezTo>
                  <a:pt x="838243" y="1597718"/>
                  <a:pt x="792049" y="1576287"/>
                  <a:pt x="745855" y="1544140"/>
                </a:cubicBezTo>
                <a:cubicBezTo>
                  <a:pt x="589507" y="1433411"/>
                  <a:pt x="422499" y="1333399"/>
                  <a:pt x="291024" y="1183381"/>
                </a:cubicBezTo>
                <a:cubicBezTo>
                  <a:pt x="443819" y="1201239"/>
                  <a:pt x="564633" y="1301252"/>
                  <a:pt x="724535" y="1344115"/>
                </a:cubicBezTo>
                <a:cubicBezTo>
                  <a:pt x="596614" y="1179808"/>
                  <a:pt x="429605" y="1094083"/>
                  <a:pt x="276811" y="994071"/>
                </a:cubicBezTo>
                <a:cubicBezTo>
                  <a:pt x="205743" y="947637"/>
                  <a:pt x="141783" y="890486"/>
                  <a:pt x="60055" y="865484"/>
                </a:cubicBezTo>
                <a:cubicBezTo>
                  <a:pt x="31628" y="858340"/>
                  <a:pt x="-18119" y="840481"/>
                  <a:pt x="6755" y="790474"/>
                </a:cubicBezTo>
                <a:cubicBezTo>
                  <a:pt x="28075" y="747612"/>
                  <a:pt x="67162" y="761900"/>
                  <a:pt x="102696" y="772614"/>
                </a:cubicBezTo>
                <a:cubicBezTo>
                  <a:pt x="187976" y="801190"/>
                  <a:pt x="280364" y="801190"/>
                  <a:pt x="397625" y="801190"/>
                </a:cubicBezTo>
                <a:cubicBezTo>
                  <a:pt x="298131" y="665458"/>
                  <a:pt x="116909" y="708321"/>
                  <a:pt x="31628" y="565446"/>
                </a:cubicBezTo>
                <a:cubicBezTo>
                  <a:pt x="138229" y="540444"/>
                  <a:pt x="219957" y="590450"/>
                  <a:pt x="305237" y="601165"/>
                </a:cubicBezTo>
                <a:cubicBezTo>
                  <a:pt x="383412" y="611881"/>
                  <a:pt x="401178" y="586877"/>
                  <a:pt x="383412" y="508296"/>
                </a:cubicBezTo>
                <a:cubicBezTo>
                  <a:pt x="354985" y="386853"/>
                  <a:pt x="397625" y="326130"/>
                  <a:pt x="511333" y="358278"/>
                </a:cubicBezTo>
                <a:cubicBezTo>
                  <a:pt x="617934" y="390424"/>
                  <a:pt x="628594" y="343990"/>
                  <a:pt x="600167" y="276124"/>
                </a:cubicBezTo>
                <a:cubicBezTo>
                  <a:pt x="557527" y="176112"/>
                  <a:pt x="603720" y="97531"/>
                  <a:pt x="635701" y="11805"/>
                </a:cubicBezTo>
                <a:close/>
              </a:path>
            </a:pathLst>
          </a:custGeom>
          <a:noFill/>
          <a:ln>
            <a:noFill/>
          </a:ln>
        </p:spPr>
      </p:pic>
      <p:sp>
        <p:nvSpPr>
          <p:cNvPr id="143" name="Google Shape;143;p6"/>
          <p:cNvSpPr/>
          <p:nvPr/>
        </p:nvSpPr>
        <p:spPr>
          <a:xfrm>
            <a:off x="-1" y="2329225"/>
            <a:ext cx="7231488" cy="1527998"/>
          </a:xfrm>
          <a:prstGeom prst="roundRect">
            <a:avLst>
              <a:gd fmla="val 16667" name="adj"/>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0" i="0" lang="en-IE" sz="2800" u="none" cap="none" strike="noStrike">
                <a:solidFill>
                  <a:schemeClr val="dk1"/>
                </a:solidFill>
                <a:latin typeface="Calibri"/>
                <a:ea typeface="Calibri"/>
                <a:cs typeface="Calibri"/>
                <a:sym typeface="Calibri"/>
              </a:rPr>
              <a:t>The </a:t>
            </a:r>
            <a:r>
              <a:rPr b="1" i="0" lang="en-IE" sz="2800" u="none" cap="none" strike="noStrike">
                <a:solidFill>
                  <a:schemeClr val="dk1"/>
                </a:solidFill>
                <a:latin typeface="Calibri"/>
                <a:ea typeface="Calibri"/>
                <a:cs typeface="Calibri"/>
                <a:sym typeface="Calibri"/>
              </a:rPr>
              <a:t>transfer</a:t>
            </a:r>
            <a:r>
              <a:rPr b="0" i="0" lang="en-IE" sz="2800" u="none" cap="none" strike="noStrike">
                <a:solidFill>
                  <a:schemeClr val="dk1"/>
                </a:solidFill>
                <a:latin typeface="Calibri"/>
                <a:ea typeface="Calibri"/>
                <a:cs typeface="Calibri"/>
                <a:sym typeface="Calibri"/>
              </a:rPr>
              <a:t> of</a:t>
            </a:r>
            <a:r>
              <a:rPr b="1" i="0" lang="en-IE" sz="2800" u="none" cap="none" strike="noStrike">
                <a:solidFill>
                  <a:schemeClr val="dk1"/>
                </a:solidFill>
                <a:latin typeface="Calibri"/>
                <a:ea typeface="Calibri"/>
                <a:cs typeface="Calibri"/>
                <a:sym typeface="Calibri"/>
              </a:rPr>
              <a:t> kinetic energy </a:t>
            </a:r>
            <a:r>
              <a:rPr b="0" i="0" lang="en-IE" sz="2800" u="none" cap="none" strike="noStrike">
                <a:solidFill>
                  <a:schemeClr val="dk1"/>
                </a:solidFill>
                <a:latin typeface="Calibri"/>
                <a:ea typeface="Calibri"/>
                <a:cs typeface="Calibri"/>
                <a:sym typeface="Calibri"/>
              </a:rPr>
              <a:t>from one medium or object to another, </a:t>
            </a:r>
            <a:r>
              <a:rPr b="1" i="1" lang="en-IE" sz="2800" u="none" cap="none" strike="noStrike">
                <a:solidFill>
                  <a:schemeClr val="dk1"/>
                </a:solidFill>
                <a:latin typeface="Calibri"/>
                <a:ea typeface="Calibri"/>
                <a:cs typeface="Calibri"/>
                <a:sym typeface="Calibri"/>
              </a:rPr>
              <a:t>or</a:t>
            </a:r>
            <a:r>
              <a:rPr b="0" i="0" lang="en-IE" sz="2800" u="none" cap="none" strike="noStrike">
                <a:solidFill>
                  <a:schemeClr val="dk1"/>
                </a:solidFill>
                <a:latin typeface="Calibri"/>
                <a:ea typeface="Calibri"/>
                <a:cs typeface="Calibri"/>
                <a:sym typeface="Calibri"/>
              </a:rPr>
              <a:t> from an </a:t>
            </a:r>
            <a:r>
              <a:rPr b="1" i="0" lang="en-IE" sz="2800" u="none" cap="none" strike="noStrike">
                <a:solidFill>
                  <a:schemeClr val="dk1"/>
                </a:solidFill>
                <a:latin typeface="Calibri"/>
                <a:ea typeface="Calibri"/>
                <a:cs typeface="Calibri"/>
                <a:sym typeface="Calibri"/>
              </a:rPr>
              <a:t>energy source to a object. </a:t>
            </a:r>
            <a:endParaRPr b="1"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0" name="Google Shape;150;p7"/>
          <p:cNvSpPr/>
          <p:nvPr/>
        </p:nvSpPr>
        <p:spPr>
          <a:xfrm>
            <a:off x="0" y="0"/>
            <a:ext cx="12192000" cy="6858000"/>
          </a:xfrm>
          <a:prstGeom prst="rect">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1" name="Google Shape;151;p7"/>
          <p:cNvSpPr/>
          <p:nvPr/>
        </p:nvSpPr>
        <p:spPr>
          <a:xfrm>
            <a:off x="685800" y="685800"/>
            <a:ext cx="10820400" cy="54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2" name="Google Shape;152;p7"/>
          <p:cNvSpPr txBox="1"/>
          <p:nvPr>
            <p:ph type="ctrTitle"/>
          </p:nvPr>
        </p:nvSpPr>
        <p:spPr>
          <a:xfrm>
            <a:off x="2659529" y="2085788"/>
            <a:ext cx="6884895" cy="149664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595959"/>
              </a:buClr>
              <a:buSzPts val="3200"/>
              <a:buFont typeface="Arial"/>
              <a:buNone/>
            </a:pPr>
            <a:r>
              <a:rPr b="0" i="0" lang="en-IE" sz="3200">
                <a:solidFill>
                  <a:srgbClr val="595959"/>
                </a:solidFill>
                <a:latin typeface="Arial"/>
                <a:ea typeface="Arial"/>
                <a:cs typeface="Arial"/>
                <a:sym typeface="Arial"/>
              </a:rPr>
              <a:t>So, when you heat water in a pot, what happens to the energy? </a:t>
            </a:r>
            <a:endParaRPr sz="3200">
              <a:solidFill>
                <a:srgbClr val="59595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9" name="Google Shape;159;p8"/>
          <p:cNvSpPr/>
          <p:nvPr/>
        </p:nvSpPr>
        <p:spPr>
          <a:xfrm>
            <a:off x="0" y="0"/>
            <a:ext cx="12192000" cy="6858000"/>
          </a:xfrm>
          <a:prstGeom prst="rect">
            <a:avLst/>
          </a:prstGeom>
          <a:solidFill>
            <a:srgbClr val="FBE4D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0" name="Google Shape;160;p8"/>
          <p:cNvSpPr/>
          <p:nvPr/>
        </p:nvSpPr>
        <p:spPr>
          <a:xfrm>
            <a:off x="685800" y="685800"/>
            <a:ext cx="10820400" cy="54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1" name="Google Shape;161;p8"/>
          <p:cNvSpPr txBox="1"/>
          <p:nvPr>
            <p:ph type="ctrTitle"/>
          </p:nvPr>
        </p:nvSpPr>
        <p:spPr>
          <a:xfrm>
            <a:off x="2659529" y="2085788"/>
            <a:ext cx="7694293" cy="2521381"/>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595959"/>
              </a:buClr>
              <a:buSzPts val="4400"/>
              <a:buFont typeface="Calibri"/>
              <a:buNone/>
            </a:pPr>
            <a:r>
              <a:rPr lang="en-IE" sz="4400">
                <a:solidFill>
                  <a:srgbClr val="595959"/>
                </a:solidFill>
              </a:rPr>
              <a:t>List everyday examples of heat being converted into other forms of energy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9"/>
          <p:cNvPicPr preferRelativeResize="0"/>
          <p:nvPr/>
        </p:nvPicPr>
        <p:blipFill rotWithShape="1">
          <a:blip r:embed="rId3">
            <a:alphaModFix/>
          </a:blip>
          <a:srcRect b="0" l="0" r="0" t="0"/>
          <a:stretch/>
        </p:blipFill>
        <p:spPr>
          <a:xfrm>
            <a:off x="228860" y="588131"/>
            <a:ext cx="11734280" cy="56817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2023-01-06T15:51:16Z</dcterms:created>
  <dc:creator>erika foran</dc:creator>
</cp:coreProperties>
</file>