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iJ1O28lbBkkZL6Al7nHyjjJaT/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kids.britannica.com/kids/article/atom/352802" TargetMode="External"/><Relationship Id="rId3" Type="http://schemas.openxmlformats.org/officeDocument/2006/relationships/hyperlink" Target="https://kids.britannica.com/kids/article/hydrogen/353277" TargetMode="External"/><Relationship Id="rId4" Type="http://schemas.openxmlformats.org/officeDocument/2006/relationships/hyperlink" Target="https://kids.britannica.com/kids/article/helium/353238" TargetMode="External"/><Relationship Id="rId5" Type="http://schemas.openxmlformats.org/officeDocument/2006/relationships/hyperlink" Target="https://kids.britannica.com/kids/article/star/353808" TargetMode="External"/><Relationship Id="rId6" Type="http://schemas.openxmlformats.org/officeDocument/2006/relationships/hyperlink" Target="https://kids.britannica.com/kids/article/planets/353638" TargetMode="Externa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e6d6203d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9e6d6203d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19e6d6203d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9e6d6203dd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9e6d6203dd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19e6d6203dd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7b571a9b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7b571a9b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97b571a9b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94dc8bf3b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94dc8bf3b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194dc8bf3b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https://www.esa.int/kids/en/learn/Our_Universe/Story_of_the_Universe/The_Big_Bang </a:t>
            </a:r>
            <a:endParaRPr/>
          </a:p>
        </p:txBody>
      </p:sp>
      <p:sp>
        <p:nvSpPr>
          <p:cNvPr id="198" name="Google Shape;19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Open Sans"/>
              <a:buNone/>
            </a:pPr>
            <a:r>
              <a:rPr b="0" i="0" lang="en-I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Within minutes, particles of matter formed </a:t>
            </a:r>
            <a:r>
              <a:rPr b="1" i="0" lang="en-IE" u="sng" strike="noStrike">
                <a:solidFill>
                  <a:srgbClr val="006DC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atoms</a:t>
            </a:r>
            <a:r>
              <a:rPr b="0" i="0" lang="en-I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of </a:t>
            </a:r>
            <a:r>
              <a:rPr b="1" i="0" lang="en-IE" u="sng" strike="noStrike">
                <a:solidFill>
                  <a:srgbClr val="006DC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hydrogen</a:t>
            </a:r>
            <a:r>
              <a:rPr b="0" i="0" lang="en-I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 and </a:t>
            </a:r>
            <a:r>
              <a:rPr b="1" i="0" lang="en-IE" u="sng" strike="noStrike">
                <a:solidFill>
                  <a:srgbClr val="006DC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helium</a:t>
            </a:r>
            <a:r>
              <a:rPr b="0" i="0" lang="en-I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 Those atoms later formed </a:t>
            </a:r>
            <a:r>
              <a:rPr b="1" i="0" lang="en-IE" u="sng" strike="noStrike">
                <a:solidFill>
                  <a:srgbClr val="006DC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stars</a:t>
            </a:r>
            <a:r>
              <a:rPr b="0" i="0" lang="en-I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, which led to the creation of </a:t>
            </a:r>
            <a:r>
              <a:rPr b="1" i="0" lang="en-IE" u="sng" strike="noStrike">
                <a:solidFill>
                  <a:srgbClr val="006DC1"/>
                </a:solid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planets</a:t>
            </a:r>
            <a:r>
              <a:rPr b="0" i="0" lang="en-IE">
                <a:solidFill>
                  <a:srgbClr val="333333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533ac8ac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533ac8a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9533ac8ac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9590f01c4e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9590f01c4e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19590f01c4e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533ac8ac3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9533ac8ac3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19533ac8ac3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990083e1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990083e1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990083e12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https://cdn.edcolearning.ie/Resource/Url?bookId=book979&amp;chapterId=chapter38&amp;pageId=page398&amp;fileName=asc5441s_embedded_video_chpt34_pg386_1.mp4&amp;device=WebApp&amp;token=dABlAGEAYwBoAGUAcgAjACMAMAA4ADQAOQAwADIAZQA3AC0AYgBhADkAMAAtADQAOQA1AGUALQA4ADUAZQA5AC0ANgA3ADEAYwBhAGMAMAAyAGUAMgBkAGIAIwAjADYAMwA3ADQANwAxADkANQAzADAAOAA4ADMANgA1ADEAMgA2AA== </a:t>
            </a:r>
            <a:endParaRPr/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https://www.youtube.com/watch?v=IbMOHclEuj4</a:t>
            </a:r>
            <a:endParaRPr/>
          </a:p>
        </p:txBody>
      </p:sp>
      <p:sp>
        <p:nvSpPr>
          <p:cNvPr id="149" name="Google Shape;149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7a9fae4bf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7a9fae4bf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97a9fae4bf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kids.britannica.com/kids/article/big-bang/39936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 is Astronomy? | AMNH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881" y="84547"/>
            <a:ext cx="12192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1585708" y="276042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The big bang </a:t>
            </a:r>
            <a:br>
              <a:rPr b="1" lang="en-IE">
                <a:latin typeface="Calibri"/>
                <a:ea typeface="Calibri"/>
                <a:cs typeface="Calibri"/>
                <a:sym typeface="Calibri"/>
              </a:rPr>
            </a:br>
            <a:r>
              <a:rPr b="1" lang="en-IE">
                <a:latin typeface="Calibri"/>
                <a:ea typeface="Calibri"/>
                <a:cs typeface="Calibri"/>
                <a:sym typeface="Calibri"/>
              </a:rPr>
              <a:t>How our universe began 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585708" y="564401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IE"/>
              <a:t>Chapter 34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9e6d6203d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19e6d6203d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g19e6d6203d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5648"/>
            <a:ext cx="12192000" cy="600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9e6d6203dd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19e6d6203dd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g19e6d6203d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5648"/>
            <a:ext cx="12192000" cy="6006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7b571a9b9_0_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197b571a9b9_0_9"/>
          <p:cNvSpPr txBox="1"/>
          <p:nvPr>
            <p:ph idx="1" type="subTitle"/>
          </p:nvPr>
        </p:nvSpPr>
        <p:spPr>
          <a:xfrm>
            <a:off x="1168225" y="4006929"/>
            <a:ext cx="9971400" cy="2225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sz="2800">
                <a:latin typeface="Arial"/>
                <a:ea typeface="Arial"/>
                <a:cs typeface="Arial"/>
                <a:sym typeface="Arial"/>
              </a:rPr>
              <a:t>1. Describe a singularity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sz="2800">
                <a:latin typeface="Arial"/>
                <a:ea typeface="Arial"/>
                <a:cs typeface="Arial"/>
                <a:sym typeface="Arial"/>
              </a:rPr>
              <a:t>2. Explain the starting point of the universe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E" sz="2800">
                <a:latin typeface="Arial"/>
                <a:ea typeface="Arial"/>
                <a:cs typeface="Arial"/>
                <a:sym typeface="Arial"/>
              </a:rPr>
              <a:t>3. Explain what </a:t>
            </a:r>
            <a:r>
              <a:rPr lang="en-IE" sz="2800">
                <a:latin typeface="Arial"/>
                <a:ea typeface="Arial"/>
                <a:cs typeface="Arial"/>
                <a:sym typeface="Arial"/>
              </a:rPr>
              <a:t>happened</a:t>
            </a:r>
            <a:r>
              <a:rPr lang="en-IE" sz="2800">
                <a:latin typeface="Arial"/>
                <a:ea typeface="Arial"/>
                <a:cs typeface="Arial"/>
                <a:sym typeface="Arial"/>
              </a:rPr>
              <a:t> after the Big Bang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</p:txBody>
      </p:sp>
      <p:pic>
        <p:nvPicPr>
          <p:cNvPr id="186" name="Google Shape;186;g197b571a9b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125" y="203600"/>
            <a:ext cx="6577101" cy="36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94dc8bf3b3_0_0"/>
          <p:cNvSpPr txBox="1"/>
          <p:nvPr>
            <p:ph type="title"/>
          </p:nvPr>
        </p:nvSpPr>
        <p:spPr>
          <a:xfrm>
            <a:off x="727800" y="-2237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The big bang theory </a:t>
            </a:r>
            <a:endParaRPr/>
          </a:p>
        </p:txBody>
      </p:sp>
      <p:sp>
        <p:nvSpPr>
          <p:cNvPr id="193" name="Google Shape;193;g194dc8bf3b3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194dc8bf3b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50" y="1416425"/>
            <a:ext cx="11483149" cy="7956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11428" l="0" r="0" t="10845"/>
          <a:stretch/>
        </p:blipFill>
        <p:spPr>
          <a:xfrm>
            <a:off x="-2966935" y="-48628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8"/>
          <p:cNvSpPr txBox="1"/>
          <p:nvPr>
            <p:ph type="title"/>
          </p:nvPr>
        </p:nvSpPr>
        <p:spPr>
          <a:xfrm>
            <a:off x="7166972" y="-336648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E" sz="4000"/>
              <a:t>The big bang </a:t>
            </a:r>
            <a:endParaRPr/>
          </a:p>
        </p:txBody>
      </p:sp>
      <p:sp>
        <p:nvSpPr>
          <p:cNvPr id="204" name="Google Shape;204;p8"/>
          <p:cNvSpPr txBox="1"/>
          <p:nvPr>
            <p:ph idx="1" type="body"/>
          </p:nvPr>
        </p:nvSpPr>
        <p:spPr>
          <a:xfrm>
            <a:off x="6877634" y="1587578"/>
            <a:ext cx="5311317" cy="5177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The term ‘bang’ suggests that there was an </a:t>
            </a:r>
            <a:r>
              <a:rPr b="1" lang="en-IE"/>
              <a:t>explosion</a:t>
            </a:r>
            <a:r>
              <a:rPr lang="en-IE"/>
              <a:t> of some form. 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But this is not actually what happened at the start of the universe.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IE"/>
              <a:t>Time, space</a:t>
            </a:r>
            <a:r>
              <a:rPr lang="en-IE"/>
              <a:t> and </a:t>
            </a:r>
            <a:r>
              <a:rPr b="1" lang="en-IE"/>
              <a:t>matter </a:t>
            </a:r>
            <a:r>
              <a:rPr lang="en-IE"/>
              <a:t>all began with the Big Bang.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188675" y="-101398"/>
            <a:ext cx="5224523" cy="15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E" sz="4000"/>
              <a:t>The big bang </a:t>
            </a:r>
            <a:br>
              <a:rPr lang="en-IE" sz="4000"/>
            </a:br>
            <a:r>
              <a:rPr b="1" lang="en-IE" sz="4000"/>
              <a:t>Starting point </a:t>
            </a:r>
            <a:endParaRPr/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188675" y="1578300"/>
            <a:ext cx="8472900" cy="52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9552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600"/>
              <a:t>Edwin Hubble concluded that there must have been a </a:t>
            </a:r>
            <a:r>
              <a:rPr b="1" lang="en-IE" sz="3600"/>
              <a:t>single moment</a:t>
            </a:r>
            <a:r>
              <a:rPr lang="en-IE" sz="3600"/>
              <a:t> when the entire universe was held within a </a:t>
            </a:r>
            <a:r>
              <a:rPr b="1" lang="en-IE" sz="3600"/>
              <a:t>single zone</a:t>
            </a:r>
            <a:r>
              <a:rPr lang="en-IE" sz="3600"/>
              <a:t>. </a:t>
            </a:r>
            <a:endParaRPr sz="3600"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333"/>
              <a:buNone/>
            </a:pPr>
            <a:r>
              <a:t/>
            </a:r>
            <a:endParaRPr sz="3600"/>
          </a:p>
          <a:p>
            <a:pPr indent="-2295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600"/>
              <a:t>This was the beginning of the universe, which Hubble’s observations put at around </a:t>
            </a:r>
            <a:r>
              <a:rPr b="1" lang="en-IE" sz="3600"/>
              <a:t>13.8 billion years ago.  </a:t>
            </a:r>
            <a:endParaRPr b="1" sz="3600"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333"/>
              <a:buNone/>
            </a:pPr>
            <a:r>
              <a:t/>
            </a:r>
            <a:endParaRPr sz="3600"/>
          </a:p>
          <a:p>
            <a:pPr indent="-2295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600"/>
              <a:t> Expanding rapidly from a very dense and hot, tiny single point called a </a:t>
            </a:r>
            <a:r>
              <a:rPr b="1" lang="en-IE" sz="3600"/>
              <a:t>singularity. </a:t>
            </a:r>
            <a:endParaRPr sz="3600"/>
          </a:p>
          <a:p>
            <a:pPr indent="-5238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3333"/>
              <a:buNone/>
            </a:pPr>
            <a:r>
              <a:t/>
            </a:r>
            <a:endParaRPr sz="3600"/>
          </a:p>
          <a:p>
            <a:pPr indent="-229552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E" sz="3600"/>
              <a:t>Singularity</a:t>
            </a:r>
            <a:r>
              <a:rPr lang="en-IE" sz="3600"/>
              <a:t>: a zone that is very </a:t>
            </a:r>
            <a:r>
              <a:rPr b="1" lang="en-IE" sz="3600"/>
              <a:t>small</a:t>
            </a:r>
            <a:r>
              <a:rPr lang="en-IE" sz="3600"/>
              <a:t>, very </a:t>
            </a:r>
            <a:r>
              <a:rPr b="1" lang="en-IE" sz="3600"/>
              <a:t>dense </a:t>
            </a:r>
            <a:r>
              <a:rPr lang="en-IE" sz="3600"/>
              <a:t>and very </a:t>
            </a:r>
            <a:r>
              <a:rPr b="1" lang="en-IE" sz="3600"/>
              <a:t>hot</a:t>
            </a:r>
            <a:r>
              <a:rPr lang="en-IE" sz="3600"/>
              <a:t>.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-146367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  <p:pic>
        <p:nvPicPr>
          <p:cNvPr descr="A picture containing invertebrate, outdoor object&#10;&#10;Description automatically generated" id="212" name="Google Shape;212;p9"/>
          <p:cNvPicPr preferRelativeResize="0"/>
          <p:nvPr/>
        </p:nvPicPr>
        <p:blipFill rotWithShape="1">
          <a:blip r:embed="rId3">
            <a:alphaModFix/>
          </a:blip>
          <a:srcRect b="-1" l="9760" r="26454" t="0"/>
          <a:stretch/>
        </p:blipFill>
        <p:spPr>
          <a:xfrm>
            <a:off x="8733678" y="1827974"/>
            <a:ext cx="3176150" cy="2788525"/>
          </a:xfrm>
          <a:prstGeom prst="rect">
            <a:avLst/>
          </a:prstGeom>
          <a:noFill/>
          <a:ln>
            <a:noFill/>
          </a:ln>
          <a:effectLst>
            <a:outerShdw blurRad="406400" sx="89000" rotWithShape="0" dir="5400000" dist="317500" sy="8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 txBox="1"/>
          <p:nvPr>
            <p:ph type="title"/>
          </p:nvPr>
        </p:nvSpPr>
        <p:spPr>
          <a:xfrm>
            <a:off x="317700" y="-263227"/>
            <a:ext cx="5224523" cy="15783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E" sz="4000"/>
              <a:t>The big bang</a:t>
            </a:r>
            <a:endParaRPr/>
          </a:p>
        </p:txBody>
      </p:sp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158833" y="1447333"/>
            <a:ext cx="7571493" cy="531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The singularity was a region so intensely hot that the </a:t>
            </a:r>
            <a:r>
              <a:rPr b="1" lang="en-IE"/>
              <a:t>normal particles of matter did not exist</a:t>
            </a:r>
            <a:r>
              <a:rPr lang="en-IE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Within a </a:t>
            </a:r>
            <a:r>
              <a:rPr b="1" lang="en-IE"/>
              <a:t>single moment</a:t>
            </a:r>
            <a:r>
              <a:rPr lang="en-IE"/>
              <a:t> this intensely hot </a:t>
            </a:r>
            <a:r>
              <a:rPr b="1" lang="en-IE"/>
              <a:t>singularity expanded</a:t>
            </a:r>
            <a:r>
              <a:rPr lang="en-IE"/>
              <a:t> rapidly. This is what we term the Big Bang.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In the first few moments after the Big Bang the universe was so hot that we cannot imagine a level of temperature that great.</a:t>
            </a:r>
            <a:endParaRPr/>
          </a:p>
          <a:p>
            <a:pPr indent="-1079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/>
          </a:p>
        </p:txBody>
      </p:sp>
      <p:pic>
        <p:nvPicPr>
          <p:cNvPr descr="A picture containing outdoor object, star&#10;&#10;Description automatically generated" id="220" name="Google Shape;220;p10"/>
          <p:cNvPicPr preferRelativeResize="0"/>
          <p:nvPr/>
        </p:nvPicPr>
        <p:blipFill rotWithShape="1">
          <a:blip r:embed="rId3">
            <a:alphaModFix/>
          </a:blip>
          <a:srcRect b="-1" l="24718" r="4293" t="0"/>
          <a:stretch/>
        </p:blipFill>
        <p:spPr>
          <a:xfrm>
            <a:off x="7808232" y="1542279"/>
            <a:ext cx="4153767" cy="3646801"/>
          </a:xfrm>
          <a:prstGeom prst="rect">
            <a:avLst/>
          </a:prstGeom>
          <a:noFill/>
          <a:ln>
            <a:noFill/>
          </a:ln>
          <a:effectLst>
            <a:outerShdw blurRad="406400" sx="89000" rotWithShape="0" dir="5400000" dist="317500" sy="89000">
              <a:srgbClr val="000000">
                <a:alpha val="14901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481042" y="360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After the big bang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104577" y="1222940"/>
            <a:ext cx="5634266" cy="53433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As the universe continued to </a:t>
            </a:r>
            <a:r>
              <a:rPr b="1" lang="en-IE"/>
              <a:t>expand </a:t>
            </a:r>
            <a:r>
              <a:rPr lang="en-IE"/>
              <a:t>it began to </a:t>
            </a:r>
            <a:r>
              <a:rPr b="1" lang="en-IE"/>
              <a:t>cool</a:t>
            </a:r>
            <a:r>
              <a:rPr lang="en-IE"/>
              <a:t>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The cooler temperature allowed particles to exist, </a:t>
            </a:r>
            <a:r>
              <a:rPr b="1" lang="en-IE"/>
              <a:t>energy </a:t>
            </a:r>
            <a:r>
              <a:rPr lang="en-IE"/>
              <a:t>changed into particles of matter 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Now cool enough for </a:t>
            </a:r>
            <a:r>
              <a:rPr b="1" lang="en-IE"/>
              <a:t>light </a:t>
            </a:r>
            <a:r>
              <a:rPr lang="en-IE"/>
              <a:t>to begin to travel through the universe. </a:t>
            </a:r>
            <a:endParaRPr/>
          </a:p>
        </p:txBody>
      </p:sp>
      <p:pic>
        <p:nvPicPr>
          <p:cNvPr id="228" name="Google Shape;2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5683" y="291710"/>
            <a:ext cx="6251741" cy="6274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 u="sng">
                <a:solidFill>
                  <a:schemeClr val="hlink"/>
                </a:solidFill>
                <a:hlinkClick r:id="rId3"/>
              </a:rPr>
              <a:t>https://kids.britannica.com/kids/article/big-bang/399364</a:t>
            </a:r>
            <a:r>
              <a:rPr lang="en-IE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E"/>
              <a:t>The big bang theory conclusion </a:t>
            </a:r>
            <a:br>
              <a:rPr lang="en-IE"/>
            </a:br>
            <a:r>
              <a:rPr b="1" lang="en-IE">
                <a:solidFill>
                  <a:srgbClr val="000000"/>
                </a:solidFill>
              </a:rPr>
              <a:t>The universe expanding ever since the Big Bang</a:t>
            </a:r>
            <a:br>
              <a:rPr b="1" lang="en-IE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240" name="Google Shape;240;p13"/>
          <p:cNvSpPr txBox="1"/>
          <p:nvPr>
            <p:ph idx="1" type="body"/>
          </p:nvPr>
        </p:nvSpPr>
        <p:spPr>
          <a:xfrm>
            <a:off x="92913" y="1643676"/>
            <a:ext cx="6734233" cy="4948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IE" sz="2800">
                <a:solidFill>
                  <a:srgbClr val="000000"/>
                </a:solidFill>
              </a:rPr>
              <a:t>The Big Bang theory is only one of the explanations for the </a:t>
            </a:r>
            <a:r>
              <a:rPr b="1" lang="en-IE" sz="2800">
                <a:solidFill>
                  <a:srgbClr val="000000"/>
                </a:solidFill>
              </a:rPr>
              <a:t>formation</a:t>
            </a:r>
            <a:r>
              <a:rPr lang="en-IE" sz="2800">
                <a:solidFill>
                  <a:srgbClr val="000000"/>
                </a:solidFill>
              </a:rPr>
              <a:t> of the universe.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IE" sz="2800">
                <a:solidFill>
                  <a:srgbClr val="000000"/>
                </a:solidFill>
              </a:rPr>
              <a:t>Our galaxy is also one of many other galaxies that make up the universe.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41934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IE" sz="2800">
                <a:solidFill>
                  <a:srgbClr val="000000"/>
                </a:solidFill>
              </a:rPr>
              <a:t> The exact answer to how our universe </a:t>
            </a:r>
            <a:r>
              <a:rPr b="1" lang="en-IE" sz="2800">
                <a:solidFill>
                  <a:srgbClr val="000000"/>
                </a:solidFill>
              </a:rPr>
              <a:t>began is still unknown. </a:t>
            </a:r>
            <a:r>
              <a:rPr lang="en-IE" sz="2800">
                <a:solidFill>
                  <a:srgbClr val="000000"/>
                </a:solidFill>
              </a:rPr>
              <a:t>Scientists continue to look for an explanation for the origin of our universe.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9938" y="1868068"/>
            <a:ext cx="5329149" cy="376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533ac8ac3_0_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19533ac8ac3_0_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g19533ac8ac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259" y="0"/>
            <a:ext cx="10282631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9590f01c4e_2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19590f01c4e_2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" name="Google Shape;249;g19590f01c4e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9533ac8ac3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19533ac8ac3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g19533ac8ac3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383"/>
            <a:ext cx="12192000" cy="6447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990083e12b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1990083e12b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ho discovered &#10;most of it &#10;More about Edwin &#10;Hubble &#10;How did Hubble &#10;come up with his &#10;theory &#10;Why was the big &#10;What is astronomy &#10;bang theory named &#10;the discovery of &#10;the big bang theory &#10;How do we know &#10;the big bang theory &#10;happened &#10;How long did it take &#10;Edwin Hubble to &#10;discover his &#10;discovery &#10;How long did &#10;Hubble's find out &#10;the earth was &#10;moving &#10;Is there other &#10;planets of sources of &#10;life in other galaxies &#10;Who came up with &#10;the big bang theory " id="265" name="Google Shape;265;g1990083e12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2039600" cy="665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Write out a simple explanation of what each key word means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027061" y="2213072"/>
            <a:ext cx="2771249" cy="81342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Universe </a:t>
            </a: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1027061" y="5170381"/>
            <a:ext cx="2771249" cy="81342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b="0" i="0" lang="en-I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4421225" y="4744811"/>
            <a:ext cx="2771100" cy="813300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Galaxy   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7815406" y="2210398"/>
            <a:ext cx="2771249" cy="813424"/>
          </a:xfrm>
          <a:prstGeom prst="rect">
            <a:avLst/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Singularity 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7964069" y="5170381"/>
            <a:ext cx="2771249" cy="81342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Astronomy</a:t>
            </a:r>
            <a:r>
              <a:rPr b="0" i="0" lang="en-IE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4421311" y="2659922"/>
            <a:ext cx="2771100" cy="813300"/>
          </a:xfrm>
          <a:prstGeom prst="rect">
            <a:avLst/>
          </a:prstGeom>
          <a:solidFill>
            <a:srgbClr val="FF00FF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Solar </a:t>
            </a:r>
            <a:r>
              <a:rPr lang="en-IE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r>
              <a:rPr lang="en-IE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wirling meteorite" id="115" name="Google Shape;115;p3"/>
          <p:cNvPicPr preferRelativeResize="0"/>
          <p:nvPr/>
        </p:nvPicPr>
        <p:blipFill rotWithShape="1">
          <a:blip r:embed="rId3">
            <a:alphaModFix/>
          </a:blip>
          <a:srcRect b="1" l="6698" r="2005" t="0"/>
          <a:stretch/>
        </p:blipFill>
        <p:spPr>
          <a:xfrm>
            <a:off x="-1800751" y="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>
            <p:ph type="title"/>
          </p:nvPr>
        </p:nvSpPr>
        <p:spPr>
          <a:xfrm>
            <a:off x="7531610" y="365125"/>
            <a:ext cx="3822189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E" sz="4000"/>
              <a:t>What is the universe ? 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5423096" y="2786565"/>
            <a:ext cx="6626995" cy="163510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vast area of space within which we find all the galaxies, stars and solar systems 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atellite dish under a starry night sky" id="124" name="Google Shape;124;p4"/>
          <p:cNvPicPr preferRelativeResize="0"/>
          <p:nvPr/>
        </p:nvPicPr>
        <p:blipFill rotWithShape="1">
          <a:blip r:embed="rId3">
            <a:alphaModFix/>
          </a:blip>
          <a:srcRect b="-1" l="0" r="-2" t="9148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708174" y="-2138790"/>
            <a:ext cx="10058400" cy="3574778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Calibri"/>
              <a:buNone/>
            </a:pPr>
            <a:r>
              <a:rPr lang="en-IE" sz="5200">
                <a:solidFill>
                  <a:srgbClr val="FFFFFF"/>
                </a:solidFill>
              </a:rPr>
              <a:t>Astronomy 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1757692" y="2205856"/>
            <a:ext cx="9527237" cy="214358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Astronomy is </a:t>
            </a:r>
            <a:r>
              <a:rPr b="1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of everything in the universe beyond Earth's atmosphere</a:t>
            </a:r>
            <a:r>
              <a:rPr b="0" i="0" lang="en-IE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swirling meteorite" id="133" name="Google Shape;133;p5"/>
          <p:cNvPicPr preferRelativeResize="0"/>
          <p:nvPr/>
        </p:nvPicPr>
        <p:blipFill rotWithShape="1">
          <a:blip r:embed="rId3">
            <a:alphaModFix/>
          </a:blip>
          <a:srcRect b="1" l="6698" r="2005" t="0"/>
          <a:stretch/>
        </p:blipFill>
        <p:spPr>
          <a:xfrm>
            <a:off x="6782454" y="-328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17405" y="-386739"/>
            <a:ext cx="6864375" cy="1494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IE" sz="4000"/>
              <a:t>Edwin Hubble – US Astronomer 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16732" y="863912"/>
            <a:ext cx="6665722" cy="5893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200"/>
              <a:t>1992, Edwin Hubble discovered that the universe was expanding. </a:t>
            </a:r>
            <a:endParaRPr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200"/>
              <a:t>He discovered that all objects in the universe are moving away from each other. </a:t>
            </a:r>
            <a:endParaRPr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200"/>
              <a:t>He noted that the universe was expanding, but it was expanding at a great rate. </a:t>
            </a:r>
            <a:endParaRPr/>
          </a:p>
          <a:p>
            <a:pPr indent="-40639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E" sz="3200"/>
              <a:t>Hubble's discovery became known as </a:t>
            </a:r>
            <a:r>
              <a:rPr b="1" lang="en-IE" sz="3200"/>
              <a:t>Hubble’s law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ubble Space Telescope - Wikipedia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1828" y="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>
            <p:ph type="title"/>
          </p:nvPr>
        </p:nvSpPr>
        <p:spPr>
          <a:xfrm>
            <a:off x="664295" y="-1164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E"/>
              <a:t>Hubble’s Law 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664295" y="3971750"/>
            <a:ext cx="10515600" cy="2558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Until then, astronomers believed that the universe was a fixed size.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E"/>
              <a:t>Hubble's discovery was so important that the Hubble space telescope was named after him. </a:t>
            </a:r>
            <a:endParaRPr/>
          </a:p>
        </p:txBody>
      </p:sp>
      <p:sp>
        <p:nvSpPr>
          <p:cNvPr id="145" name="Google Shape;145;p6"/>
          <p:cNvSpPr/>
          <p:nvPr/>
        </p:nvSpPr>
        <p:spPr>
          <a:xfrm>
            <a:off x="421671" y="2004204"/>
            <a:ext cx="11550611" cy="18411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Galaxies are moving away from each other.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E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farther away a galaxy is, the faster the galaxy is moving away from us.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/>
          <p:nvPr/>
        </p:nvSpPr>
        <p:spPr>
          <a:xfrm>
            <a:off x="3049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1" l="0" r="8705" t="0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322097" y="-106100"/>
            <a:ext cx="5239568" cy="189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1" i="0" lang="en-IE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is the Hubble Space Telescope so important?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207563" y="2221486"/>
            <a:ext cx="5239568" cy="4636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Hubble Space Telescope, which was launched </a:t>
            </a:r>
            <a:r>
              <a:rPr b="1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NASA in 1990</a:t>
            </a:r>
            <a:r>
              <a:rPr b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is named after Edwin Hubble. The Hubble Space Telescope is extremely important for furthering our knowledge of space.</a:t>
            </a:r>
            <a:endParaRPr/>
          </a:p>
          <a:p>
            <a:pPr indent="17780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I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Normally when we look into space we are looking through telescopes that are located on Earth.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97a9fae4bf_1_0"/>
          <p:cNvSpPr txBox="1"/>
          <p:nvPr>
            <p:ph type="title"/>
          </p:nvPr>
        </p:nvSpPr>
        <p:spPr>
          <a:xfrm>
            <a:off x="797250" y="-4378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E"/>
              <a:t>Homework - pg 387 Q 43.6  </a:t>
            </a:r>
            <a:endParaRPr/>
          </a:p>
        </p:txBody>
      </p:sp>
      <p:sp>
        <p:nvSpPr>
          <p:cNvPr id="162" name="Google Shape;162;g197a9fae4bf_1_0"/>
          <p:cNvSpPr txBox="1"/>
          <p:nvPr>
            <p:ph idx="1" type="body"/>
          </p:nvPr>
        </p:nvSpPr>
        <p:spPr>
          <a:xfrm>
            <a:off x="237600" y="737425"/>
            <a:ext cx="11716800" cy="576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E" sz="3200"/>
              <a:t>Research the </a:t>
            </a:r>
            <a:r>
              <a:rPr b="1" lang="en-IE" sz="3200"/>
              <a:t>main discoveries</a:t>
            </a:r>
            <a:r>
              <a:rPr lang="en-IE" sz="3200"/>
              <a:t> </a:t>
            </a:r>
            <a:r>
              <a:rPr lang="en-IE" sz="3200"/>
              <a:t>that</a:t>
            </a:r>
            <a:r>
              <a:rPr lang="en-IE" sz="3200"/>
              <a:t> </a:t>
            </a:r>
            <a:r>
              <a:rPr lang="en-IE" sz="3200"/>
              <a:t>scientists have made about the </a:t>
            </a:r>
            <a:r>
              <a:rPr b="1" lang="en-IE" sz="3200"/>
              <a:t>universe. </a:t>
            </a:r>
            <a:endParaRPr b="1"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IE" sz="3200"/>
              <a:t>In your research identify </a:t>
            </a:r>
            <a:r>
              <a:rPr b="1" lang="en-IE" sz="3200"/>
              <a:t>four key discoveries</a:t>
            </a:r>
            <a:r>
              <a:rPr lang="en-IE" sz="3200"/>
              <a:t> that have been made about the planet, galaxy or universe. 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IE" sz="3200" u="sng"/>
              <a:t>Famous scientists you can research: </a:t>
            </a:r>
            <a:endParaRPr i="1" sz="3200" u="sng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-"/>
            </a:pPr>
            <a:r>
              <a:rPr lang="en-IE" sz="3200"/>
              <a:t>Edwin Hubble </a:t>
            </a:r>
            <a:endParaRPr sz="3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IE" sz="3200"/>
              <a:t>Albert Einstein</a:t>
            </a:r>
            <a:endParaRPr sz="3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IE" sz="3200"/>
              <a:t>Stephen hawking</a:t>
            </a:r>
            <a:endParaRPr sz="3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IE" sz="3200"/>
              <a:t>Isaac Newton </a:t>
            </a:r>
            <a:endParaRPr sz="3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IE" sz="3200"/>
              <a:t>Robert Woodrow Wilson 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2022-11-09T12:45:53Z</dcterms:created>
  <dc:creator>erika foran</dc:creator>
</cp:coreProperties>
</file>