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74" r:id="rId2"/>
    <p:sldId id="275" r:id="rId3"/>
    <p:sldId id="277" r:id="rId4"/>
    <p:sldId id="327" r:id="rId5"/>
    <p:sldId id="346" r:id="rId6"/>
    <p:sldId id="328" r:id="rId7"/>
    <p:sldId id="329" r:id="rId8"/>
    <p:sldId id="330" r:id="rId9"/>
    <p:sldId id="331" r:id="rId10"/>
    <p:sldId id="332" r:id="rId11"/>
    <p:sldId id="347" r:id="rId12"/>
    <p:sldId id="333" r:id="rId13"/>
    <p:sldId id="348" r:id="rId14"/>
    <p:sldId id="336" r:id="rId15"/>
    <p:sldId id="337" r:id="rId16"/>
    <p:sldId id="338" r:id="rId17"/>
    <p:sldId id="339" r:id="rId18"/>
    <p:sldId id="349" r:id="rId19"/>
    <p:sldId id="350" r:id="rId20"/>
    <p:sldId id="340" r:id="rId21"/>
    <p:sldId id="341" r:id="rId22"/>
    <p:sldId id="343" r:id="rId23"/>
    <p:sldId id="351" r:id="rId24"/>
    <p:sldId id="353" r:id="rId25"/>
    <p:sldId id="354" r:id="rId26"/>
    <p:sldId id="355" r:id="rId27"/>
    <p:sldId id="317" r:id="rId28"/>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Hegarty, Diarmuid" initials="OD" lastIdx="26" clrIdx="0">
    <p:extLst>
      <p:ext uri="{19B8F6BF-5375-455C-9EA6-DF929625EA0E}">
        <p15:presenceInfo xmlns:p15="http://schemas.microsoft.com/office/powerpoint/2012/main" userId="S-1-5-21-3433895173-654693979-982567282-16887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DD931"/>
    <a:srgbClr val="84A639"/>
    <a:srgbClr val="7DA03A"/>
    <a:srgbClr val="0033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94649"/>
  </p:normalViewPr>
  <p:slideViewPr>
    <p:cSldViewPr snapToGrid="0">
      <p:cViewPr varScale="1">
        <p:scale>
          <a:sx n="92" d="100"/>
          <a:sy n="92" d="100"/>
        </p:scale>
        <p:origin x="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365629D7-FCEF-4D97-A3A9-3313057DF01F}" type="datetimeFigureOut">
              <a:rPr lang="en-IE" smtClean="0"/>
              <a:t>21/04/2020</a:t>
            </a:fld>
            <a:endParaRPr lang="en-IE"/>
          </a:p>
        </p:txBody>
      </p:sp>
      <p:sp>
        <p:nvSpPr>
          <p:cNvPr id="4" name="Slide Image Placeholder 3"/>
          <p:cNvSpPr>
            <a:spLocks noGrp="1" noRot="1" noChangeAspect="1"/>
          </p:cNvSpPr>
          <p:nvPr>
            <p:ph type="sldImg" idx="2"/>
          </p:nvPr>
        </p:nvSpPr>
        <p:spPr>
          <a:xfrm>
            <a:off x="1165225" y="1241425"/>
            <a:ext cx="4467225" cy="3349625"/>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A276E686-4410-43BE-B960-5B4CC38C3F7A}" type="slidenum">
              <a:rPr lang="en-IE" smtClean="0"/>
              <a:t>‹#›</a:t>
            </a:fld>
            <a:endParaRPr lang="en-IE"/>
          </a:p>
        </p:txBody>
      </p:sp>
    </p:spTree>
    <p:extLst>
      <p:ext uri="{BB962C8B-B14F-4D97-AF65-F5344CB8AC3E}">
        <p14:creationId xmlns:p14="http://schemas.microsoft.com/office/powerpoint/2010/main" val="1634523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picture</a:t>
            </a:r>
            <a:r>
              <a:rPr lang="en-GB" baseline="0" dirty="0"/>
              <a:t> and its description were on slide from start – added animation</a:t>
            </a:r>
            <a:endParaRPr lang="en-IE" dirty="0"/>
          </a:p>
        </p:txBody>
      </p:sp>
      <p:sp>
        <p:nvSpPr>
          <p:cNvPr id="4" name="Slide Number Placeholder 3"/>
          <p:cNvSpPr>
            <a:spLocks noGrp="1"/>
          </p:cNvSpPr>
          <p:nvPr>
            <p:ph type="sldNum" sz="quarter" idx="10"/>
          </p:nvPr>
        </p:nvSpPr>
        <p:spPr/>
        <p:txBody>
          <a:bodyPr/>
          <a:lstStyle/>
          <a:p>
            <a:fld id="{A276E686-4410-43BE-B960-5B4CC38C3F7A}" type="slidenum">
              <a:rPr lang="en-IE" smtClean="0"/>
              <a:t>10</a:t>
            </a:fld>
            <a:endParaRPr lang="en-IE"/>
          </a:p>
        </p:txBody>
      </p:sp>
    </p:spTree>
    <p:extLst>
      <p:ext uri="{BB962C8B-B14F-4D97-AF65-F5344CB8AC3E}">
        <p14:creationId xmlns:p14="http://schemas.microsoft.com/office/powerpoint/2010/main" val="582859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Moved</a:t>
            </a:r>
            <a:r>
              <a:rPr lang="en-GB" baseline="0" dirty="0"/>
              <a:t> picture animation to earlier stage</a:t>
            </a:r>
            <a:endParaRPr lang="en-IE" dirty="0"/>
          </a:p>
        </p:txBody>
      </p:sp>
      <p:sp>
        <p:nvSpPr>
          <p:cNvPr id="4" name="Slide Number Placeholder 3"/>
          <p:cNvSpPr>
            <a:spLocks noGrp="1"/>
          </p:cNvSpPr>
          <p:nvPr>
            <p:ph type="sldNum" sz="quarter" idx="10"/>
          </p:nvPr>
        </p:nvSpPr>
        <p:spPr/>
        <p:txBody>
          <a:bodyPr/>
          <a:lstStyle/>
          <a:p>
            <a:fld id="{A276E686-4410-43BE-B960-5B4CC38C3F7A}" type="slidenum">
              <a:rPr lang="en-IE" smtClean="0"/>
              <a:t>13</a:t>
            </a:fld>
            <a:endParaRPr lang="en-IE"/>
          </a:p>
        </p:txBody>
      </p:sp>
    </p:spTree>
    <p:extLst>
      <p:ext uri="{BB962C8B-B14F-4D97-AF65-F5344CB8AC3E}">
        <p14:creationId xmlns:p14="http://schemas.microsoft.com/office/powerpoint/2010/main" val="16772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Moved</a:t>
            </a:r>
            <a:r>
              <a:rPr lang="en-GB" baseline="0" dirty="0"/>
              <a:t> picture animation at top of list to appear before text</a:t>
            </a:r>
            <a:endParaRPr lang="en-IE" dirty="0"/>
          </a:p>
        </p:txBody>
      </p:sp>
      <p:sp>
        <p:nvSpPr>
          <p:cNvPr id="4" name="Slide Number Placeholder 3"/>
          <p:cNvSpPr>
            <a:spLocks noGrp="1"/>
          </p:cNvSpPr>
          <p:nvPr>
            <p:ph type="sldNum" sz="quarter" idx="10"/>
          </p:nvPr>
        </p:nvSpPr>
        <p:spPr/>
        <p:txBody>
          <a:bodyPr/>
          <a:lstStyle/>
          <a:p>
            <a:fld id="{A276E686-4410-43BE-B960-5B4CC38C3F7A}" type="slidenum">
              <a:rPr lang="en-IE" smtClean="0"/>
              <a:t>24</a:t>
            </a:fld>
            <a:endParaRPr lang="en-IE"/>
          </a:p>
        </p:txBody>
      </p:sp>
    </p:spTree>
    <p:extLst>
      <p:ext uri="{BB962C8B-B14F-4D97-AF65-F5344CB8AC3E}">
        <p14:creationId xmlns:p14="http://schemas.microsoft.com/office/powerpoint/2010/main" val="37706916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Moved</a:t>
            </a:r>
            <a:r>
              <a:rPr lang="en-GB" baseline="0" dirty="0"/>
              <a:t> picture animation at top of list to appear before text</a:t>
            </a:r>
            <a:endParaRPr lang="en-IE" dirty="0"/>
          </a:p>
          <a:p>
            <a:endParaRPr lang="en-IE" dirty="0"/>
          </a:p>
        </p:txBody>
      </p:sp>
      <p:sp>
        <p:nvSpPr>
          <p:cNvPr id="4" name="Slide Number Placeholder 3"/>
          <p:cNvSpPr>
            <a:spLocks noGrp="1"/>
          </p:cNvSpPr>
          <p:nvPr>
            <p:ph type="sldNum" sz="quarter" idx="10"/>
          </p:nvPr>
        </p:nvSpPr>
        <p:spPr/>
        <p:txBody>
          <a:bodyPr/>
          <a:lstStyle/>
          <a:p>
            <a:fld id="{A276E686-4410-43BE-B960-5B4CC38C3F7A}" type="slidenum">
              <a:rPr lang="en-IE" smtClean="0"/>
              <a:t>25</a:t>
            </a:fld>
            <a:endParaRPr lang="en-IE"/>
          </a:p>
        </p:txBody>
      </p:sp>
    </p:spTree>
    <p:extLst>
      <p:ext uri="{BB962C8B-B14F-4D97-AF65-F5344CB8AC3E}">
        <p14:creationId xmlns:p14="http://schemas.microsoft.com/office/powerpoint/2010/main" val="2328217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Moved</a:t>
            </a:r>
            <a:r>
              <a:rPr lang="en-GB" baseline="0" dirty="0"/>
              <a:t> picture animation at top of list to appear before text</a:t>
            </a:r>
            <a:endParaRPr lang="en-IE" dirty="0"/>
          </a:p>
          <a:p>
            <a:endParaRPr lang="en-IE" dirty="0"/>
          </a:p>
        </p:txBody>
      </p:sp>
      <p:sp>
        <p:nvSpPr>
          <p:cNvPr id="4" name="Slide Number Placeholder 3"/>
          <p:cNvSpPr>
            <a:spLocks noGrp="1"/>
          </p:cNvSpPr>
          <p:nvPr>
            <p:ph type="sldNum" sz="quarter" idx="10"/>
          </p:nvPr>
        </p:nvSpPr>
        <p:spPr/>
        <p:txBody>
          <a:bodyPr/>
          <a:lstStyle/>
          <a:p>
            <a:fld id="{A276E686-4410-43BE-B960-5B4CC38C3F7A}" type="slidenum">
              <a:rPr lang="en-IE" smtClean="0"/>
              <a:t>26</a:t>
            </a:fld>
            <a:endParaRPr lang="en-IE"/>
          </a:p>
        </p:txBody>
      </p:sp>
    </p:spTree>
    <p:extLst>
      <p:ext uri="{BB962C8B-B14F-4D97-AF65-F5344CB8AC3E}">
        <p14:creationId xmlns:p14="http://schemas.microsoft.com/office/powerpoint/2010/main" val="4000663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48530A-8375-4848-8C2A-B251A802F50F}" type="datetimeFigureOut">
              <a:rPr lang="en-IE" smtClean="0"/>
              <a:t>21/04/2020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967FE7-870F-496C-8FD2-6F349E9EAD31}" type="slidenum">
              <a:rPr lang="en-IE" smtClean="0"/>
              <a:t>‹#›</a:t>
            </a:fld>
            <a:endParaRPr lang="en-IE"/>
          </a:p>
        </p:txBody>
      </p:sp>
    </p:spTree>
    <p:extLst>
      <p:ext uri="{BB962C8B-B14F-4D97-AF65-F5344CB8AC3E}">
        <p14:creationId xmlns:p14="http://schemas.microsoft.com/office/powerpoint/2010/main" val="105594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8530A-8375-4848-8C2A-B251A802F50F}" type="datetimeFigureOut">
              <a:rPr lang="en-IE" smtClean="0"/>
              <a:t>21/04/2020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967FE7-870F-496C-8FD2-6F349E9EAD31}" type="slidenum">
              <a:rPr lang="en-IE" smtClean="0"/>
              <a:t>‹#›</a:t>
            </a:fld>
            <a:endParaRPr lang="en-IE"/>
          </a:p>
        </p:txBody>
      </p:sp>
    </p:spTree>
    <p:extLst>
      <p:ext uri="{BB962C8B-B14F-4D97-AF65-F5344CB8AC3E}">
        <p14:creationId xmlns:p14="http://schemas.microsoft.com/office/powerpoint/2010/main" val="75285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8530A-8375-4848-8C2A-B251A802F50F}" type="datetimeFigureOut">
              <a:rPr lang="en-IE" smtClean="0"/>
              <a:t>21/04/2020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967FE7-870F-496C-8FD2-6F349E9EAD31}" type="slidenum">
              <a:rPr lang="en-IE" smtClean="0"/>
              <a:t>‹#›</a:t>
            </a:fld>
            <a:endParaRPr lang="en-IE"/>
          </a:p>
        </p:txBody>
      </p:sp>
    </p:spTree>
    <p:extLst>
      <p:ext uri="{BB962C8B-B14F-4D97-AF65-F5344CB8AC3E}">
        <p14:creationId xmlns:p14="http://schemas.microsoft.com/office/powerpoint/2010/main" val="1102863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48530A-8375-4848-8C2A-B251A802F50F}" type="datetimeFigureOut">
              <a:rPr lang="en-IE" smtClean="0"/>
              <a:t>21/04/2020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967FE7-870F-496C-8FD2-6F349E9EAD31}" type="slidenum">
              <a:rPr lang="en-IE" smtClean="0"/>
              <a:t>‹#›</a:t>
            </a:fld>
            <a:endParaRPr lang="en-IE"/>
          </a:p>
        </p:txBody>
      </p:sp>
    </p:spTree>
    <p:extLst>
      <p:ext uri="{BB962C8B-B14F-4D97-AF65-F5344CB8AC3E}">
        <p14:creationId xmlns:p14="http://schemas.microsoft.com/office/powerpoint/2010/main" val="2019909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48530A-8375-4848-8C2A-B251A802F50F}" type="datetimeFigureOut">
              <a:rPr lang="en-IE" smtClean="0"/>
              <a:t>21/04/2020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67967FE7-870F-496C-8FD2-6F349E9EAD31}" type="slidenum">
              <a:rPr lang="en-IE" smtClean="0"/>
              <a:t>‹#›</a:t>
            </a:fld>
            <a:endParaRPr lang="en-IE"/>
          </a:p>
        </p:txBody>
      </p:sp>
    </p:spTree>
    <p:extLst>
      <p:ext uri="{BB962C8B-B14F-4D97-AF65-F5344CB8AC3E}">
        <p14:creationId xmlns:p14="http://schemas.microsoft.com/office/powerpoint/2010/main" val="315101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48530A-8375-4848-8C2A-B251A802F50F}" type="datetimeFigureOut">
              <a:rPr lang="en-IE" smtClean="0"/>
              <a:t>21/04/2020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7967FE7-870F-496C-8FD2-6F349E9EAD31}" type="slidenum">
              <a:rPr lang="en-IE" smtClean="0"/>
              <a:t>‹#›</a:t>
            </a:fld>
            <a:endParaRPr lang="en-IE"/>
          </a:p>
        </p:txBody>
      </p:sp>
    </p:spTree>
    <p:extLst>
      <p:ext uri="{BB962C8B-B14F-4D97-AF65-F5344CB8AC3E}">
        <p14:creationId xmlns:p14="http://schemas.microsoft.com/office/powerpoint/2010/main" val="1612650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48530A-8375-4848-8C2A-B251A802F50F}" type="datetimeFigureOut">
              <a:rPr lang="en-IE" smtClean="0"/>
              <a:t>21/04/2020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67967FE7-870F-496C-8FD2-6F349E9EAD31}" type="slidenum">
              <a:rPr lang="en-IE" smtClean="0"/>
              <a:t>‹#›</a:t>
            </a:fld>
            <a:endParaRPr lang="en-IE"/>
          </a:p>
        </p:txBody>
      </p:sp>
    </p:spTree>
    <p:extLst>
      <p:ext uri="{BB962C8B-B14F-4D97-AF65-F5344CB8AC3E}">
        <p14:creationId xmlns:p14="http://schemas.microsoft.com/office/powerpoint/2010/main" val="2953848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48530A-8375-4848-8C2A-B251A802F50F}" type="datetimeFigureOut">
              <a:rPr lang="en-IE" smtClean="0"/>
              <a:t>21/04/2020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67967FE7-870F-496C-8FD2-6F349E9EAD31}" type="slidenum">
              <a:rPr lang="en-IE" smtClean="0"/>
              <a:t>‹#›</a:t>
            </a:fld>
            <a:endParaRPr lang="en-IE"/>
          </a:p>
        </p:txBody>
      </p:sp>
    </p:spTree>
    <p:extLst>
      <p:ext uri="{BB962C8B-B14F-4D97-AF65-F5344CB8AC3E}">
        <p14:creationId xmlns:p14="http://schemas.microsoft.com/office/powerpoint/2010/main" val="4116714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8530A-8375-4848-8C2A-B251A802F50F}" type="datetimeFigureOut">
              <a:rPr lang="en-IE" smtClean="0"/>
              <a:t>21/04/2020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67967FE7-870F-496C-8FD2-6F349E9EAD31}" type="slidenum">
              <a:rPr lang="en-IE" smtClean="0"/>
              <a:t>‹#›</a:t>
            </a:fld>
            <a:endParaRPr lang="en-IE"/>
          </a:p>
        </p:txBody>
      </p:sp>
    </p:spTree>
    <p:extLst>
      <p:ext uri="{BB962C8B-B14F-4D97-AF65-F5344CB8AC3E}">
        <p14:creationId xmlns:p14="http://schemas.microsoft.com/office/powerpoint/2010/main" val="2697570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8530A-8375-4848-8C2A-B251A802F50F}" type="datetimeFigureOut">
              <a:rPr lang="en-IE" smtClean="0"/>
              <a:t>21/04/2020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7967FE7-870F-496C-8FD2-6F349E9EAD31}" type="slidenum">
              <a:rPr lang="en-IE" smtClean="0"/>
              <a:t>‹#›</a:t>
            </a:fld>
            <a:endParaRPr lang="en-IE"/>
          </a:p>
        </p:txBody>
      </p:sp>
    </p:spTree>
    <p:extLst>
      <p:ext uri="{BB962C8B-B14F-4D97-AF65-F5344CB8AC3E}">
        <p14:creationId xmlns:p14="http://schemas.microsoft.com/office/powerpoint/2010/main" val="2258590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48530A-8375-4848-8C2A-B251A802F50F}" type="datetimeFigureOut">
              <a:rPr lang="en-IE" smtClean="0"/>
              <a:t>21/04/2020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67967FE7-870F-496C-8FD2-6F349E9EAD31}" type="slidenum">
              <a:rPr lang="en-IE" smtClean="0"/>
              <a:t>‹#›</a:t>
            </a:fld>
            <a:endParaRPr lang="en-IE"/>
          </a:p>
        </p:txBody>
      </p:sp>
    </p:spTree>
    <p:extLst>
      <p:ext uri="{BB962C8B-B14F-4D97-AF65-F5344CB8AC3E}">
        <p14:creationId xmlns:p14="http://schemas.microsoft.com/office/powerpoint/2010/main" val="3436089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48530A-8375-4848-8C2A-B251A802F50F}" type="datetimeFigureOut">
              <a:rPr lang="en-IE" smtClean="0"/>
              <a:t>21/04/2020</a:t>
            </a:fld>
            <a:endParaRPr lang="en-I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967FE7-870F-496C-8FD2-6F349E9EAD31}" type="slidenum">
              <a:rPr lang="en-IE" smtClean="0"/>
              <a:t>‹#›</a:t>
            </a:fld>
            <a:endParaRPr lang="en-IE"/>
          </a:p>
        </p:txBody>
      </p:sp>
    </p:spTree>
    <p:extLst>
      <p:ext uri="{BB962C8B-B14F-4D97-AF65-F5344CB8AC3E}">
        <p14:creationId xmlns:p14="http://schemas.microsoft.com/office/powerpoint/2010/main" val="17656361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2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2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0.gif"/></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297" y="102973"/>
            <a:ext cx="8869405" cy="6652054"/>
          </a:xfrm>
          <a:prstGeom prst="rect">
            <a:avLst/>
          </a:prstGeom>
        </p:spPr>
      </p:pic>
    </p:spTree>
    <p:extLst>
      <p:ext uri="{BB962C8B-B14F-4D97-AF65-F5344CB8AC3E}">
        <p14:creationId xmlns:p14="http://schemas.microsoft.com/office/powerpoint/2010/main" val="299816153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Chromosomes and genes</a:t>
            </a:r>
          </a:p>
        </p:txBody>
      </p:sp>
      <p:sp>
        <p:nvSpPr>
          <p:cNvPr id="6" name="TextBox 2"/>
          <p:cNvSpPr txBox="1"/>
          <p:nvPr/>
        </p:nvSpPr>
        <p:spPr>
          <a:xfrm>
            <a:off x="229662" y="967850"/>
            <a:ext cx="2760674" cy="501675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prstClr val="black"/>
                </a:solidFill>
              </a:rPr>
              <a:t>Chromosomes are thread-like structures found in the nucleus of each plant and animal cell</a:t>
            </a:r>
            <a:r>
              <a:rPr lang="en-US" sz="2000" dirty="0">
                <a:solidFill>
                  <a:prstClr val="black"/>
                </a:solidFill>
              </a:rPr>
              <a:t>.</a:t>
            </a:r>
          </a:p>
          <a:p>
            <a:endParaRPr lang="en-US" sz="2000" dirty="0">
              <a:solidFill>
                <a:prstClr val="black"/>
              </a:solidFill>
            </a:endParaRPr>
          </a:p>
          <a:p>
            <a:r>
              <a:rPr lang="en-US" sz="2000" dirty="0">
                <a:solidFill>
                  <a:prstClr val="black"/>
                </a:solidFill>
              </a:rPr>
              <a:t>Most of the time chromosomes cannot be seen in a nucleus because they are stretched out into extremely long, thin threads. Most human cells have 46 chromosomes.</a:t>
            </a:r>
          </a:p>
          <a:p>
            <a:endParaRPr lang="en-US" sz="2000" dirty="0">
              <a:solidFill>
                <a:prstClr val="black"/>
              </a:solidFill>
            </a:endParaRPr>
          </a:p>
        </p:txBody>
      </p:sp>
      <p:sp>
        <p:nvSpPr>
          <p:cNvPr id="3" name="Rectangle 2"/>
          <p:cNvSpPr/>
          <p:nvPr/>
        </p:nvSpPr>
        <p:spPr>
          <a:xfrm>
            <a:off x="3428563" y="6021194"/>
            <a:ext cx="5534703" cy="400110"/>
          </a:xfrm>
          <a:prstGeom prst="rect">
            <a:avLst/>
          </a:prstGeom>
        </p:spPr>
        <p:txBody>
          <a:bodyPr wrap="square">
            <a:spAutoFit/>
          </a:bodyPr>
          <a:lstStyle/>
          <a:p>
            <a:pPr algn="ctr"/>
            <a:r>
              <a:rPr lang="en-US" sz="2000" dirty="0"/>
              <a:t>The 46 chromosomes from a human cell </a:t>
            </a: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8562" y="1041990"/>
            <a:ext cx="5534703" cy="4942618"/>
          </a:xfrm>
          <a:prstGeom prst="rect">
            <a:avLst/>
          </a:prstGeom>
        </p:spPr>
      </p:pic>
    </p:spTree>
    <p:extLst>
      <p:ext uri="{BB962C8B-B14F-4D97-AF65-F5344CB8AC3E}">
        <p14:creationId xmlns:p14="http://schemas.microsoft.com/office/powerpoint/2010/main" val="2683607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Chromosomes and genes</a:t>
            </a:r>
          </a:p>
        </p:txBody>
      </p:sp>
      <p:sp>
        <p:nvSpPr>
          <p:cNvPr id="6" name="TextBox 2"/>
          <p:cNvSpPr txBox="1"/>
          <p:nvPr/>
        </p:nvSpPr>
        <p:spPr>
          <a:xfrm>
            <a:off x="229661" y="967850"/>
            <a:ext cx="3268507" cy="317009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prstClr val="black"/>
                </a:solidFill>
              </a:rPr>
              <a:t>When cells divide, the chromosomes become shorter and thicker and can be seen using a microscope. At this time each chromosome looks like a tiny, thin thread. Chromosomes are made of a chemical called deoxyribonucleic acid (</a:t>
            </a:r>
            <a:r>
              <a:rPr lang="en-US" sz="2000" b="1" dirty="0">
                <a:solidFill>
                  <a:prstClr val="black"/>
                </a:solidFill>
              </a:rPr>
              <a:t>DNA</a:t>
            </a:r>
            <a:r>
              <a:rPr lang="en-US" sz="2000" dirty="0">
                <a:solidFill>
                  <a:prstClr val="black"/>
                </a:solidFill>
              </a:rPr>
              <a:t>) and protein.</a:t>
            </a:r>
          </a:p>
        </p:txBody>
      </p:sp>
      <p:grpSp>
        <p:nvGrpSpPr>
          <p:cNvPr id="8" name="Group 7"/>
          <p:cNvGrpSpPr/>
          <p:nvPr/>
        </p:nvGrpSpPr>
        <p:grpSpPr>
          <a:xfrm>
            <a:off x="3727829" y="1077762"/>
            <a:ext cx="5152561" cy="4015772"/>
            <a:chOff x="3727829" y="1077762"/>
            <a:chExt cx="5152561" cy="4015772"/>
          </a:xfrm>
        </p:grpSpPr>
        <p:sp>
          <p:nvSpPr>
            <p:cNvPr id="3" name="Rectangle 2"/>
            <p:cNvSpPr/>
            <p:nvPr/>
          </p:nvSpPr>
          <p:spPr>
            <a:xfrm>
              <a:off x="3727830" y="4693424"/>
              <a:ext cx="5152560" cy="400110"/>
            </a:xfrm>
            <a:prstGeom prst="rect">
              <a:avLst/>
            </a:prstGeom>
          </p:spPr>
          <p:txBody>
            <a:bodyPr wrap="square">
              <a:spAutoFit/>
            </a:bodyPr>
            <a:lstStyle/>
            <a:p>
              <a:pPr algn="ctr"/>
              <a:r>
                <a:rPr lang="en-US" sz="2000" dirty="0"/>
                <a:t>A dividing cell showing chromosomes</a:t>
              </a:r>
              <a:endParaRPr lang="en-IE" sz="2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7829" y="1077762"/>
              <a:ext cx="5152561" cy="3600766"/>
            </a:xfrm>
            <a:prstGeom prst="rect">
              <a:avLst/>
            </a:prstGeom>
          </p:spPr>
        </p:pic>
      </p:grpSp>
      <p:sp>
        <p:nvSpPr>
          <p:cNvPr id="7" name="Rectangle 6"/>
          <p:cNvSpPr/>
          <p:nvPr/>
        </p:nvSpPr>
        <p:spPr>
          <a:xfrm>
            <a:off x="123067" y="5123326"/>
            <a:ext cx="8889127" cy="1323439"/>
          </a:xfrm>
          <a:prstGeom prst="rect">
            <a:avLst/>
          </a:prstGeom>
        </p:spPr>
        <p:txBody>
          <a:bodyPr wrap="square">
            <a:spAutoFit/>
          </a:bodyPr>
          <a:lstStyle/>
          <a:p>
            <a:r>
              <a:rPr lang="en-US" sz="2000" b="1" dirty="0">
                <a:solidFill>
                  <a:prstClr val="black"/>
                </a:solidFill>
              </a:rPr>
              <a:t>Genes are short sections of DNA located on chromosomes</a:t>
            </a:r>
            <a:r>
              <a:rPr lang="en-US" sz="2000" dirty="0">
                <a:solidFill>
                  <a:prstClr val="black"/>
                </a:solidFill>
              </a:rPr>
              <a:t>. Genes control the production of inherited characteristics. Examples of human genes include:</a:t>
            </a:r>
          </a:p>
          <a:p>
            <a:pPr marL="800100" lvl="1" indent="-342900">
              <a:buFont typeface="Courier New" panose="02070309020205020404" pitchFamily="49" charset="0"/>
              <a:buChar char="o"/>
            </a:pPr>
            <a:r>
              <a:rPr lang="en-US" sz="2000" dirty="0">
                <a:solidFill>
                  <a:prstClr val="black"/>
                </a:solidFill>
              </a:rPr>
              <a:t>The gene to make acid in our stomach</a:t>
            </a:r>
          </a:p>
          <a:p>
            <a:pPr marL="800100" lvl="1" indent="-342900">
              <a:buFont typeface="Courier New" panose="02070309020205020404" pitchFamily="49" charset="0"/>
              <a:buChar char="o"/>
            </a:pPr>
            <a:r>
              <a:rPr lang="en-US" sz="2000" dirty="0">
                <a:solidFill>
                  <a:prstClr val="black"/>
                </a:solidFill>
              </a:rPr>
              <a:t>The gene to make the </a:t>
            </a:r>
            <a:r>
              <a:rPr lang="en-US" sz="2000" dirty="0" err="1">
                <a:solidFill>
                  <a:prstClr val="black"/>
                </a:solidFill>
              </a:rPr>
              <a:t>coloured</a:t>
            </a:r>
            <a:r>
              <a:rPr lang="en-US" sz="2000" dirty="0">
                <a:solidFill>
                  <a:prstClr val="black"/>
                </a:solidFill>
              </a:rPr>
              <a:t> chemical (pigment) in our eyes.</a:t>
            </a:r>
            <a:endParaRPr lang="en-IE" sz="2000" dirty="0">
              <a:solidFill>
                <a:prstClr val="black"/>
              </a:solidFill>
            </a:endParaRPr>
          </a:p>
        </p:txBody>
      </p:sp>
    </p:spTree>
    <p:extLst>
      <p:ext uri="{BB962C8B-B14F-4D97-AF65-F5344CB8AC3E}">
        <p14:creationId xmlns:p14="http://schemas.microsoft.com/office/powerpoint/2010/main" val="53720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 calcmode="lin" valueType="num">
                                      <p:cBhvr additive="base">
                                        <p:cTn id="22"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8" fill="hold"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 calcmode="lin" valueType="num">
                                      <p:cBhvr additive="base">
                                        <p:cTn id="28" dur="500" fill="hold"/>
                                        <p:tgtEl>
                                          <p:spTgt spid="7">
                                            <p:txEl>
                                              <p:pRg st="2" end="2"/>
                                            </p:txEl>
                                          </p:spTgt>
                                        </p:tgtEl>
                                        <p:attrNameLst>
                                          <p:attrName>ppt_x</p:attrName>
                                        </p:attrNameLst>
                                      </p:cBhvr>
                                      <p:tavLst>
                                        <p:tav tm="0">
                                          <p:val>
                                            <p:strVal val="0-#ppt_w/2"/>
                                          </p:val>
                                        </p:tav>
                                        <p:tav tm="100000">
                                          <p:val>
                                            <p:strVal val="#ppt_x"/>
                                          </p:val>
                                        </p:tav>
                                      </p:tavLst>
                                    </p:anim>
                                    <p:anim calcmode="lin" valueType="num">
                                      <p:cBhvr additive="base">
                                        <p:cTn id="29" dur="500" fill="hold"/>
                                        <p:tgtEl>
                                          <p:spTgt spid="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Patterns of inheritance</a:t>
            </a:r>
          </a:p>
        </p:txBody>
      </p:sp>
      <p:sp>
        <p:nvSpPr>
          <p:cNvPr id="6" name="TextBox 2"/>
          <p:cNvSpPr txBox="1"/>
          <p:nvPr/>
        </p:nvSpPr>
        <p:spPr>
          <a:xfrm>
            <a:off x="229662" y="967850"/>
            <a:ext cx="4508672" cy="224676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prstClr val="black"/>
                </a:solidFill>
              </a:rPr>
              <a:t>The inheritance of genetic characteristics often follows a pattern. This is because of the way in which genes may be inherited from each parent. The pattern of inheritance is best understood by following the outcomes of sample genetic crosses.</a:t>
            </a:r>
            <a:endParaRPr lang="en-IE" sz="2000" dirty="0">
              <a:solidFill>
                <a:prstClr val="black"/>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897449" y="967850"/>
            <a:ext cx="404703" cy="5474139"/>
          </a:xfrm>
          <a:prstGeom prst="rect">
            <a:avLst/>
          </a:prstGeom>
        </p:spPr>
      </p:pic>
      <p:grpSp>
        <p:nvGrpSpPr>
          <p:cNvPr id="17" name="Group 16"/>
          <p:cNvGrpSpPr/>
          <p:nvPr/>
        </p:nvGrpSpPr>
        <p:grpSpPr>
          <a:xfrm>
            <a:off x="5198076" y="1837038"/>
            <a:ext cx="1810799" cy="869749"/>
            <a:chOff x="5198076" y="1837038"/>
            <a:chExt cx="1810799" cy="869749"/>
          </a:xfrm>
        </p:grpSpPr>
        <p:cxnSp>
          <p:nvCxnSpPr>
            <p:cNvPr id="8" name="Straight Connector 7"/>
            <p:cNvCxnSpPr/>
            <p:nvPr/>
          </p:nvCxnSpPr>
          <p:spPr>
            <a:xfrm>
              <a:off x="5263978" y="1837038"/>
              <a:ext cx="856736" cy="5354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198076" y="2364259"/>
              <a:ext cx="914400" cy="3425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112476" y="2135413"/>
              <a:ext cx="896399" cy="400110"/>
            </a:xfrm>
            <a:prstGeom prst="rect">
              <a:avLst/>
            </a:prstGeom>
          </p:spPr>
          <p:txBody>
            <a:bodyPr wrap="none">
              <a:spAutoFit/>
            </a:bodyPr>
            <a:lstStyle/>
            <a:p>
              <a:r>
                <a:rPr lang="en-US" sz="2000" dirty="0">
                  <a:solidFill>
                    <a:prstClr val="black"/>
                  </a:solidFill>
                </a:rPr>
                <a:t>Genes </a:t>
              </a:r>
              <a:endParaRPr lang="en-IE" sz="2000" dirty="0"/>
            </a:p>
          </p:txBody>
        </p:sp>
      </p:grpSp>
      <p:grpSp>
        <p:nvGrpSpPr>
          <p:cNvPr id="18" name="Group 17"/>
          <p:cNvGrpSpPr/>
          <p:nvPr/>
        </p:nvGrpSpPr>
        <p:grpSpPr>
          <a:xfrm>
            <a:off x="5099800" y="3169221"/>
            <a:ext cx="2621721" cy="400110"/>
            <a:chOff x="5099800" y="3169221"/>
            <a:chExt cx="2621721" cy="400110"/>
          </a:xfrm>
        </p:grpSpPr>
        <p:cxnSp>
          <p:nvCxnSpPr>
            <p:cNvPr id="12" name="Straight Connector 11"/>
            <p:cNvCxnSpPr/>
            <p:nvPr/>
          </p:nvCxnSpPr>
          <p:spPr>
            <a:xfrm flipV="1">
              <a:off x="5099800" y="3369276"/>
              <a:ext cx="1036928" cy="12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136728" y="3169221"/>
              <a:ext cx="1584793" cy="400110"/>
            </a:xfrm>
            <a:prstGeom prst="rect">
              <a:avLst/>
            </a:prstGeom>
          </p:spPr>
          <p:txBody>
            <a:bodyPr wrap="none">
              <a:spAutoFit/>
            </a:bodyPr>
            <a:lstStyle/>
            <a:p>
              <a:r>
                <a:rPr lang="en-US" sz="2000" dirty="0">
                  <a:solidFill>
                    <a:prstClr val="black"/>
                  </a:solidFill>
                </a:rPr>
                <a:t>Chromosome</a:t>
              </a:r>
              <a:endParaRPr lang="en-IE" sz="2000" dirty="0"/>
            </a:p>
          </p:txBody>
        </p:sp>
      </p:grpSp>
    </p:spTree>
    <p:extLst>
      <p:ext uri="{BB962C8B-B14F-4D97-AF65-F5344CB8AC3E}">
        <p14:creationId xmlns:p14="http://schemas.microsoft.com/office/powerpoint/2010/main" val="24079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Introduction to genetic crosses</a:t>
            </a:r>
          </a:p>
        </p:txBody>
      </p:sp>
      <p:sp>
        <p:nvSpPr>
          <p:cNvPr id="6" name="TextBox 2"/>
          <p:cNvSpPr txBox="1"/>
          <p:nvPr/>
        </p:nvSpPr>
        <p:spPr>
          <a:xfrm>
            <a:off x="229661" y="967850"/>
            <a:ext cx="8552873" cy="25545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prstClr val="black"/>
                </a:solidFill>
              </a:rPr>
              <a:t>Eye </a:t>
            </a:r>
            <a:r>
              <a:rPr lang="en-US" sz="2000" dirty="0" err="1">
                <a:solidFill>
                  <a:prstClr val="black"/>
                </a:solidFill>
              </a:rPr>
              <a:t>colour</a:t>
            </a:r>
            <a:r>
              <a:rPr lang="en-US" sz="2000" dirty="0">
                <a:solidFill>
                  <a:prstClr val="black"/>
                </a:solidFill>
              </a:rPr>
              <a:t> in humans is controlled by a gene. The gene has two versions:</a:t>
            </a:r>
          </a:p>
          <a:p>
            <a:pPr marL="800100" lvl="1" indent="-342900">
              <a:buFont typeface="Courier New" panose="02070309020205020404" pitchFamily="49" charset="0"/>
              <a:buChar char="o"/>
            </a:pPr>
            <a:r>
              <a:rPr lang="en-US" sz="2000" dirty="0">
                <a:solidFill>
                  <a:prstClr val="black"/>
                </a:solidFill>
              </a:rPr>
              <a:t>The </a:t>
            </a:r>
            <a:r>
              <a:rPr lang="en-US" sz="2000" b="1" dirty="0">
                <a:solidFill>
                  <a:prstClr val="black"/>
                </a:solidFill>
              </a:rPr>
              <a:t>dominant</a:t>
            </a:r>
            <a:r>
              <a:rPr lang="en-US" sz="2000" dirty="0">
                <a:solidFill>
                  <a:prstClr val="black"/>
                </a:solidFill>
              </a:rPr>
              <a:t> version, represented as B, causes brown eyes</a:t>
            </a:r>
          </a:p>
          <a:p>
            <a:pPr marL="800100" lvl="1" indent="-342900">
              <a:buFont typeface="Courier New" panose="02070309020205020404" pitchFamily="49" charset="0"/>
              <a:buChar char="o"/>
            </a:pPr>
            <a:r>
              <a:rPr lang="en-US" sz="2000" dirty="0">
                <a:solidFill>
                  <a:prstClr val="black"/>
                </a:solidFill>
              </a:rPr>
              <a:t>The non-dominant version (also called the </a:t>
            </a:r>
            <a:r>
              <a:rPr lang="en-US" sz="2000" b="1" dirty="0">
                <a:solidFill>
                  <a:prstClr val="black"/>
                </a:solidFill>
              </a:rPr>
              <a:t>recessive</a:t>
            </a:r>
            <a:r>
              <a:rPr lang="en-US" sz="2000" dirty="0">
                <a:solidFill>
                  <a:prstClr val="black"/>
                </a:solidFill>
              </a:rPr>
              <a:t> version), represented as b, causes blue eyes.</a:t>
            </a:r>
          </a:p>
          <a:p>
            <a:endParaRPr lang="en-US" sz="2000" dirty="0">
              <a:solidFill>
                <a:prstClr val="black"/>
              </a:solidFill>
            </a:endParaRPr>
          </a:p>
          <a:p>
            <a:r>
              <a:rPr lang="en-US" sz="2000" dirty="0">
                <a:solidFill>
                  <a:prstClr val="black"/>
                </a:solidFill>
              </a:rPr>
              <a:t>This information is often shown as:</a:t>
            </a:r>
          </a:p>
          <a:p>
            <a:pPr marL="800100" lvl="1" indent="-342900">
              <a:buFont typeface="Courier New" panose="02070309020205020404" pitchFamily="49" charset="0"/>
              <a:buChar char="o"/>
            </a:pPr>
            <a:r>
              <a:rPr lang="en-US" sz="2000" dirty="0">
                <a:solidFill>
                  <a:prstClr val="black"/>
                </a:solidFill>
              </a:rPr>
              <a:t>B = brown eyes (dominant) </a:t>
            </a:r>
          </a:p>
          <a:p>
            <a:pPr marL="800100" lvl="1" indent="-342900">
              <a:buFont typeface="Courier New" panose="02070309020205020404" pitchFamily="49" charset="0"/>
              <a:buChar char="o"/>
            </a:pPr>
            <a:r>
              <a:rPr lang="en-US" sz="2000" dirty="0">
                <a:solidFill>
                  <a:prstClr val="black"/>
                </a:solidFill>
              </a:rPr>
              <a:t>b = blue eyes (recessive).</a:t>
            </a:r>
            <a:endParaRPr lang="en-IE" sz="2000" dirty="0">
              <a:solidFill>
                <a:prstClr val="black"/>
              </a:solidFill>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5567" y="3838410"/>
            <a:ext cx="7372865" cy="2577622"/>
          </a:xfrm>
          <a:prstGeom prst="rect">
            <a:avLst/>
          </a:prstGeom>
        </p:spPr>
      </p:pic>
    </p:spTree>
    <p:extLst>
      <p:ext uri="{BB962C8B-B14F-4D97-AF65-F5344CB8AC3E}">
        <p14:creationId xmlns:p14="http://schemas.microsoft.com/office/powerpoint/2010/main" val="2789505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Introduction to genetic crosses</a:t>
            </a:r>
          </a:p>
        </p:txBody>
      </p:sp>
      <p:sp>
        <p:nvSpPr>
          <p:cNvPr id="6" name="TextBox 2"/>
          <p:cNvSpPr txBox="1"/>
          <p:nvPr/>
        </p:nvSpPr>
        <p:spPr>
          <a:xfrm>
            <a:off x="229661" y="967850"/>
            <a:ext cx="8552873" cy="286232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prstClr val="black"/>
                </a:solidFill>
              </a:rPr>
              <a:t>Normally the first letter of the dominant version is used; e.g. for brown eyes, B is used.</a:t>
            </a:r>
          </a:p>
          <a:p>
            <a:endParaRPr lang="en-US" sz="2000" dirty="0">
              <a:solidFill>
                <a:prstClr val="black"/>
              </a:solidFill>
            </a:endParaRPr>
          </a:p>
          <a:p>
            <a:r>
              <a:rPr lang="en-US" sz="2000" dirty="0">
                <a:solidFill>
                  <a:prstClr val="black"/>
                </a:solidFill>
              </a:rPr>
              <a:t>The dominant version prevents the recessive version of the gene from working.</a:t>
            </a:r>
          </a:p>
          <a:p>
            <a:endParaRPr lang="en-US" sz="2000" b="1" dirty="0">
              <a:solidFill>
                <a:prstClr val="black"/>
              </a:solidFill>
            </a:endParaRPr>
          </a:p>
          <a:p>
            <a:r>
              <a:rPr lang="en-US" sz="2000" b="1" dirty="0">
                <a:solidFill>
                  <a:prstClr val="black"/>
                </a:solidFill>
              </a:rPr>
              <a:t>Genotype is the genes an organism possesses</a:t>
            </a:r>
            <a:r>
              <a:rPr lang="en-US" sz="2000" dirty="0">
                <a:solidFill>
                  <a:prstClr val="black"/>
                </a:solidFill>
              </a:rPr>
              <a:t>.</a:t>
            </a:r>
          </a:p>
          <a:p>
            <a:endParaRPr lang="en-US" sz="2000" dirty="0">
              <a:solidFill>
                <a:prstClr val="black"/>
              </a:solidFill>
            </a:endParaRPr>
          </a:p>
          <a:p>
            <a:r>
              <a:rPr lang="en-US" sz="2000" dirty="0">
                <a:solidFill>
                  <a:prstClr val="black"/>
                </a:solidFill>
              </a:rPr>
              <a:t>In terms of eye </a:t>
            </a:r>
            <a:r>
              <a:rPr lang="en-US" sz="2000" dirty="0" err="1">
                <a:solidFill>
                  <a:prstClr val="black"/>
                </a:solidFill>
              </a:rPr>
              <a:t>colour</a:t>
            </a:r>
            <a:r>
              <a:rPr lang="en-US" sz="2000" dirty="0">
                <a:solidFill>
                  <a:prstClr val="black"/>
                </a:solidFill>
              </a:rPr>
              <a:t>, each person has two copies of the gene. This means they may have the following combinations:</a:t>
            </a:r>
          </a:p>
        </p:txBody>
      </p:sp>
      <p:graphicFrame>
        <p:nvGraphicFramePr>
          <p:cNvPr id="3" name="Table 2"/>
          <p:cNvGraphicFramePr>
            <a:graphicFrameLocks noGrp="1"/>
          </p:cNvGraphicFramePr>
          <p:nvPr>
            <p:extLst>
              <p:ext uri="{D42A27DB-BD31-4B8C-83A1-F6EECF244321}">
                <p14:modId xmlns:p14="http://schemas.microsoft.com/office/powerpoint/2010/main" val="2816793880"/>
              </p:ext>
            </p:extLst>
          </p:nvPr>
        </p:nvGraphicFramePr>
        <p:xfrm>
          <a:off x="2241979" y="3950987"/>
          <a:ext cx="4660041" cy="1584960"/>
        </p:xfrm>
        <a:graphic>
          <a:graphicData uri="http://schemas.openxmlformats.org/drawingml/2006/table">
            <a:tbl>
              <a:tblPr firstRow="1" bandRow="1">
                <a:tableStyleId>{5C22544A-7EE6-4342-B048-85BDC9FD1C3A}</a:tableStyleId>
              </a:tblPr>
              <a:tblGrid>
                <a:gridCol w="3111329">
                  <a:extLst>
                    <a:ext uri="{9D8B030D-6E8A-4147-A177-3AD203B41FA5}">
                      <a16:colId xmlns:a16="http://schemas.microsoft.com/office/drawing/2014/main" val="20000"/>
                    </a:ext>
                  </a:extLst>
                </a:gridCol>
                <a:gridCol w="1548712">
                  <a:extLst>
                    <a:ext uri="{9D8B030D-6E8A-4147-A177-3AD203B41FA5}">
                      <a16:colId xmlns:a16="http://schemas.microsoft.com/office/drawing/2014/main" val="20001"/>
                    </a:ext>
                  </a:extLst>
                </a:gridCol>
              </a:tblGrid>
              <a:tr h="370840">
                <a:tc>
                  <a:txBody>
                    <a:bodyPr/>
                    <a:lstStyle/>
                    <a:p>
                      <a:r>
                        <a:rPr lang="en-US" sz="2000" dirty="0">
                          <a:solidFill>
                            <a:schemeClr val="bg1"/>
                          </a:solidFill>
                        </a:rPr>
                        <a:t>Gene version (or genotype) </a:t>
                      </a:r>
                      <a:endParaRPr lang="en-IE"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34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Eye </a:t>
                      </a:r>
                      <a:r>
                        <a:rPr lang="en-US" sz="2000" dirty="0" err="1">
                          <a:solidFill>
                            <a:schemeClr val="bg1"/>
                          </a:solidFill>
                        </a:rPr>
                        <a:t>colour</a:t>
                      </a:r>
                      <a:endParaRPr lang="en-IE"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34C"/>
                    </a:solidFill>
                  </a:tcPr>
                </a:tc>
                <a:extLst>
                  <a:ext uri="{0D108BD9-81ED-4DB2-BD59-A6C34878D82A}">
                    <a16:rowId xmlns:a16="http://schemas.microsoft.com/office/drawing/2014/main" val="10000"/>
                  </a:ext>
                </a:extLst>
              </a:tr>
              <a:tr h="370840">
                <a:tc>
                  <a:txBody>
                    <a:bodyPr/>
                    <a:lstStyle/>
                    <a:p>
                      <a:r>
                        <a:rPr lang="en-US" sz="2000" dirty="0">
                          <a:solidFill>
                            <a:prstClr val="black"/>
                          </a:solidFill>
                        </a:rPr>
                        <a:t>BB</a:t>
                      </a:r>
                      <a:endParaRPr lang="en-I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a:solidFill>
                            <a:prstClr val="black"/>
                          </a:solidFill>
                        </a:rPr>
                        <a:t>Brown eyes</a:t>
                      </a:r>
                      <a:endParaRPr lang="en-I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2000" dirty="0">
                          <a:solidFill>
                            <a:prstClr val="black"/>
                          </a:solidFill>
                        </a:rPr>
                        <a:t>Bb</a:t>
                      </a:r>
                      <a:endParaRPr lang="en-I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prstClr val="black"/>
                          </a:solidFill>
                        </a:rPr>
                        <a:t>Brown eyes</a:t>
                      </a:r>
                      <a:endParaRPr lang="en-I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rPr>
                        <a:t>bb</a:t>
                      </a:r>
                      <a:endParaRPr lang="en-I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rPr>
                        <a:t>Blue eyes</a:t>
                      </a:r>
                      <a:endParaRPr lang="en-I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1690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Introduction to genetic crosses</a:t>
            </a:r>
          </a:p>
        </p:txBody>
      </p:sp>
      <p:sp>
        <p:nvSpPr>
          <p:cNvPr id="6" name="TextBox 2"/>
          <p:cNvSpPr txBox="1"/>
          <p:nvPr/>
        </p:nvSpPr>
        <p:spPr>
          <a:xfrm>
            <a:off x="229661" y="967850"/>
            <a:ext cx="8552873" cy="193899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prstClr val="black"/>
                </a:solidFill>
              </a:rPr>
              <a:t>Phenotype is what the organism looks like</a:t>
            </a:r>
            <a:r>
              <a:rPr lang="en-US" sz="2000" dirty="0">
                <a:solidFill>
                  <a:prstClr val="black"/>
                </a:solidFill>
              </a:rPr>
              <a:t>. For example, the eye </a:t>
            </a:r>
            <a:r>
              <a:rPr lang="en-US" sz="2000" dirty="0" err="1">
                <a:solidFill>
                  <a:prstClr val="black"/>
                </a:solidFill>
              </a:rPr>
              <a:t>colour</a:t>
            </a:r>
            <a:r>
              <a:rPr lang="en-US" sz="2000" dirty="0">
                <a:solidFill>
                  <a:prstClr val="black"/>
                </a:solidFill>
              </a:rPr>
              <a:t> is the phenotype.</a:t>
            </a:r>
          </a:p>
          <a:p>
            <a:endParaRPr lang="en-US" sz="2000" dirty="0">
              <a:solidFill>
                <a:prstClr val="black"/>
              </a:solidFill>
            </a:endParaRPr>
          </a:p>
          <a:p>
            <a:r>
              <a:rPr lang="en-US" sz="2000" dirty="0">
                <a:solidFill>
                  <a:prstClr val="black"/>
                </a:solidFill>
              </a:rPr>
              <a:t>In sexual reproduction the number of genes is halved during the production of the gametes (sperm and eggs, also known as sex cells). This means the gametes each contain only one version of the gene.</a:t>
            </a:r>
          </a:p>
        </p:txBody>
      </p:sp>
      <p:graphicFrame>
        <p:nvGraphicFramePr>
          <p:cNvPr id="3" name="Table 2"/>
          <p:cNvGraphicFramePr>
            <a:graphicFrameLocks noGrp="1"/>
          </p:cNvGraphicFramePr>
          <p:nvPr>
            <p:extLst>
              <p:ext uri="{D42A27DB-BD31-4B8C-83A1-F6EECF244321}">
                <p14:modId xmlns:p14="http://schemas.microsoft.com/office/powerpoint/2010/main" val="2847718450"/>
              </p:ext>
            </p:extLst>
          </p:nvPr>
        </p:nvGraphicFramePr>
        <p:xfrm>
          <a:off x="448963" y="3297461"/>
          <a:ext cx="8246074" cy="1584960"/>
        </p:xfrm>
        <a:graphic>
          <a:graphicData uri="http://schemas.openxmlformats.org/drawingml/2006/table">
            <a:tbl>
              <a:tblPr firstRow="1" bandRow="1">
                <a:tableStyleId>{5C22544A-7EE6-4342-B048-85BDC9FD1C3A}</a:tableStyleId>
              </a:tblPr>
              <a:tblGrid>
                <a:gridCol w="3641123">
                  <a:extLst>
                    <a:ext uri="{9D8B030D-6E8A-4147-A177-3AD203B41FA5}">
                      <a16:colId xmlns:a16="http://schemas.microsoft.com/office/drawing/2014/main" val="20000"/>
                    </a:ext>
                  </a:extLst>
                </a:gridCol>
                <a:gridCol w="4604951">
                  <a:extLst>
                    <a:ext uri="{9D8B030D-6E8A-4147-A177-3AD203B41FA5}">
                      <a16:colId xmlns:a16="http://schemas.microsoft.com/office/drawing/2014/main" val="20001"/>
                    </a:ext>
                  </a:extLst>
                </a:gridCol>
              </a:tblGrid>
              <a:tr h="370840">
                <a:tc>
                  <a:txBody>
                    <a:bodyPr/>
                    <a:lstStyle/>
                    <a:p>
                      <a:r>
                        <a:rPr lang="en-US" sz="2000" dirty="0">
                          <a:solidFill>
                            <a:schemeClr val="bg1"/>
                          </a:solidFill>
                        </a:rPr>
                        <a:t>A person with the combination…</a:t>
                      </a:r>
                      <a:endParaRPr lang="en-IE"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34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chemeClr val="bg1"/>
                          </a:solidFill>
                        </a:rPr>
                        <a:t>Will produce gametes (or sex cells) with …</a:t>
                      </a:r>
                      <a:endParaRPr lang="en-IE" sz="20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334C"/>
                    </a:solidFill>
                  </a:tcPr>
                </a:tc>
                <a:extLst>
                  <a:ext uri="{0D108BD9-81ED-4DB2-BD59-A6C34878D82A}">
                    <a16:rowId xmlns:a16="http://schemas.microsoft.com/office/drawing/2014/main" val="10000"/>
                  </a:ext>
                </a:extLst>
              </a:tr>
              <a:tr h="370840">
                <a:tc>
                  <a:txBody>
                    <a:bodyPr/>
                    <a:lstStyle/>
                    <a:p>
                      <a:r>
                        <a:rPr lang="en-US" sz="2000" dirty="0">
                          <a:solidFill>
                            <a:prstClr val="black"/>
                          </a:solidFill>
                        </a:rPr>
                        <a:t>BB</a:t>
                      </a:r>
                      <a:endParaRPr lang="en-I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prstClr val="black"/>
                          </a:solidFill>
                        </a:rPr>
                        <a:t>a single B</a:t>
                      </a:r>
                      <a:endParaRPr lang="en-I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2000" dirty="0">
                          <a:solidFill>
                            <a:prstClr val="black"/>
                          </a:solidFill>
                        </a:rPr>
                        <a:t>Bb</a:t>
                      </a:r>
                      <a:endParaRPr lang="en-I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000" dirty="0">
                          <a:solidFill>
                            <a:prstClr val="black"/>
                          </a:solidFill>
                        </a:rPr>
                        <a:t>either B or b</a:t>
                      </a:r>
                      <a:endParaRPr lang="en-I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rPr>
                        <a:t>bb</a:t>
                      </a:r>
                      <a:endParaRPr lang="en-I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prstClr val="black"/>
                          </a:solidFill>
                        </a:rPr>
                        <a:t>a single b</a:t>
                      </a:r>
                      <a:endParaRPr lang="en-IE"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3334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Genetic crosses</a:t>
            </a:r>
          </a:p>
        </p:txBody>
      </p:sp>
      <p:sp>
        <p:nvSpPr>
          <p:cNvPr id="6" name="TextBox 2"/>
          <p:cNvSpPr txBox="1"/>
          <p:nvPr/>
        </p:nvSpPr>
        <p:spPr>
          <a:xfrm>
            <a:off x="229661" y="967850"/>
            <a:ext cx="3856307" cy="378565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prstClr val="black"/>
                </a:solidFill>
              </a:rPr>
              <a:t>Cross 1</a:t>
            </a:r>
          </a:p>
          <a:p>
            <a:endParaRPr lang="en-US" sz="2000" b="1" dirty="0">
              <a:solidFill>
                <a:prstClr val="black"/>
              </a:solidFill>
            </a:endParaRPr>
          </a:p>
          <a:p>
            <a:r>
              <a:rPr lang="en-US" sz="2000" b="1" dirty="0">
                <a:solidFill>
                  <a:prstClr val="black"/>
                </a:solidFill>
              </a:rPr>
              <a:t>Question</a:t>
            </a:r>
          </a:p>
          <a:p>
            <a:r>
              <a:rPr lang="en-US" sz="2000" dirty="0">
                <a:solidFill>
                  <a:prstClr val="black"/>
                </a:solidFill>
              </a:rPr>
              <a:t>Show the pattern in eye </a:t>
            </a:r>
            <a:r>
              <a:rPr lang="en-US" sz="2000" dirty="0" err="1">
                <a:solidFill>
                  <a:prstClr val="black"/>
                </a:solidFill>
              </a:rPr>
              <a:t>colour</a:t>
            </a:r>
            <a:r>
              <a:rPr lang="en-US" sz="2000" dirty="0">
                <a:solidFill>
                  <a:prstClr val="black"/>
                </a:solidFill>
              </a:rPr>
              <a:t> of a family in which one parent is BB and the second parent is bb.</a:t>
            </a:r>
          </a:p>
          <a:p>
            <a:endParaRPr lang="en-US" sz="2000" b="1" dirty="0">
              <a:solidFill>
                <a:prstClr val="black"/>
              </a:solidFill>
            </a:endParaRPr>
          </a:p>
          <a:p>
            <a:r>
              <a:rPr lang="en-US" sz="2000" b="1" dirty="0">
                <a:solidFill>
                  <a:prstClr val="black"/>
                </a:solidFill>
              </a:rPr>
              <a:t>Answer</a:t>
            </a:r>
          </a:p>
          <a:p>
            <a:endParaRPr lang="en-US" sz="2000" b="1" dirty="0">
              <a:solidFill>
                <a:prstClr val="black"/>
              </a:solidFill>
            </a:endParaRPr>
          </a:p>
          <a:p>
            <a:endParaRPr lang="en-US" sz="2000" b="1" dirty="0">
              <a:solidFill>
                <a:prstClr val="black"/>
              </a:solidFill>
            </a:endParaRPr>
          </a:p>
          <a:p>
            <a:r>
              <a:rPr lang="en-US" sz="2000" dirty="0">
                <a:solidFill>
                  <a:prstClr val="black"/>
                </a:solidFill>
              </a:rPr>
              <a:t>In this case all the children will have brown eyes.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145" y="1037968"/>
            <a:ext cx="3944389" cy="5354594"/>
          </a:xfrm>
          <a:prstGeom prst="rect">
            <a:avLst/>
          </a:prstGeom>
        </p:spPr>
      </p:pic>
    </p:spTree>
    <p:extLst>
      <p:ext uri="{BB962C8B-B14F-4D97-AF65-F5344CB8AC3E}">
        <p14:creationId xmlns:p14="http://schemas.microsoft.com/office/powerpoint/2010/main" val="59377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Genetic crosses</a:t>
            </a:r>
          </a:p>
        </p:txBody>
      </p:sp>
      <p:sp>
        <p:nvSpPr>
          <p:cNvPr id="6" name="TextBox 2"/>
          <p:cNvSpPr txBox="1"/>
          <p:nvPr/>
        </p:nvSpPr>
        <p:spPr>
          <a:xfrm>
            <a:off x="229662" y="967850"/>
            <a:ext cx="2777150" cy="34778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prstClr val="black"/>
                </a:solidFill>
              </a:rPr>
              <a:t>Cross 2</a:t>
            </a:r>
          </a:p>
          <a:p>
            <a:endParaRPr lang="en-US" sz="2000" b="1" dirty="0">
              <a:solidFill>
                <a:prstClr val="black"/>
              </a:solidFill>
            </a:endParaRPr>
          </a:p>
          <a:p>
            <a:r>
              <a:rPr lang="en-US" sz="2000" b="1" dirty="0">
                <a:solidFill>
                  <a:prstClr val="black"/>
                </a:solidFill>
              </a:rPr>
              <a:t>Question</a:t>
            </a:r>
          </a:p>
          <a:p>
            <a:r>
              <a:rPr lang="en-US" sz="2000" dirty="0">
                <a:solidFill>
                  <a:prstClr val="black"/>
                </a:solidFill>
              </a:rPr>
              <a:t>Show the pattern of inheritance in eye </a:t>
            </a:r>
            <a:r>
              <a:rPr lang="en-US" sz="2000" dirty="0" err="1">
                <a:solidFill>
                  <a:prstClr val="black"/>
                </a:solidFill>
              </a:rPr>
              <a:t>colour</a:t>
            </a:r>
            <a:r>
              <a:rPr lang="en-US" sz="2000" dirty="0">
                <a:solidFill>
                  <a:prstClr val="black"/>
                </a:solidFill>
              </a:rPr>
              <a:t> in the following family: a brown-eyed parent who is Bb and a blue-eyed parent.</a:t>
            </a:r>
          </a:p>
          <a:p>
            <a:endParaRPr lang="en-US" sz="2000" b="1" dirty="0">
              <a:solidFill>
                <a:prstClr val="black"/>
              </a:solidFill>
            </a:endParaRPr>
          </a:p>
          <a:p>
            <a:r>
              <a:rPr lang="en-US" sz="2000" b="1" dirty="0">
                <a:solidFill>
                  <a:prstClr val="black"/>
                </a:solidFill>
              </a:rPr>
              <a:t>Answer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9334" y="1033943"/>
            <a:ext cx="3843200" cy="5373494"/>
          </a:xfrm>
          <a:prstGeom prst="rect">
            <a:avLst/>
          </a:prstGeom>
        </p:spPr>
      </p:pic>
    </p:spTree>
    <p:extLst>
      <p:ext uri="{BB962C8B-B14F-4D97-AF65-F5344CB8AC3E}">
        <p14:creationId xmlns:p14="http://schemas.microsoft.com/office/powerpoint/2010/main" val="518204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Genetic crosses</a:t>
            </a:r>
          </a:p>
        </p:txBody>
      </p:sp>
      <p:sp>
        <p:nvSpPr>
          <p:cNvPr id="6" name="TextBox 2"/>
          <p:cNvSpPr txBox="1"/>
          <p:nvPr/>
        </p:nvSpPr>
        <p:spPr>
          <a:xfrm>
            <a:off x="229661" y="967850"/>
            <a:ext cx="3394987" cy="347787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prstClr val="black"/>
                </a:solidFill>
              </a:rPr>
              <a:t>Cross 2</a:t>
            </a:r>
          </a:p>
          <a:p>
            <a:r>
              <a:rPr lang="en-US" sz="2000" dirty="0">
                <a:solidFill>
                  <a:prstClr val="black"/>
                </a:solidFill>
              </a:rPr>
              <a:t>Cross 2 can also be shown using a Punnett square.</a:t>
            </a:r>
          </a:p>
          <a:p>
            <a:endParaRPr lang="en-US" sz="2000" dirty="0">
              <a:solidFill>
                <a:prstClr val="black"/>
              </a:solidFill>
            </a:endParaRPr>
          </a:p>
          <a:p>
            <a:r>
              <a:rPr lang="en-US" sz="2000" dirty="0">
                <a:solidFill>
                  <a:prstClr val="black"/>
                </a:solidFill>
              </a:rPr>
              <a:t>In this cross there is an equal chance of a brown-eyed or a blue-eyed child. In other words, there is a 50%                       (or 1 in 2) chance of a                   brown-eyed or a blue-eyed child.</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5968" y="995744"/>
            <a:ext cx="4852087" cy="5367970"/>
          </a:xfrm>
          <a:prstGeom prst="rect">
            <a:avLst/>
          </a:prstGeom>
        </p:spPr>
      </p:pic>
    </p:spTree>
    <p:extLst>
      <p:ext uri="{BB962C8B-B14F-4D97-AF65-F5344CB8AC3E}">
        <p14:creationId xmlns:p14="http://schemas.microsoft.com/office/powerpoint/2010/main" val="85107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fade">
                                      <p:cBhvr>
                                        <p:cTn id="1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8"/>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Genetic crosses</a:t>
            </a:r>
          </a:p>
        </p:txBody>
      </p:sp>
      <p:sp>
        <p:nvSpPr>
          <p:cNvPr id="6" name="TextBox 2"/>
          <p:cNvSpPr txBox="1"/>
          <p:nvPr/>
        </p:nvSpPr>
        <p:spPr>
          <a:xfrm>
            <a:off x="229661" y="967850"/>
            <a:ext cx="3221993" cy="40934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prstClr val="black"/>
                </a:solidFill>
              </a:rPr>
              <a:t>Cross 3</a:t>
            </a:r>
          </a:p>
          <a:p>
            <a:endParaRPr lang="en-US" sz="2000" b="1" dirty="0">
              <a:solidFill>
                <a:prstClr val="black"/>
              </a:solidFill>
            </a:endParaRPr>
          </a:p>
          <a:p>
            <a:r>
              <a:rPr lang="en-US" sz="2000" b="1" dirty="0">
                <a:solidFill>
                  <a:prstClr val="black"/>
                </a:solidFill>
              </a:rPr>
              <a:t>Question</a:t>
            </a:r>
          </a:p>
          <a:p>
            <a:r>
              <a:rPr lang="en-US" sz="2000" dirty="0">
                <a:solidFill>
                  <a:prstClr val="black"/>
                </a:solidFill>
              </a:rPr>
              <a:t>Show by diagrams the pattern of inheritance in eye </a:t>
            </a:r>
            <a:r>
              <a:rPr lang="en-US" sz="2000" dirty="0" err="1">
                <a:solidFill>
                  <a:prstClr val="black"/>
                </a:solidFill>
              </a:rPr>
              <a:t>colour</a:t>
            </a:r>
            <a:r>
              <a:rPr lang="en-US" sz="2000" dirty="0">
                <a:solidFill>
                  <a:prstClr val="black"/>
                </a:solidFill>
              </a:rPr>
              <a:t> for a family in which both parents are brown-eyed (Bb). From the cross predict the percentage chance of the couple having a blue-eyed child.</a:t>
            </a:r>
          </a:p>
          <a:p>
            <a:endParaRPr lang="en-US" sz="2000" dirty="0">
              <a:solidFill>
                <a:prstClr val="black"/>
              </a:solidFill>
            </a:endParaRPr>
          </a:p>
          <a:p>
            <a:r>
              <a:rPr lang="en-US" sz="2000" b="1" dirty="0">
                <a:solidFill>
                  <a:prstClr val="black"/>
                </a:solidFill>
              </a:rPr>
              <a:t>Answer</a:t>
            </a:r>
            <a:endParaRPr lang="en-US" sz="2000" dirty="0">
              <a:solidFill>
                <a:prstClr val="black"/>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9449" y="823784"/>
            <a:ext cx="4989694" cy="5560978"/>
          </a:xfrm>
          <a:prstGeom prst="rect">
            <a:avLst/>
          </a:prstGeom>
        </p:spPr>
      </p:pic>
    </p:spTree>
    <p:extLst>
      <p:ext uri="{BB962C8B-B14F-4D97-AF65-F5344CB8AC3E}">
        <p14:creationId xmlns:p14="http://schemas.microsoft.com/office/powerpoint/2010/main" val="265353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fade">
                                      <p:cBhvr>
                                        <p:cTn id="15" dur="500"/>
                                        <p:tgtEl>
                                          <p:spTgt spid="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5" end="5"/>
                                            </p:txEl>
                                          </p:spTgt>
                                        </p:tgtEl>
                                        <p:attrNameLst>
                                          <p:attrName>style.visibility</p:attrName>
                                        </p:attrNameLst>
                                      </p:cBhvr>
                                      <p:to>
                                        <p:strVal val="visible"/>
                                      </p:to>
                                    </p:set>
                                    <p:animEffect transition="in" filter="fade">
                                      <p:cBhvr>
                                        <p:cTn id="20" dur="500"/>
                                        <p:tgtEl>
                                          <p:spTgt spid="6">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512" y="2428460"/>
            <a:ext cx="6302976" cy="1918700"/>
          </a:xfrm>
          <a:prstGeom prst="rect">
            <a:avLst/>
          </a:prstGeom>
        </p:spPr>
      </p:pic>
    </p:spTree>
    <p:extLst>
      <p:ext uri="{BB962C8B-B14F-4D97-AF65-F5344CB8AC3E}">
        <p14:creationId xmlns:p14="http://schemas.microsoft.com/office/powerpoint/2010/main" val="5263862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38"/>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Genetic crosses</a:t>
            </a:r>
          </a:p>
        </p:txBody>
      </p:sp>
      <p:sp>
        <p:nvSpPr>
          <p:cNvPr id="6" name="TextBox 2"/>
          <p:cNvSpPr txBox="1"/>
          <p:nvPr/>
        </p:nvSpPr>
        <p:spPr>
          <a:xfrm>
            <a:off x="229662" y="967850"/>
            <a:ext cx="3247198" cy="25545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prstClr val="black"/>
                </a:solidFill>
              </a:rPr>
              <a:t>Cross 3</a:t>
            </a:r>
          </a:p>
          <a:p>
            <a:r>
              <a:rPr lang="en-US" sz="2000" dirty="0">
                <a:solidFill>
                  <a:prstClr val="black"/>
                </a:solidFill>
              </a:rPr>
              <a:t>Cross 3 can also be shown as:</a:t>
            </a:r>
          </a:p>
          <a:p>
            <a:endParaRPr lang="en-US" sz="2000" dirty="0">
              <a:solidFill>
                <a:prstClr val="black"/>
              </a:solidFill>
            </a:endParaRPr>
          </a:p>
          <a:p>
            <a:endParaRPr lang="en-US" sz="2000" dirty="0">
              <a:solidFill>
                <a:prstClr val="black"/>
              </a:solidFill>
            </a:endParaRPr>
          </a:p>
          <a:p>
            <a:r>
              <a:rPr lang="en-US" sz="2000" dirty="0">
                <a:solidFill>
                  <a:prstClr val="black"/>
                </a:solidFill>
              </a:rPr>
              <a:t>In this cross there is a 25% (or 1 in 4) chance of the couple having a blue-eyed child.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6860" y="1321020"/>
            <a:ext cx="5461194" cy="4721530"/>
          </a:xfrm>
          <a:prstGeom prst="rect">
            <a:avLst/>
          </a:prstGeom>
        </p:spPr>
      </p:pic>
    </p:spTree>
    <p:extLst>
      <p:ext uri="{BB962C8B-B14F-4D97-AF65-F5344CB8AC3E}">
        <p14:creationId xmlns:p14="http://schemas.microsoft.com/office/powerpoint/2010/main" val="2791874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Genetic crosses</a:t>
            </a:r>
          </a:p>
        </p:txBody>
      </p:sp>
      <p:sp>
        <p:nvSpPr>
          <p:cNvPr id="6" name="TextBox 2"/>
          <p:cNvSpPr txBox="1"/>
          <p:nvPr/>
        </p:nvSpPr>
        <p:spPr>
          <a:xfrm>
            <a:off x="229661" y="967850"/>
            <a:ext cx="4795420" cy="470898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prstClr val="black"/>
                </a:solidFill>
              </a:rPr>
              <a:t>Cross 4</a:t>
            </a:r>
          </a:p>
          <a:p>
            <a:r>
              <a:rPr lang="en-US" sz="2000" b="1" dirty="0">
                <a:solidFill>
                  <a:prstClr val="black"/>
                </a:solidFill>
              </a:rPr>
              <a:t>Question</a:t>
            </a:r>
          </a:p>
          <a:p>
            <a:r>
              <a:rPr lang="en-US" sz="2000" dirty="0">
                <a:solidFill>
                  <a:prstClr val="black"/>
                </a:solidFill>
              </a:rPr>
              <a:t>Freckles are caused by the dominant version of a gene (F). Lack of freckles is caused by the recessive version of the gene (f).</a:t>
            </a:r>
          </a:p>
          <a:p>
            <a:r>
              <a:rPr lang="en-US" sz="2000" b="1" dirty="0">
                <a:solidFill>
                  <a:prstClr val="black"/>
                </a:solidFill>
              </a:rPr>
              <a:t>(a)	</a:t>
            </a:r>
            <a:r>
              <a:rPr lang="en-US" sz="2000" dirty="0">
                <a:solidFill>
                  <a:prstClr val="black"/>
                </a:solidFill>
              </a:rPr>
              <a:t>Which two of the following genetic 	combinations could a person with 	freckles have?</a:t>
            </a:r>
          </a:p>
          <a:p>
            <a:pPr algn="ctr"/>
            <a:r>
              <a:rPr lang="en-US" sz="2000" b="1" dirty="0">
                <a:solidFill>
                  <a:prstClr val="black"/>
                </a:solidFill>
              </a:rPr>
              <a:t>FF		</a:t>
            </a:r>
            <a:r>
              <a:rPr lang="en-US" sz="2000" b="1" dirty="0" err="1">
                <a:solidFill>
                  <a:prstClr val="black"/>
                </a:solidFill>
              </a:rPr>
              <a:t>Ff</a:t>
            </a:r>
            <a:r>
              <a:rPr lang="en-US" sz="2000" b="1" dirty="0">
                <a:solidFill>
                  <a:prstClr val="black"/>
                </a:solidFill>
              </a:rPr>
              <a:t>		</a:t>
            </a:r>
            <a:r>
              <a:rPr lang="en-US" sz="2000" b="1" dirty="0" err="1">
                <a:solidFill>
                  <a:prstClr val="black"/>
                </a:solidFill>
              </a:rPr>
              <a:t>ff</a:t>
            </a:r>
            <a:endParaRPr lang="en-US" sz="2000" b="1" dirty="0">
              <a:solidFill>
                <a:prstClr val="black"/>
              </a:solidFill>
            </a:endParaRPr>
          </a:p>
          <a:p>
            <a:r>
              <a:rPr lang="en-US" sz="2000" b="1" dirty="0">
                <a:solidFill>
                  <a:prstClr val="black"/>
                </a:solidFill>
              </a:rPr>
              <a:t>(b)	</a:t>
            </a:r>
            <a:r>
              <a:rPr lang="en-US" sz="2000" dirty="0">
                <a:solidFill>
                  <a:prstClr val="black"/>
                </a:solidFill>
              </a:rPr>
              <a:t>What genetic combination must a 	person with no freckles have?</a:t>
            </a:r>
          </a:p>
          <a:p>
            <a:r>
              <a:rPr lang="en-US" sz="2000" b="1" dirty="0">
                <a:solidFill>
                  <a:prstClr val="black"/>
                </a:solidFill>
              </a:rPr>
              <a:t>(c)	</a:t>
            </a:r>
            <a:r>
              <a:rPr lang="en-US" sz="2000" dirty="0">
                <a:solidFill>
                  <a:prstClr val="black"/>
                </a:solidFill>
              </a:rPr>
              <a:t>If a couple are both </a:t>
            </a:r>
            <a:r>
              <a:rPr lang="en-US" sz="2000" dirty="0" err="1">
                <a:solidFill>
                  <a:prstClr val="black"/>
                </a:solidFill>
              </a:rPr>
              <a:t>Ff</a:t>
            </a:r>
            <a:r>
              <a:rPr lang="en-US" sz="2000" dirty="0">
                <a:solidFill>
                  <a:prstClr val="black"/>
                </a:solidFill>
              </a:rPr>
              <a:t>, what is the 	chance of them having a child with 	freckles? Explain your answer by 	showing the genetic cross.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5082" y="1208987"/>
            <a:ext cx="3968190" cy="4467844"/>
          </a:xfrm>
          <a:prstGeom prst="rect">
            <a:avLst/>
          </a:prstGeom>
        </p:spPr>
      </p:pic>
      <p:sp>
        <p:nvSpPr>
          <p:cNvPr id="4" name="Rectangle 3"/>
          <p:cNvSpPr/>
          <p:nvPr/>
        </p:nvSpPr>
        <p:spPr>
          <a:xfrm>
            <a:off x="229661" y="5727924"/>
            <a:ext cx="8609559" cy="707886"/>
          </a:xfrm>
          <a:prstGeom prst="rect">
            <a:avLst/>
          </a:prstGeom>
        </p:spPr>
        <p:txBody>
          <a:bodyPr wrap="square">
            <a:spAutoFit/>
          </a:bodyPr>
          <a:lstStyle/>
          <a:p>
            <a:r>
              <a:rPr lang="en-US" sz="2000" dirty="0">
                <a:solidFill>
                  <a:prstClr val="black"/>
                </a:solidFill>
              </a:rPr>
              <a:t>The chance of this couple having a child with freckles is 75% (or 3:1). The same result would be obtained if this cross were drawn as a Punnett square.</a:t>
            </a:r>
          </a:p>
        </p:txBody>
      </p:sp>
    </p:spTree>
    <p:extLst>
      <p:ext uri="{BB962C8B-B14F-4D97-AF65-F5344CB8AC3E}">
        <p14:creationId xmlns:p14="http://schemas.microsoft.com/office/powerpoint/2010/main" val="42112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 calcmode="lin" valueType="num">
                                      <p:cBhvr additive="base">
                                        <p:cTn id="20"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Effect transition="in" filter="fade">
                                      <p:cBhvr>
                                        <p:cTn id="26" dur="500"/>
                                        <p:tgtEl>
                                          <p:spTgt spid="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anim calcmode="lin" valueType="num">
                                      <p:cBhvr additive="base">
                                        <p:cTn id="31"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0" end="0"/>
                                            </p:txEl>
                                          </p:spTgt>
                                        </p:tgtEl>
                                        <p:attrNameLst>
                                          <p:attrName>style.visibility</p:attrName>
                                        </p:attrNameLst>
                                      </p:cBhvr>
                                      <p:to>
                                        <p:strVal val="visible"/>
                                      </p:to>
                                    </p:set>
                                    <p:animEffect transition="in" filter="fade">
                                      <p:cBhvr>
                                        <p:cTn id="4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Genetic crosses</a:t>
            </a:r>
          </a:p>
        </p:txBody>
      </p:sp>
      <p:sp>
        <p:nvSpPr>
          <p:cNvPr id="6" name="TextBox 2"/>
          <p:cNvSpPr txBox="1"/>
          <p:nvPr/>
        </p:nvSpPr>
        <p:spPr>
          <a:xfrm>
            <a:off x="229662" y="967850"/>
            <a:ext cx="3963398" cy="532453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prstClr val="black"/>
                </a:solidFill>
              </a:rPr>
              <a:t>Cross 5</a:t>
            </a:r>
          </a:p>
          <a:p>
            <a:r>
              <a:rPr lang="en-US" sz="2000" b="1" dirty="0">
                <a:solidFill>
                  <a:prstClr val="black"/>
                </a:solidFill>
              </a:rPr>
              <a:t>Question</a:t>
            </a:r>
          </a:p>
          <a:p>
            <a:r>
              <a:rPr lang="en-US" sz="2000" dirty="0">
                <a:solidFill>
                  <a:prstClr val="black"/>
                </a:solidFill>
              </a:rPr>
              <a:t>Full lips (B) are dominant to thin lips (b). A couple, one with full lips and the other with thin lips, have two children. One of the children has full lips and the other has thin lips.</a:t>
            </a:r>
          </a:p>
          <a:p>
            <a:r>
              <a:rPr lang="en-US" sz="2000" b="1" dirty="0">
                <a:solidFill>
                  <a:prstClr val="black"/>
                </a:solidFill>
              </a:rPr>
              <a:t>(a)	</a:t>
            </a:r>
            <a:r>
              <a:rPr lang="en-US" sz="2000" dirty="0">
                <a:solidFill>
                  <a:prstClr val="black"/>
                </a:solidFill>
              </a:rPr>
              <a:t>What are the two possible 	genetic combinations of a 	person with full lips?</a:t>
            </a:r>
          </a:p>
          <a:p>
            <a:r>
              <a:rPr lang="en-US" sz="2000" b="1" dirty="0">
                <a:solidFill>
                  <a:prstClr val="black"/>
                </a:solidFill>
              </a:rPr>
              <a:t>(b) 	</a:t>
            </a:r>
            <a:r>
              <a:rPr lang="en-US" sz="2000" dirty="0">
                <a:solidFill>
                  <a:prstClr val="black"/>
                </a:solidFill>
              </a:rPr>
              <a:t>Only one genetic combination 	produces thin lips. What is this 	combination?</a:t>
            </a:r>
          </a:p>
          <a:p>
            <a:r>
              <a:rPr lang="en-US" sz="2000" b="1" dirty="0">
                <a:solidFill>
                  <a:prstClr val="black"/>
                </a:solidFill>
              </a:rPr>
              <a:t>(c) 	</a:t>
            </a:r>
            <a:r>
              <a:rPr lang="en-US" sz="2000" dirty="0">
                <a:solidFill>
                  <a:prstClr val="black"/>
                </a:solidFill>
              </a:rPr>
              <a:t>Show by diagrams how the 	pattern of inheritance of the 	couple and their children could 	occur.</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1232" y="967850"/>
            <a:ext cx="3787396" cy="5465901"/>
          </a:xfrm>
          <a:prstGeom prst="rect">
            <a:avLst/>
          </a:prstGeom>
        </p:spPr>
      </p:pic>
    </p:spTree>
    <p:extLst>
      <p:ext uri="{BB962C8B-B14F-4D97-AF65-F5344CB8AC3E}">
        <p14:creationId xmlns:p14="http://schemas.microsoft.com/office/powerpoint/2010/main" val="349192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 calcmode="lin" valueType="num">
                                      <p:cBhvr additive="base">
                                        <p:cTn id="20"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nodeType="clickEffect">
                                  <p:stCondLst>
                                    <p:cond delay="0"/>
                                  </p:stCondLst>
                                  <p:childTnLst>
                                    <p:set>
                                      <p:cBhvr>
                                        <p:cTn id="25" dur="1" fill="hold">
                                          <p:stCondLst>
                                            <p:cond delay="0"/>
                                          </p:stCondLst>
                                        </p:cTn>
                                        <p:tgtEl>
                                          <p:spTgt spid="6">
                                            <p:txEl>
                                              <p:pRg st="4" end="4"/>
                                            </p:txEl>
                                          </p:spTgt>
                                        </p:tgtEl>
                                        <p:attrNameLst>
                                          <p:attrName>style.visibility</p:attrName>
                                        </p:attrNameLst>
                                      </p:cBhvr>
                                      <p:to>
                                        <p:strVal val="visible"/>
                                      </p:to>
                                    </p:set>
                                    <p:anim calcmode="lin" valueType="num">
                                      <p:cBhvr additive="base">
                                        <p:cTn id="26"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Pedigree studies</a:t>
            </a:r>
          </a:p>
        </p:txBody>
      </p:sp>
      <p:sp>
        <p:nvSpPr>
          <p:cNvPr id="6" name="TextBox 2"/>
          <p:cNvSpPr txBox="1"/>
          <p:nvPr/>
        </p:nvSpPr>
        <p:spPr>
          <a:xfrm>
            <a:off x="229661" y="967850"/>
            <a:ext cx="8552873"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prstClr val="black"/>
                </a:solidFill>
              </a:rPr>
              <a:t>A pedigree chart is a diagram showing the physical appearances of individuals in a family from one generation to the next. Below is an example of a pedigree chart (also called a family tree).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663" y="2585324"/>
            <a:ext cx="6498795" cy="2916782"/>
          </a:xfrm>
          <a:prstGeom prst="rect">
            <a:avLst/>
          </a:prstGeom>
        </p:spPr>
      </p:pic>
    </p:spTree>
    <p:extLst>
      <p:ext uri="{BB962C8B-B14F-4D97-AF65-F5344CB8AC3E}">
        <p14:creationId xmlns:p14="http://schemas.microsoft.com/office/powerpoint/2010/main" val="257638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Pedigree studies</a:t>
            </a:r>
          </a:p>
        </p:txBody>
      </p:sp>
      <p:sp>
        <p:nvSpPr>
          <p:cNvPr id="6" name="TextBox 2"/>
          <p:cNvSpPr txBox="1"/>
          <p:nvPr/>
        </p:nvSpPr>
        <p:spPr>
          <a:xfrm>
            <a:off x="229661" y="967850"/>
            <a:ext cx="8552873" cy="255454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prstClr val="black"/>
                </a:solidFill>
              </a:rPr>
              <a:t>In a pedigree chart:</a:t>
            </a:r>
          </a:p>
          <a:p>
            <a:pPr marL="800100" lvl="1" indent="-342900">
              <a:buFont typeface="Courier New" panose="02070309020205020404" pitchFamily="49" charset="0"/>
              <a:buChar char="o"/>
            </a:pPr>
            <a:r>
              <a:rPr lang="en-US" sz="2000" dirty="0">
                <a:solidFill>
                  <a:prstClr val="black"/>
                </a:solidFill>
              </a:rPr>
              <a:t>A circle ( ) represents a female; a square ( ) represents a male</a:t>
            </a:r>
          </a:p>
          <a:p>
            <a:pPr marL="800100" lvl="1" indent="-342900">
              <a:buFont typeface="Courier New" panose="02070309020205020404" pitchFamily="49" charset="0"/>
              <a:buChar char="o"/>
            </a:pPr>
            <a:r>
              <a:rPr lang="en-US" sz="2000" dirty="0">
                <a:solidFill>
                  <a:prstClr val="black"/>
                </a:solidFill>
              </a:rPr>
              <a:t>A solid symbol represents an affected individual; an empty symbol represents an unaffected individual</a:t>
            </a:r>
          </a:p>
          <a:p>
            <a:pPr marL="800100" lvl="1" indent="-342900">
              <a:buFont typeface="Courier New" panose="02070309020205020404" pitchFamily="49" charset="0"/>
              <a:buChar char="o"/>
            </a:pPr>
            <a:r>
              <a:rPr lang="en-US" sz="2000" dirty="0">
                <a:solidFill>
                  <a:prstClr val="black"/>
                </a:solidFill>
              </a:rPr>
              <a:t>Roman numerals (I, II, III, etc.) represent the different generations</a:t>
            </a:r>
          </a:p>
          <a:p>
            <a:pPr marL="800100" lvl="1" indent="-342900">
              <a:buFont typeface="Courier New" panose="02070309020205020404" pitchFamily="49" charset="0"/>
              <a:buChar char="o"/>
            </a:pPr>
            <a:r>
              <a:rPr lang="en-US" sz="2000" dirty="0">
                <a:solidFill>
                  <a:prstClr val="black"/>
                </a:solidFill>
              </a:rPr>
              <a:t>Simple numbers or digits (1, 2, 3, etc.) represent individuals</a:t>
            </a:r>
          </a:p>
          <a:p>
            <a:pPr marL="800100" lvl="1" indent="-342900">
              <a:buFont typeface="Courier New" panose="02070309020205020404" pitchFamily="49" charset="0"/>
              <a:buChar char="o"/>
            </a:pPr>
            <a:r>
              <a:rPr lang="en-US" sz="2000" dirty="0">
                <a:solidFill>
                  <a:prstClr val="black"/>
                </a:solidFill>
              </a:rPr>
              <a:t>A horizontal line represents a couple that have offspring</a:t>
            </a:r>
          </a:p>
          <a:p>
            <a:pPr marL="800100" lvl="1" indent="-342900">
              <a:buFont typeface="Courier New" panose="02070309020205020404" pitchFamily="49" charset="0"/>
              <a:buChar char="o"/>
            </a:pPr>
            <a:r>
              <a:rPr lang="en-US" sz="2000" dirty="0">
                <a:solidFill>
                  <a:prstClr val="black"/>
                </a:solidFill>
              </a:rPr>
              <a:t>A vertical line links parents to offspring.</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602" y="3522395"/>
            <a:ext cx="6498795" cy="2916782"/>
          </a:xfrm>
          <a:prstGeom prst="rect">
            <a:avLst/>
          </a:prstGeom>
        </p:spPr>
      </p:pic>
    </p:spTree>
    <p:extLst>
      <p:ext uri="{BB962C8B-B14F-4D97-AF65-F5344CB8AC3E}">
        <p14:creationId xmlns:p14="http://schemas.microsoft.com/office/powerpoint/2010/main" val="271249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anim calcmode="lin" valueType="num">
                                      <p:cBhvr additive="base">
                                        <p:cTn id="29"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anim calcmode="lin" valueType="num">
                                      <p:cBhvr additive="base">
                                        <p:cTn id="35"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 calcmode="lin" valueType="num">
                                      <p:cBhvr additive="base">
                                        <p:cTn id="41"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 calcmode="lin" valueType="num">
                                      <p:cBhvr additive="base">
                                        <p:cTn id="4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Pedigree studies</a:t>
            </a:r>
          </a:p>
        </p:txBody>
      </p:sp>
      <p:sp>
        <p:nvSpPr>
          <p:cNvPr id="6" name="TextBox 2"/>
          <p:cNvSpPr txBox="1"/>
          <p:nvPr/>
        </p:nvSpPr>
        <p:spPr>
          <a:xfrm>
            <a:off x="229661" y="967850"/>
            <a:ext cx="8552873" cy="16312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prstClr val="black"/>
                </a:solidFill>
              </a:rPr>
              <a:t>Figure 3.15 represents the appearance of dimples in a family. No dimples (D) is dominant to dimples (d).</a:t>
            </a:r>
          </a:p>
          <a:p>
            <a:endParaRPr lang="en-US" sz="2000" dirty="0">
              <a:solidFill>
                <a:prstClr val="black"/>
              </a:solidFill>
            </a:endParaRPr>
          </a:p>
          <a:p>
            <a:r>
              <a:rPr lang="en-US" sz="2000" dirty="0">
                <a:solidFill>
                  <a:prstClr val="black"/>
                </a:solidFill>
              </a:rPr>
              <a:t>The diagram shows three generations of a family (I, II, III). The parents are numbered 1 and 2.</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602" y="3522395"/>
            <a:ext cx="6498795" cy="2916782"/>
          </a:xfrm>
          <a:prstGeom prst="rect">
            <a:avLst/>
          </a:prstGeom>
        </p:spPr>
      </p:pic>
    </p:spTree>
    <p:extLst>
      <p:ext uri="{BB962C8B-B14F-4D97-AF65-F5344CB8AC3E}">
        <p14:creationId xmlns:p14="http://schemas.microsoft.com/office/powerpoint/2010/main" val="336830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Pedigree studies</a:t>
            </a:r>
          </a:p>
        </p:txBody>
      </p:sp>
      <p:sp>
        <p:nvSpPr>
          <p:cNvPr id="6" name="TextBox 2"/>
          <p:cNvSpPr txBox="1"/>
          <p:nvPr/>
        </p:nvSpPr>
        <p:spPr>
          <a:xfrm>
            <a:off x="229661" y="967850"/>
            <a:ext cx="8552873" cy="224676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prstClr val="black"/>
                </a:solidFill>
              </a:rPr>
              <a:t>Person 1 is a female who does not have dimples. Person 2 is a male with dimples.</a:t>
            </a:r>
          </a:p>
          <a:p>
            <a:endParaRPr lang="en-US" sz="2000" dirty="0">
              <a:solidFill>
                <a:prstClr val="black"/>
              </a:solidFill>
            </a:endParaRPr>
          </a:p>
          <a:p>
            <a:r>
              <a:rPr lang="en-US" sz="2000" dirty="0">
                <a:solidFill>
                  <a:prstClr val="black"/>
                </a:solidFill>
              </a:rPr>
              <a:t>Their three children are numbered 3, 4 and 5. Both daughters (numbered 3 and 5) have dimples but their son (4) does not have dimples.</a:t>
            </a:r>
          </a:p>
          <a:p>
            <a:endParaRPr lang="en-US" sz="2000" dirty="0">
              <a:solidFill>
                <a:prstClr val="black"/>
              </a:solidFill>
            </a:endParaRPr>
          </a:p>
          <a:p>
            <a:r>
              <a:rPr lang="en-US" sz="2000" dirty="0">
                <a:solidFill>
                  <a:prstClr val="black"/>
                </a:solidFill>
              </a:rPr>
              <a:t>Persons 5 and 6 have two children (7 and 8). Person 7 is a male with dimples, person 8 is a female with no dimples.</a:t>
            </a: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2602" y="3522395"/>
            <a:ext cx="6498795" cy="2916782"/>
          </a:xfrm>
          <a:prstGeom prst="rect">
            <a:avLst/>
          </a:prstGeom>
        </p:spPr>
      </p:pic>
    </p:spTree>
    <p:extLst>
      <p:ext uri="{BB962C8B-B14F-4D97-AF65-F5344CB8AC3E}">
        <p14:creationId xmlns:p14="http://schemas.microsoft.com/office/powerpoint/2010/main" val="1299143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766860"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Photo credits</a:t>
            </a:r>
          </a:p>
        </p:txBody>
      </p:sp>
      <p:sp>
        <p:nvSpPr>
          <p:cNvPr id="10" name="Rectangle 9"/>
          <p:cNvSpPr/>
          <p:nvPr/>
        </p:nvSpPr>
        <p:spPr>
          <a:xfrm>
            <a:off x="229660" y="967850"/>
            <a:ext cx="8766861" cy="1323439"/>
          </a:xfrm>
          <a:prstGeom prst="rect">
            <a:avLst/>
          </a:prstGeom>
        </p:spPr>
        <p:txBody>
          <a:bodyPr wrap="square">
            <a:spAutoFit/>
          </a:bodyPr>
          <a:lstStyle/>
          <a:p>
            <a:pPr marL="342900" indent="-342900">
              <a:buFont typeface="Arial" panose="020B0604020202020204" pitchFamily="34" charset="0"/>
              <a:buChar char="•"/>
            </a:pPr>
            <a:r>
              <a:rPr lang="en-US" sz="2000" dirty="0"/>
              <a:t>Shutterstock</a:t>
            </a:r>
          </a:p>
          <a:p>
            <a:pPr marL="342900" indent="-342900">
              <a:buFont typeface="Arial" panose="020B0604020202020204" pitchFamily="34" charset="0"/>
              <a:buChar char="•"/>
            </a:pPr>
            <a:r>
              <a:rPr lang="en-US" sz="2000" dirty="0"/>
              <a:t>Michael Philips</a:t>
            </a:r>
          </a:p>
          <a:p>
            <a:pPr marL="342900" indent="-342900">
              <a:buFont typeface="Arial" panose="020B0604020202020204" pitchFamily="34" charset="0"/>
              <a:buChar char="•"/>
            </a:pPr>
            <a:r>
              <a:rPr lang="en-US" sz="2000"/>
              <a:t>Compuscript</a:t>
            </a:r>
            <a:endParaRPr lang="en-US" sz="2000" dirty="0"/>
          </a:p>
          <a:p>
            <a:pPr marL="342900" indent="-342900">
              <a:buFont typeface="Arial" panose="020B0604020202020204" pitchFamily="34" charset="0"/>
              <a:buChar char="•"/>
            </a:pPr>
            <a:r>
              <a:rPr lang="en-IE" sz="2000" dirty="0"/>
              <a:t>Science Photo Library</a:t>
            </a:r>
            <a:endParaRPr lang="en-US" sz="2000" dirty="0"/>
          </a:p>
        </p:txBody>
      </p:sp>
    </p:spTree>
    <p:extLst>
      <p:ext uri="{BB962C8B-B14F-4D97-AF65-F5344CB8AC3E}">
        <p14:creationId xmlns:p14="http://schemas.microsoft.com/office/powerpoint/2010/main" val="2327751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solidFill>
                  <a:prstClr val="black"/>
                </a:solidFill>
              </a:rPr>
              <a:t>Reproduction</a:t>
            </a:r>
            <a:endParaRPr lang="en-IE" sz="2800" b="1" dirty="0">
              <a:solidFill>
                <a:prstClr val="black"/>
              </a:solidFill>
            </a:endParaRPr>
          </a:p>
        </p:txBody>
      </p:sp>
      <p:sp>
        <p:nvSpPr>
          <p:cNvPr id="6" name="TextBox 2"/>
          <p:cNvSpPr txBox="1"/>
          <p:nvPr/>
        </p:nvSpPr>
        <p:spPr>
          <a:xfrm>
            <a:off x="229661" y="967850"/>
            <a:ext cx="8552873" cy="440120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prstClr val="black"/>
                </a:solidFill>
              </a:rPr>
              <a:t>The formation of new living things is called reproduction. This is one of the characteristics of living things. There are two types of reproduction, asexual and sexual:</a:t>
            </a:r>
          </a:p>
          <a:p>
            <a:pPr marL="800100" lvl="1" indent="-342900">
              <a:buFont typeface="Courier New" panose="02070309020205020404" pitchFamily="49" charset="0"/>
              <a:buChar char="o"/>
            </a:pPr>
            <a:r>
              <a:rPr lang="en-US" sz="2000" b="1" dirty="0">
                <a:solidFill>
                  <a:prstClr val="black"/>
                </a:solidFill>
              </a:rPr>
              <a:t>Asexual reproduction is the formation of living things from one parent only</a:t>
            </a:r>
          </a:p>
          <a:p>
            <a:pPr marL="800100" lvl="1" indent="-342900">
              <a:buFont typeface="Courier New" panose="02070309020205020404" pitchFamily="49" charset="0"/>
              <a:buChar char="o"/>
            </a:pPr>
            <a:r>
              <a:rPr lang="en-US" sz="2000" b="1" dirty="0">
                <a:solidFill>
                  <a:prstClr val="black"/>
                </a:solidFill>
              </a:rPr>
              <a:t>Sexual reproduction is the production of living things by combining cells from two parents</a:t>
            </a:r>
            <a:r>
              <a:rPr lang="en-US" sz="2000" dirty="0">
                <a:solidFill>
                  <a:prstClr val="black"/>
                </a:solidFill>
              </a:rPr>
              <a:t>.</a:t>
            </a:r>
          </a:p>
          <a:p>
            <a:endParaRPr lang="en-US" sz="2000" b="1" dirty="0">
              <a:solidFill>
                <a:prstClr val="black"/>
              </a:solidFill>
            </a:endParaRPr>
          </a:p>
          <a:p>
            <a:r>
              <a:rPr lang="en-US" sz="2000" b="1" dirty="0">
                <a:solidFill>
                  <a:prstClr val="black"/>
                </a:solidFill>
              </a:rPr>
              <a:t>Asexual reproduction</a:t>
            </a:r>
          </a:p>
          <a:p>
            <a:r>
              <a:rPr lang="en-US" sz="2000" dirty="0">
                <a:solidFill>
                  <a:prstClr val="black"/>
                </a:solidFill>
              </a:rPr>
              <a:t>Asexual reproduction happens when one cell splits into two, or when one organism divides to form two or more living things. Asexual reproduction does not require sex cells to join together.</a:t>
            </a:r>
          </a:p>
          <a:p>
            <a:endParaRPr lang="en-US" sz="2000" dirty="0">
              <a:solidFill>
                <a:prstClr val="black"/>
              </a:solidFill>
            </a:endParaRPr>
          </a:p>
          <a:p>
            <a:r>
              <a:rPr lang="en-US" sz="2000" dirty="0">
                <a:solidFill>
                  <a:prstClr val="black"/>
                </a:solidFill>
              </a:rPr>
              <a:t>In asexual reproduction the offspring are identical to the parent cell or cells.</a:t>
            </a:r>
            <a:endParaRPr lang="en-IE" sz="2000" dirty="0">
              <a:solidFill>
                <a:prstClr val="black"/>
              </a:solidFill>
            </a:endParaRPr>
          </a:p>
        </p:txBody>
      </p:sp>
    </p:spTree>
    <p:extLst>
      <p:ext uri="{BB962C8B-B14F-4D97-AF65-F5344CB8AC3E}">
        <p14:creationId xmlns:p14="http://schemas.microsoft.com/office/powerpoint/2010/main" val="428522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 calcmode="lin" valueType="num">
                                      <p:cBhvr additive="base">
                                        <p:cTn id="18"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animEffect transition="in" filter="fade">
                                      <p:cBhvr>
                                        <p:cTn id="29" dur="500"/>
                                        <p:tgtEl>
                                          <p:spTgt spid="6">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solidFill>
                  <a:prstClr val="black"/>
                </a:solidFill>
              </a:rPr>
              <a:t>Reproduction</a:t>
            </a:r>
            <a:endParaRPr lang="en-IE" sz="2800" b="1" dirty="0">
              <a:solidFill>
                <a:prstClr val="black"/>
              </a:solidFill>
            </a:endParaRPr>
          </a:p>
        </p:txBody>
      </p:sp>
      <p:sp>
        <p:nvSpPr>
          <p:cNvPr id="6" name="TextBox 2"/>
          <p:cNvSpPr txBox="1"/>
          <p:nvPr/>
        </p:nvSpPr>
        <p:spPr>
          <a:xfrm>
            <a:off x="229661" y="967850"/>
            <a:ext cx="8700155"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prstClr val="black"/>
                </a:solidFill>
              </a:rPr>
              <a:t>Examples of asexual reproduction</a:t>
            </a:r>
          </a:p>
          <a:p>
            <a:r>
              <a:rPr lang="en-US" sz="2000" b="1" dirty="0">
                <a:solidFill>
                  <a:prstClr val="black"/>
                </a:solidFill>
              </a:rPr>
              <a:t>(a) 	</a:t>
            </a:r>
            <a:r>
              <a:rPr lang="en-US" sz="2000" dirty="0">
                <a:solidFill>
                  <a:prstClr val="black"/>
                </a:solidFill>
              </a:rPr>
              <a:t>Bacteria are single-celled organisms. When they divide they form two 	identical cells.</a:t>
            </a:r>
          </a:p>
        </p:txBody>
      </p:sp>
      <p:grpSp>
        <p:nvGrpSpPr>
          <p:cNvPr id="7" name="Group 6"/>
          <p:cNvGrpSpPr/>
          <p:nvPr/>
        </p:nvGrpSpPr>
        <p:grpSpPr>
          <a:xfrm>
            <a:off x="229661" y="3197892"/>
            <a:ext cx="8700155" cy="2685937"/>
            <a:chOff x="229661" y="3197892"/>
            <a:chExt cx="8700155" cy="2685937"/>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661" y="3197892"/>
              <a:ext cx="8552873" cy="2285827"/>
            </a:xfrm>
            <a:prstGeom prst="rect">
              <a:avLst/>
            </a:prstGeom>
          </p:spPr>
        </p:pic>
        <p:sp>
          <p:nvSpPr>
            <p:cNvPr id="4" name="Rectangle 3"/>
            <p:cNvSpPr/>
            <p:nvPr/>
          </p:nvSpPr>
          <p:spPr>
            <a:xfrm>
              <a:off x="229661" y="5483719"/>
              <a:ext cx="8700155" cy="400110"/>
            </a:xfrm>
            <a:prstGeom prst="rect">
              <a:avLst/>
            </a:prstGeom>
          </p:spPr>
          <p:txBody>
            <a:bodyPr wrap="square">
              <a:spAutoFit/>
            </a:bodyPr>
            <a:lstStyle/>
            <a:p>
              <a:pPr algn="ctr"/>
              <a:r>
                <a:rPr lang="en-US" sz="2000" dirty="0">
                  <a:solidFill>
                    <a:prstClr val="black"/>
                  </a:solidFill>
                </a:rPr>
                <a:t>Asexual cell division</a:t>
              </a:r>
            </a:p>
          </p:txBody>
        </p:sp>
      </p:grpSp>
    </p:spTree>
    <p:extLst>
      <p:ext uri="{BB962C8B-B14F-4D97-AF65-F5344CB8AC3E}">
        <p14:creationId xmlns:p14="http://schemas.microsoft.com/office/powerpoint/2010/main" val="162736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solidFill>
                  <a:prstClr val="black"/>
                </a:solidFill>
              </a:rPr>
              <a:t>Reproduction</a:t>
            </a:r>
            <a:endParaRPr lang="en-IE" sz="2800" b="1" dirty="0">
              <a:solidFill>
                <a:prstClr val="black"/>
              </a:solidFill>
            </a:endParaRPr>
          </a:p>
        </p:txBody>
      </p:sp>
      <p:sp>
        <p:nvSpPr>
          <p:cNvPr id="6" name="TextBox 2"/>
          <p:cNvSpPr txBox="1"/>
          <p:nvPr/>
        </p:nvSpPr>
        <p:spPr>
          <a:xfrm>
            <a:off x="229661" y="967850"/>
            <a:ext cx="8552873" cy="10156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prstClr val="black"/>
                </a:solidFill>
              </a:rPr>
              <a:t>Examples of asexual reproduction</a:t>
            </a:r>
          </a:p>
          <a:p>
            <a:r>
              <a:rPr lang="en-US" sz="2000" b="1" dirty="0">
                <a:solidFill>
                  <a:prstClr val="black"/>
                </a:solidFill>
              </a:rPr>
              <a:t>(b) 	</a:t>
            </a:r>
            <a:r>
              <a:rPr lang="en-US" sz="2000" dirty="0">
                <a:solidFill>
                  <a:prstClr val="black"/>
                </a:solidFill>
              </a:rPr>
              <a:t>Strawberry (and buttercup) plants produce special stems (called runners), 	which grow </a:t>
            </a:r>
            <a:r>
              <a:rPr lang="en-US" sz="2000" dirty="0" err="1">
                <a:solidFill>
                  <a:prstClr val="black"/>
                </a:solidFill>
              </a:rPr>
              <a:t>overground</a:t>
            </a:r>
            <a:r>
              <a:rPr lang="en-US" sz="2000" dirty="0">
                <a:solidFill>
                  <a:prstClr val="black"/>
                </a:solidFill>
              </a:rPr>
              <a:t> from the base of the parent plant.</a:t>
            </a:r>
          </a:p>
        </p:txBody>
      </p:sp>
      <p:grpSp>
        <p:nvGrpSpPr>
          <p:cNvPr id="8" name="Group 7"/>
          <p:cNvGrpSpPr/>
          <p:nvPr/>
        </p:nvGrpSpPr>
        <p:grpSpPr>
          <a:xfrm>
            <a:off x="2899719" y="2114138"/>
            <a:ext cx="5997896" cy="4324514"/>
            <a:chOff x="2899719" y="2114138"/>
            <a:chExt cx="5997896" cy="4324514"/>
          </a:xfrm>
        </p:grpSpPr>
        <p:sp>
          <p:nvSpPr>
            <p:cNvPr id="3" name="Rectangle 2"/>
            <p:cNvSpPr/>
            <p:nvPr/>
          </p:nvSpPr>
          <p:spPr>
            <a:xfrm>
              <a:off x="3295634" y="6038542"/>
              <a:ext cx="5198076" cy="400110"/>
            </a:xfrm>
            <a:prstGeom prst="rect">
              <a:avLst/>
            </a:prstGeom>
          </p:spPr>
          <p:txBody>
            <a:bodyPr wrap="square">
              <a:spAutoFit/>
            </a:bodyPr>
            <a:lstStyle/>
            <a:p>
              <a:pPr algn="ctr"/>
              <a:r>
                <a:rPr lang="en-US" sz="2000" dirty="0">
                  <a:solidFill>
                    <a:prstClr val="black"/>
                  </a:solidFill>
                </a:rPr>
                <a:t>Strawberry plant with runners</a:t>
              </a:r>
              <a:endParaRPr lang="en-IE" sz="2000" dirty="0">
                <a:solidFill>
                  <a:prstClr val="black"/>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9719" y="2114138"/>
              <a:ext cx="5997896" cy="3924404"/>
            </a:xfrm>
            <a:prstGeom prst="rect">
              <a:avLst/>
            </a:prstGeom>
          </p:spPr>
        </p:pic>
      </p:grpSp>
      <p:sp>
        <p:nvSpPr>
          <p:cNvPr id="7" name="Rectangle 6"/>
          <p:cNvSpPr/>
          <p:nvPr/>
        </p:nvSpPr>
        <p:spPr>
          <a:xfrm>
            <a:off x="715695" y="1989945"/>
            <a:ext cx="2184024" cy="2246769"/>
          </a:xfrm>
          <a:prstGeom prst="rect">
            <a:avLst/>
          </a:prstGeom>
        </p:spPr>
        <p:txBody>
          <a:bodyPr wrap="square">
            <a:spAutoFit/>
          </a:bodyPr>
          <a:lstStyle/>
          <a:p>
            <a:r>
              <a:rPr lang="en-US" sz="2000" dirty="0">
                <a:solidFill>
                  <a:prstClr val="black"/>
                </a:solidFill>
              </a:rPr>
              <a:t>Some distance away from the parent plant, the runners form new plants, which are identical to the parent plant. </a:t>
            </a:r>
          </a:p>
        </p:txBody>
      </p:sp>
    </p:spTree>
    <p:extLst>
      <p:ext uri="{BB962C8B-B14F-4D97-AF65-F5344CB8AC3E}">
        <p14:creationId xmlns:p14="http://schemas.microsoft.com/office/powerpoint/2010/main" val="234228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fade">
                                      <p:cBhvr>
                                        <p:cTn id="17" dur="5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800" b="1" dirty="0">
                <a:solidFill>
                  <a:prstClr val="black"/>
                </a:solidFill>
              </a:rPr>
              <a:t>Sexual reproduction</a:t>
            </a:r>
          </a:p>
        </p:txBody>
      </p:sp>
      <p:sp>
        <p:nvSpPr>
          <p:cNvPr id="6" name="TextBox 2"/>
          <p:cNvSpPr txBox="1"/>
          <p:nvPr/>
        </p:nvSpPr>
        <p:spPr>
          <a:xfrm>
            <a:off x="229662" y="967850"/>
            <a:ext cx="4572998" cy="4093428"/>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solidFill>
                  <a:prstClr val="black"/>
                </a:solidFill>
              </a:rPr>
              <a:t>A gamete is a sex cell</a:t>
            </a:r>
            <a:r>
              <a:rPr lang="en-US" sz="2000" dirty="0">
                <a:solidFill>
                  <a:prstClr val="black"/>
                </a:solidFill>
              </a:rPr>
              <a:t>.</a:t>
            </a:r>
          </a:p>
          <a:p>
            <a:endParaRPr lang="en-US" sz="2000" dirty="0">
              <a:solidFill>
                <a:prstClr val="black"/>
              </a:solidFill>
            </a:endParaRPr>
          </a:p>
          <a:p>
            <a:r>
              <a:rPr lang="en-US" sz="2000" dirty="0">
                <a:solidFill>
                  <a:prstClr val="black"/>
                </a:solidFill>
              </a:rPr>
              <a:t>Sexual reproduction involves two sex cells (or </a:t>
            </a:r>
            <a:r>
              <a:rPr lang="en-US" sz="2000" b="1" dirty="0">
                <a:solidFill>
                  <a:prstClr val="black"/>
                </a:solidFill>
              </a:rPr>
              <a:t>gametes</a:t>
            </a:r>
            <a:r>
              <a:rPr lang="en-US" sz="2000" dirty="0">
                <a:solidFill>
                  <a:prstClr val="black"/>
                </a:solidFill>
              </a:rPr>
              <a:t>) joining together to form a single cell (called a </a:t>
            </a:r>
            <a:r>
              <a:rPr lang="en-US" sz="2000" b="1" dirty="0">
                <a:solidFill>
                  <a:prstClr val="black"/>
                </a:solidFill>
              </a:rPr>
              <a:t>zygote</a:t>
            </a:r>
            <a:r>
              <a:rPr lang="en-US" sz="2000" dirty="0">
                <a:solidFill>
                  <a:prstClr val="black"/>
                </a:solidFill>
              </a:rPr>
              <a:t>).</a:t>
            </a:r>
          </a:p>
          <a:p>
            <a:endParaRPr lang="en-US" sz="2000" dirty="0">
              <a:solidFill>
                <a:prstClr val="black"/>
              </a:solidFill>
            </a:endParaRPr>
          </a:p>
          <a:p>
            <a:r>
              <a:rPr lang="en-US" sz="2000" b="1" dirty="0" err="1">
                <a:solidFill>
                  <a:prstClr val="black"/>
                </a:solidFill>
              </a:rPr>
              <a:t>Fertilisation</a:t>
            </a:r>
            <a:r>
              <a:rPr lang="en-US" sz="2000" b="1" dirty="0">
                <a:solidFill>
                  <a:prstClr val="black"/>
                </a:solidFill>
              </a:rPr>
              <a:t> is the joining or fusion of sex cells</a:t>
            </a:r>
            <a:r>
              <a:rPr lang="en-US" sz="2000" dirty="0">
                <a:solidFill>
                  <a:prstClr val="black"/>
                </a:solidFill>
              </a:rPr>
              <a:t>. As a result of sexual reproduction the offspring formed have features or characteristics of both parents. This means the offspring are not identical to the parents. This is the main benefit of sexual reproduction.</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7083"/>
          <a:stretch/>
        </p:blipFill>
        <p:spPr>
          <a:xfrm>
            <a:off x="4802660" y="1079156"/>
            <a:ext cx="4178083" cy="4147752"/>
          </a:xfrm>
          <a:prstGeom prst="rect">
            <a:avLst/>
          </a:prstGeom>
        </p:spPr>
      </p:pic>
      <p:sp>
        <p:nvSpPr>
          <p:cNvPr id="4" name="Rectangle 3"/>
          <p:cNvSpPr/>
          <p:nvPr/>
        </p:nvSpPr>
        <p:spPr>
          <a:xfrm>
            <a:off x="229661" y="5230250"/>
            <a:ext cx="8751082" cy="707886"/>
          </a:xfrm>
          <a:prstGeom prst="rect">
            <a:avLst/>
          </a:prstGeom>
        </p:spPr>
        <p:txBody>
          <a:bodyPr wrap="square">
            <a:spAutoFit/>
          </a:bodyPr>
          <a:lstStyle/>
          <a:p>
            <a:r>
              <a:rPr lang="en-US" sz="2000" dirty="0"/>
              <a:t>The most common way animals reproduce is by sexual reproduction                                (see chapter 11). Plants can reproduce sexually or asexually.</a:t>
            </a:r>
          </a:p>
        </p:txBody>
      </p:sp>
    </p:spTree>
    <p:extLst>
      <p:ext uri="{BB962C8B-B14F-4D97-AF65-F5344CB8AC3E}">
        <p14:creationId xmlns:p14="http://schemas.microsoft.com/office/powerpoint/2010/main" val="343261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fad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fade">
                                      <p:cBhvr>
                                        <p:cTn id="2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Passing on characteristics</a:t>
            </a:r>
          </a:p>
        </p:txBody>
      </p:sp>
      <p:sp>
        <p:nvSpPr>
          <p:cNvPr id="6" name="TextBox 2"/>
          <p:cNvSpPr txBox="1"/>
          <p:nvPr/>
        </p:nvSpPr>
        <p:spPr>
          <a:xfrm>
            <a:off x="229661" y="967850"/>
            <a:ext cx="8552873" cy="378565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000" b="1" dirty="0">
                <a:solidFill>
                  <a:prstClr val="black"/>
                </a:solidFill>
              </a:rPr>
              <a:t>Characteristics are traits or features of an organism that can be passed on from parents to their offspring</a:t>
            </a:r>
            <a:r>
              <a:rPr lang="en-IE" sz="2000" dirty="0">
                <a:solidFill>
                  <a:prstClr val="black"/>
                </a:solidFill>
              </a:rPr>
              <a:t>. Characteristics are controlled by genes (which are found on chromosomes).</a:t>
            </a:r>
          </a:p>
          <a:p>
            <a:endParaRPr lang="en-IE" sz="2000" dirty="0">
              <a:solidFill>
                <a:prstClr val="black"/>
              </a:solidFill>
            </a:endParaRPr>
          </a:p>
          <a:p>
            <a:r>
              <a:rPr lang="en-IE" sz="2000" dirty="0">
                <a:solidFill>
                  <a:prstClr val="black"/>
                </a:solidFill>
              </a:rPr>
              <a:t>Genes are passed from parents to their offspring during reproduction.</a:t>
            </a:r>
          </a:p>
          <a:p>
            <a:endParaRPr lang="en-IE" sz="2000" dirty="0">
              <a:solidFill>
                <a:prstClr val="black"/>
              </a:solidFill>
            </a:endParaRPr>
          </a:p>
          <a:p>
            <a:r>
              <a:rPr lang="en-US" sz="2000" dirty="0">
                <a:solidFill>
                  <a:prstClr val="black"/>
                </a:solidFill>
              </a:rPr>
              <a:t>In asexual reproduction the parent passes exact copies of its genes to the offspring. This is why the offspring are genetically identical to the parent. For example, strawberries that reproduce by runners will taste, look and grow the same as the strawberries on the parent plant.</a:t>
            </a:r>
          </a:p>
          <a:p>
            <a:endParaRPr lang="en-US" sz="2000" dirty="0">
              <a:solidFill>
                <a:prstClr val="black"/>
              </a:solidFill>
            </a:endParaRPr>
          </a:p>
          <a:p>
            <a:r>
              <a:rPr lang="en-US" sz="2000" dirty="0">
                <a:solidFill>
                  <a:prstClr val="black"/>
                </a:solidFill>
              </a:rPr>
              <a:t>In sexual reproduction the offspring have different genes.</a:t>
            </a:r>
            <a:endParaRPr lang="en-IE" sz="2000" dirty="0">
              <a:solidFill>
                <a:prstClr val="black"/>
              </a:solidFill>
            </a:endParaRPr>
          </a:p>
        </p:txBody>
      </p:sp>
    </p:spTree>
    <p:extLst>
      <p:ext uri="{BB962C8B-B14F-4D97-AF65-F5344CB8AC3E}">
        <p14:creationId xmlns:p14="http://schemas.microsoft.com/office/powerpoint/2010/main" val="34809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fad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Examples of characteristics</a:t>
            </a:r>
          </a:p>
        </p:txBody>
      </p:sp>
      <p:sp>
        <p:nvSpPr>
          <p:cNvPr id="6" name="TextBox 2"/>
          <p:cNvSpPr txBox="1"/>
          <p:nvPr/>
        </p:nvSpPr>
        <p:spPr>
          <a:xfrm>
            <a:off x="229661" y="967850"/>
            <a:ext cx="8552873" cy="40011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dirty="0">
                <a:solidFill>
                  <a:prstClr val="black"/>
                </a:solidFill>
              </a:rPr>
              <a:t>Humans have many genetically controlled characteristics. These include:</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3515" y="1367960"/>
            <a:ext cx="4909752" cy="5047777"/>
          </a:xfrm>
          <a:prstGeom prst="rect">
            <a:avLst/>
          </a:prstGeom>
        </p:spPr>
      </p:pic>
      <p:sp>
        <p:nvSpPr>
          <p:cNvPr id="4" name="Rectangle 3"/>
          <p:cNvSpPr/>
          <p:nvPr/>
        </p:nvSpPr>
        <p:spPr>
          <a:xfrm>
            <a:off x="229661" y="1367960"/>
            <a:ext cx="3740977" cy="4401205"/>
          </a:xfrm>
          <a:prstGeom prst="rect">
            <a:avLst/>
          </a:prstGeom>
        </p:spPr>
        <p:txBody>
          <a:bodyPr wrap="square">
            <a:spAutoFit/>
          </a:bodyPr>
          <a:lstStyle/>
          <a:p>
            <a:pPr marL="800100" lvl="1" indent="-342900">
              <a:buFont typeface="Courier New" panose="02070309020205020404" pitchFamily="49" charset="0"/>
              <a:buChar char="o"/>
            </a:pPr>
            <a:r>
              <a:rPr lang="en-US" sz="2000" dirty="0"/>
              <a:t>Eye </a:t>
            </a:r>
            <a:r>
              <a:rPr lang="en-US" sz="2000" dirty="0" err="1"/>
              <a:t>colour</a:t>
            </a:r>
            <a:endParaRPr lang="en-US" sz="2000" dirty="0"/>
          </a:p>
          <a:p>
            <a:pPr marL="800100" lvl="1" indent="-342900">
              <a:buFont typeface="Courier New" panose="02070309020205020404" pitchFamily="49" charset="0"/>
              <a:buChar char="o"/>
            </a:pPr>
            <a:r>
              <a:rPr lang="en-US" sz="2000" dirty="0"/>
              <a:t>The presence or absence of freckles</a:t>
            </a:r>
          </a:p>
          <a:p>
            <a:pPr marL="800100" lvl="1" indent="-342900">
              <a:buFont typeface="Courier New" panose="02070309020205020404" pitchFamily="49" charset="0"/>
              <a:buChar char="o"/>
            </a:pPr>
            <a:r>
              <a:rPr lang="en-US" sz="2000" dirty="0"/>
              <a:t>Having two eyes</a:t>
            </a:r>
          </a:p>
          <a:p>
            <a:pPr marL="800100" lvl="1" indent="-342900">
              <a:buFont typeface="Courier New" panose="02070309020205020404" pitchFamily="49" charset="0"/>
              <a:buChar char="o"/>
            </a:pPr>
            <a:r>
              <a:rPr lang="en-US" sz="2000" dirty="0"/>
              <a:t>Having one heart</a:t>
            </a:r>
          </a:p>
          <a:p>
            <a:pPr marL="800100" lvl="1" indent="-342900">
              <a:buFont typeface="Courier New" panose="02070309020205020404" pitchFamily="49" charset="0"/>
              <a:buChar char="o"/>
            </a:pPr>
            <a:r>
              <a:rPr lang="en-US" sz="2000" dirty="0"/>
              <a:t>The ability to roll the tongue.</a:t>
            </a:r>
          </a:p>
          <a:p>
            <a:endParaRPr lang="en-US" sz="2000" dirty="0"/>
          </a:p>
          <a:p>
            <a:r>
              <a:rPr lang="en-US" sz="2000" dirty="0"/>
              <a:t>Plant characteristics controlled by genes include:</a:t>
            </a:r>
          </a:p>
          <a:p>
            <a:pPr marL="800100" lvl="1" indent="-342900">
              <a:buFont typeface="Courier New" panose="02070309020205020404" pitchFamily="49" charset="0"/>
              <a:buChar char="o"/>
            </a:pPr>
            <a:r>
              <a:rPr lang="en-US" sz="2000" dirty="0" err="1"/>
              <a:t>Colour</a:t>
            </a:r>
            <a:r>
              <a:rPr lang="en-US" sz="2000" dirty="0"/>
              <a:t> of the fruit </a:t>
            </a:r>
          </a:p>
          <a:p>
            <a:pPr marL="800100" lvl="1" indent="-342900">
              <a:buFont typeface="Courier New" panose="02070309020205020404" pitchFamily="49" charset="0"/>
              <a:buChar char="o"/>
            </a:pPr>
            <a:r>
              <a:rPr lang="en-US" sz="2000" dirty="0" err="1"/>
              <a:t>Colour</a:t>
            </a:r>
            <a:r>
              <a:rPr lang="en-US" sz="2000" dirty="0"/>
              <a:t> of the petals </a:t>
            </a:r>
          </a:p>
          <a:p>
            <a:pPr marL="800100" lvl="1" indent="-342900">
              <a:buFont typeface="Courier New" panose="02070309020205020404" pitchFamily="49" charset="0"/>
              <a:buChar char="o"/>
            </a:pPr>
            <a:r>
              <a:rPr lang="en-US" sz="2000" dirty="0"/>
              <a:t>Taste of the fruit </a:t>
            </a:r>
          </a:p>
          <a:p>
            <a:pPr marL="800100" lvl="1" indent="-342900">
              <a:buFont typeface="Courier New" panose="02070309020205020404" pitchFamily="49" charset="0"/>
              <a:buChar char="o"/>
            </a:pPr>
            <a:r>
              <a:rPr lang="en-US" sz="2000" dirty="0"/>
              <a:t>Height of the plants.</a:t>
            </a:r>
          </a:p>
        </p:txBody>
      </p:sp>
    </p:spTree>
    <p:extLst>
      <p:ext uri="{BB962C8B-B14F-4D97-AF65-F5344CB8AC3E}">
        <p14:creationId xmlns:p14="http://schemas.microsoft.com/office/powerpoint/2010/main" val="30674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 calcmode="lin" valueType="num">
                                      <p:cBhvr additive="base">
                                        <p:cTn id="18"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 calcmode="lin" valueType="num">
                                      <p:cBhvr additive="base">
                                        <p:cTn id="24"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5"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 calcmode="lin" valueType="num">
                                      <p:cBhvr additive="base">
                                        <p:cTn id="30"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31"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8" fill="hold"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 calcmode="lin" valueType="num">
                                      <p:cBhvr additive="base">
                                        <p:cTn id="36"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37"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8" fill="hold"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 calcmode="lin" valueType="num">
                                      <p:cBhvr additive="base">
                                        <p:cTn id="52" dur="500" fill="hold"/>
                                        <p:tgtEl>
                                          <p:spTgt spid="4">
                                            <p:txEl>
                                              <p:pRg st="7" end="7"/>
                                            </p:txEl>
                                          </p:spTgt>
                                        </p:tgtEl>
                                        <p:attrNameLst>
                                          <p:attrName>ppt_x</p:attrName>
                                        </p:attrNameLst>
                                      </p:cBhvr>
                                      <p:tavLst>
                                        <p:tav tm="0">
                                          <p:val>
                                            <p:strVal val="0-#ppt_w/2"/>
                                          </p:val>
                                        </p:tav>
                                        <p:tav tm="100000">
                                          <p:val>
                                            <p:strVal val="#ppt_x"/>
                                          </p:val>
                                        </p:tav>
                                      </p:tavLst>
                                    </p:anim>
                                    <p:anim calcmode="lin" valueType="num">
                                      <p:cBhvr additive="base">
                                        <p:cTn id="53" dur="500" fill="hold"/>
                                        <p:tgtEl>
                                          <p:spTgt spid="4">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nodeType="clickEffect">
                                  <p:stCondLst>
                                    <p:cond delay="0"/>
                                  </p:stCondLst>
                                  <p:childTnLst>
                                    <p:set>
                                      <p:cBhvr>
                                        <p:cTn id="57" dur="1" fill="hold">
                                          <p:stCondLst>
                                            <p:cond delay="0"/>
                                          </p:stCondLst>
                                        </p:cTn>
                                        <p:tgtEl>
                                          <p:spTgt spid="4">
                                            <p:txEl>
                                              <p:pRg st="8" end="8"/>
                                            </p:txEl>
                                          </p:spTgt>
                                        </p:tgtEl>
                                        <p:attrNameLst>
                                          <p:attrName>style.visibility</p:attrName>
                                        </p:attrNameLst>
                                      </p:cBhvr>
                                      <p:to>
                                        <p:strVal val="visible"/>
                                      </p:to>
                                    </p:set>
                                    <p:anim calcmode="lin" valueType="num">
                                      <p:cBhvr additive="base">
                                        <p:cTn id="58" dur="500" fill="hold"/>
                                        <p:tgtEl>
                                          <p:spTgt spid="4">
                                            <p:txEl>
                                              <p:pRg st="8" end="8"/>
                                            </p:txEl>
                                          </p:spTgt>
                                        </p:tgtEl>
                                        <p:attrNameLst>
                                          <p:attrName>ppt_x</p:attrName>
                                        </p:attrNameLst>
                                      </p:cBhvr>
                                      <p:tavLst>
                                        <p:tav tm="0">
                                          <p:val>
                                            <p:strVal val="0-#ppt_w/2"/>
                                          </p:val>
                                        </p:tav>
                                        <p:tav tm="100000">
                                          <p:val>
                                            <p:strVal val="#ppt_x"/>
                                          </p:val>
                                        </p:tav>
                                      </p:tavLst>
                                    </p:anim>
                                    <p:anim calcmode="lin" valueType="num">
                                      <p:cBhvr additive="base">
                                        <p:cTn id="59" dur="500" fill="hold"/>
                                        <p:tgtEl>
                                          <p:spTgt spid="4">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8" fill="hold" nodeType="clickEffect">
                                  <p:stCondLst>
                                    <p:cond delay="0"/>
                                  </p:stCondLst>
                                  <p:childTnLst>
                                    <p:set>
                                      <p:cBhvr>
                                        <p:cTn id="63" dur="1" fill="hold">
                                          <p:stCondLst>
                                            <p:cond delay="0"/>
                                          </p:stCondLst>
                                        </p:cTn>
                                        <p:tgtEl>
                                          <p:spTgt spid="4">
                                            <p:txEl>
                                              <p:pRg st="9" end="9"/>
                                            </p:txEl>
                                          </p:spTgt>
                                        </p:tgtEl>
                                        <p:attrNameLst>
                                          <p:attrName>style.visibility</p:attrName>
                                        </p:attrNameLst>
                                      </p:cBhvr>
                                      <p:to>
                                        <p:strVal val="visible"/>
                                      </p:to>
                                    </p:set>
                                    <p:anim calcmode="lin" valueType="num">
                                      <p:cBhvr additive="base">
                                        <p:cTn id="64" dur="500" fill="hold"/>
                                        <p:tgtEl>
                                          <p:spTgt spid="4">
                                            <p:txEl>
                                              <p:pRg st="9" end="9"/>
                                            </p:txEl>
                                          </p:spTgt>
                                        </p:tgtEl>
                                        <p:attrNameLst>
                                          <p:attrName>ppt_x</p:attrName>
                                        </p:attrNameLst>
                                      </p:cBhvr>
                                      <p:tavLst>
                                        <p:tav tm="0">
                                          <p:val>
                                            <p:strVal val="0-#ppt_w/2"/>
                                          </p:val>
                                        </p:tav>
                                        <p:tav tm="100000">
                                          <p:val>
                                            <p:strVal val="#ppt_x"/>
                                          </p:val>
                                        </p:tav>
                                      </p:tavLst>
                                    </p:anim>
                                    <p:anim calcmode="lin" valueType="num">
                                      <p:cBhvr additive="base">
                                        <p:cTn id="65" dur="500" fill="hold"/>
                                        <p:tgtEl>
                                          <p:spTgt spid="4">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8" fill="hold" nodeType="clickEffect">
                                  <p:stCondLst>
                                    <p:cond delay="0"/>
                                  </p:stCondLst>
                                  <p:childTnLst>
                                    <p:set>
                                      <p:cBhvr>
                                        <p:cTn id="69" dur="1" fill="hold">
                                          <p:stCondLst>
                                            <p:cond delay="0"/>
                                          </p:stCondLst>
                                        </p:cTn>
                                        <p:tgtEl>
                                          <p:spTgt spid="4">
                                            <p:txEl>
                                              <p:pRg st="10" end="10"/>
                                            </p:txEl>
                                          </p:spTgt>
                                        </p:tgtEl>
                                        <p:attrNameLst>
                                          <p:attrName>style.visibility</p:attrName>
                                        </p:attrNameLst>
                                      </p:cBhvr>
                                      <p:to>
                                        <p:strVal val="visible"/>
                                      </p:to>
                                    </p:set>
                                    <p:anim calcmode="lin" valueType="num">
                                      <p:cBhvr additive="base">
                                        <p:cTn id="70" dur="500" fill="hold"/>
                                        <p:tgtEl>
                                          <p:spTgt spid="4">
                                            <p:txEl>
                                              <p:pRg st="10" end="10"/>
                                            </p:txEl>
                                          </p:spTgt>
                                        </p:tgtEl>
                                        <p:attrNameLst>
                                          <p:attrName>ppt_x</p:attrName>
                                        </p:attrNameLst>
                                      </p:cBhvr>
                                      <p:tavLst>
                                        <p:tav tm="0">
                                          <p:val>
                                            <p:strVal val="0-#ppt_w/2"/>
                                          </p:val>
                                        </p:tav>
                                        <p:tav tm="100000">
                                          <p:val>
                                            <p:strVal val="#ppt_x"/>
                                          </p:val>
                                        </p:tav>
                                      </p:tavLst>
                                    </p:anim>
                                    <p:anim calcmode="lin" valueType="num">
                                      <p:cBhvr additive="base">
                                        <p:cTn id="71" dur="500" fill="hold"/>
                                        <p:tgtEl>
                                          <p:spTgt spid="4">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5" name="TextBox 1"/>
          <p:cNvSpPr txBox="1"/>
          <p:nvPr/>
        </p:nvSpPr>
        <p:spPr>
          <a:xfrm>
            <a:off x="229661" y="444630"/>
            <a:ext cx="8552873" cy="52322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800" b="1" dirty="0">
                <a:solidFill>
                  <a:prstClr val="black"/>
                </a:solidFill>
              </a:rPr>
              <a:t>Variation</a:t>
            </a:r>
          </a:p>
        </p:txBody>
      </p:sp>
      <p:sp>
        <p:nvSpPr>
          <p:cNvPr id="6" name="TextBox 2"/>
          <p:cNvSpPr txBox="1"/>
          <p:nvPr/>
        </p:nvSpPr>
        <p:spPr>
          <a:xfrm>
            <a:off x="229661" y="967850"/>
            <a:ext cx="8552873" cy="532453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E" sz="2000" dirty="0">
                <a:solidFill>
                  <a:prstClr val="black"/>
                </a:solidFill>
              </a:rPr>
              <a:t>Humans have many characteristics in common. They have one heart, two eyes and the ability to produce chemicals such as saliva, sweat and hair.</a:t>
            </a:r>
          </a:p>
          <a:p>
            <a:endParaRPr lang="en-IE" sz="2000" dirty="0">
              <a:solidFill>
                <a:prstClr val="black"/>
              </a:solidFill>
            </a:endParaRPr>
          </a:p>
          <a:p>
            <a:r>
              <a:rPr lang="en-IE" sz="2000" b="1" dirty="0">
                <a:solidFill>
                  <a:prstClr val="black"/>
                </a:solidFill>
              </a:rPr>
              <a:t>However, humans also have some differences (or variation)</a:t>
            </a:r>
            <a:r>
              <a:rPr lang="en-IE" sz="2000" dirty="0">
                <a:solidFill>
                  <a:prstClr val="black"/>
                </a:solidFill>
              </a:rPr>
              <a:t>. There are two types of variation:</a:t>
            </a:r>
          </a:p>
          <a:p>
            <a:pPr marL="800100" lvl="1" indent="-342900">
              <a:buFont typeface="Courier New" panose="02070309020205020404" pitchFamily="49" charset="0"/>
              <a:buChar char="o"/>
            </a:pPr>
            <a:r>
              <a:rPr lang="en-IE" sz="2000" b="1" dirty="0">
                <a:solidFill>
                  <a:prstClr val="black"/>
                </a:solidFill>
              </a:rPr>
              <a:t>Genetic (inherited) </a:t>
            </a:r>
          </a:p>
          <a:p>
            <a:pPr marL="800100" lvl="1" indent="-342900">
              <a:buFont typeface="Courier New" panose="02070309020205020404" pitchFamily="49" charset="0"/>
              <a:buChar char="o"/>
            </a:pPr>
            <a:r>
              <a:rPr lang="en-IE" sz="2000" b="1" dirty="0">
                <a:solidFill>
                  <a:prstClr val="black"/>
                </a:solidFill>
              </a:rPr>
              <a:t>Non-inherited (acquired)</a:t>
            </a:r>
            <a:r>
              <a:rPr lang="en-IE" sz="2000" dirty="0">
                <a:solidFill>
                  <a:prstClr val="black"/>
                </a:solidFill>
              </a:rPr>
              <a:t>.</a:t>
            </a:r>
          </a:p>
          <a:p>
            <a:endParaRPr lang="en-IE" sz="2000" dirty="0">
              <a:solidFill>
                <a:prstClr val="black"/>
              </a:solidFill>
            </a:endParaRPr>
          </a:p>
          <a:p>
            <a:r>
              <a:rPr lang="en-IE" sz="2000" b="1" dirty="0">
                <a:solidFill>
                  <a:prstClr val="black"/>
                </a:solidFill>
              </a:rPr>
              <a:t>Genetic variation </a:t>
            </a:r>
            <a:r>
              <a:rPr lang="en-IE" sz="2000" dirty="0">
                <a:solidFill>
                  <a:prstClr val="black"/>
                </a:solidFill>
              </a:rPr>
              <a:t>is differences passed on from parents to their children by genes. This means that genetic variation is inherited from the parents. For example, eye colour, the length of our eyelashes and the presence or absence of freckles are all inherited from our parents.</a:t>
            </a:r>
          </a:p>
          <a:p>
            <a:endParaRPr lang="en-IE" sz="2000" dirty="0">
              <a:solidFill>
                <a:prstClr val="black"/>
              </a:solidFill>
            </a:endParaRPr>
          </a:p>
          <a:p>
            <a:r>
              <a:rPr lang="en-IE" sz="2000" b="1" dirty="0">
                <a:solidFill>
                  <a:prstClr val="black"/>
                </a:solidFill>
              </a:rPr>
              <a:t>Non-inherited variation</a:t>
            </a:r>
            <a:r>
              <a:rPr lang="en-IE" sz="2000" dirty="0">
                <a:solidFill>
                  <a:prstClr val="black"/>
                </a:solidFill>
              </a:rPr>
              <a:t> is differences that are not controlled by genes. These variations do not pass from parents to their children. They have to be learned or practised. For example, speaking a language, using a computer, reading or tying a lace are non-inherited variations.</a:t>
            </a:r>
          </a:p>
        </p:txBody>
      </p:sp>
    </p:spTree>
    <p:extLst>
      <p:ext uri="{BB962C8B-B14F-4D97-AF65-F5344CB8AC3E}">
        <p14:creationId xmlns:p14="http://schemas.microsoft.com/office/powerpoint/2010/main" val="353540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 calcmode="lin" valueType="num">
                                      <p:cBhvr additive="base">
                                        <p:cTn id="17"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 calcmode="lin" valueType="num">
                                      <p:cBhvr additive="base">
                                        <p:cTn id="23"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8" end="8"/>
                                            </p:txEl>
                                          </p:spTgt>
                                        </p:tgtEl>
                                        <p:attrNameLst>
                                          <p:attrName>style.visibility</p:attrName>
                                        </p:attrNameLst>
                                      </p:cBhvr>
                                      <p:to>
                                        <p:strVal val="visible"/>
                                      </p:to>
                                    </p:set>
                                    <p:animEffect transition="in" filter="fade">
                                      <p:cBhvr>
                                        <p:cTn id="34"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1843</Words>
  <Application>Microsoft Macintosh PowerPoint</Application>
  <PresentationFormat>On-screen Show (4:3)</PresentationFormat>
  <Paragraphs>193</Paragraphs>
  <Slides>27</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Smurfit Kappa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Gillett, Gearoid</dc:creator>
  <cp:lastModifiedBy>Surface</cp:lastModifiedBy>
  <cp:revision>87</cp:revision>
  <cp:lastPrinted>2020-01-29T15:00:23Z</cp:lastPrinted>
  <dcterms:created xsi:type="dcterms:W3CDTF">2017-06-06T13:11:02Z</dcterms:created>
  <dcterms:modified xsi:type="dcterms:W3CDTF">2020-04-21T08:58:08Z</dcterms:modified>
</cp:coreProperties>
</file>