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70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3" r:id="rId14"/>
    <p:sldId id="257" r:id="rId15"/>
    <p:sldId id="284" r:id="rId16"/>
    <p:sldId id="260" r:id="rId17"/>
    <p:sldId id="259" r:id="rId18"/>
    <p:sldId id="261" r:id="rId19"/>
    <p:sldId id="264" r:id="rId20"/>
    <p:sldId id="265" r:id="rId21"/>
    <p:sldId id="266" r:id="rId22"/>
    <p:sldId id="268" r:id="rId23"/>
    <p:sldId id="267" r:id="rId24"/>
    <p:sldId id="26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0A337-587F-4EC2-BDC0-3BF415553A12}" v="18" dt="2021-10-30T18:39:43.190"/>
  </p1510:revLst>
</p1510:revInfo>
</file>

<file path=ppt/tableStyles.xml><?xml version="1.0" encoding="utf-8"?>
<a:tblStyleLst xmlns:a="http://schemas.openxmlformats.org/drawingml/2006/main" def="{91CA1FDC-CC77-4CEE-A5E0-FA411163514D}">
  <a:tblStyle styleId="{91CA1FDC-CC77-4CEE-A5E0-FA4111635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4"/>
    <p:restoredTop sz="94650"/>
  </p:normalViewPr>
  <p:slideViewPr>
    <p:cSldViewPr snapToGrid="0">
      <p:cViewPr varScale="1">
        <p:scale>
          <a:sx n="157" d="100"/>
          <a:sy n="157" d="100"/>
        </p:scale>
        <p:origin x="269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109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717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730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43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6d6ff8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6d6ff8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990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14d18f9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14d18f9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f6d6ff84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f6d6ff84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f6d6ff84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f6d6ff84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6d6ff84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6d6ff84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6d6ff84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f6d6ff84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6d6ff8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6d6ff8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f6d6ff84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f6d6ff84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6d6ff84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6d6ff84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6d6ff84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6d6ff84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14d18f9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214d18f9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84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3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47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8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01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80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6d6ff8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6d6ff8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48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728" y="555479"/>
            <a:ext cx="7282543" cy="2398486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CS4345</a:t>
            </a: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Assignment 03</a:t>
            </a: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AWS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943" y="3523895"/>
            <a:ext cx="6433456" cy="797734"/>
          </a:xfrm>
        </p:spPr>
        <p:txBody>
          <a:bodyPr anchor="t">
            <a:noAutofit/>
          </a:bodyPr>
          <a:lstStyle/>
          <a:p>
            <a:pPr algn="l"/>
            <a:r>
              <a:rPr lang="en-US" sz="1600" b="1" dirty="0">
                <a:solidFill>
                  <a:srgbClr val="FF0000"/>
                </a:solidFill>
              </a:rPr>
              <a:t>Name: </a:t>
            </a:r>
            <a:r>
              <a:rPr lang="en-US" sz="1600" b="1" dirty="0">
                <a:solidFill>
                  <a:schemeClr val="tx1"/>
                </a:solidFill>
              </a:rPr>
              <a:t>Dom </a:t>
            </a:r>
            <a:r>
              <a:rPr lang="en-US" sz="1600" b="1" dirty="0" err="1">
                <a:solidFill>
                  <a:schemeClr val="tx1"/>
                </a:solidFill>
              </a:rPr>
              <a:t>Arishi</a:t>
            </a:r>
            <a:endParaRPr lang="en-US" sz="1600" b="1" dirty="0">
              <a:solidFill>
                <a:srgbClr val="FF0000"/>
              </a:solidFill>
            </a:endParaRPr>
          </a:p>
          <a:p>
            <a:pPr algn="l"/>
            <a:r>
              <a:rPr lang="en-US" sz="1600" b="1" dirty="0">
                <a:solidFill>
                  <a:srgbClr val="FF0000"/>
                </a:solidFill>
              </a:rPr>
              <a:t>School ID: </a:t>
            </a:r>
            <a:r>
              <a:rPr lang="en-US" sz="1600" b="1" dirty="0">
                <a:solidFill>
                  <a:schemeClr val="tx1"/>
                </a:solidFill>
              </a:rPr>
              <a:t>915604744</a:t>
            </a:r>
          </a:p>
        </p:txBody>
      </p:sp>
    </p:spTree>
    <p:extLst>
      <p:ext uri="{BB962C8B-B14F-4D97-AF65-F5344CB8AC3E}">
        <p14:creationId xmlns:p14="http://schemas.microsoft.com/office/powerpoint/2010/main" val="141667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08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</a:t>
            </a:r>
            <a:r>
              <a:rPr lang="en-US" b="1" dirty="0">
                <a:solidFill>
                  <a:srgbClr val="0000CC"/>
                </a:solidFill>
              </a:rPr>
              <a:t>Front-End</a:t>
            </a:r>
            <a:r>
              <a:rPr lang="en" b="1" dirty="0">
                <a:solidFill>
                  <a:srgbClr val="0000CC"/>
                </a:solidFill>
              </a:rPr>
              <a:t>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45016-131D-4ECA-8E9B-BB4DEC17E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91" y="800800"/>
            <a:ext cx="8128418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021191" y="303400"/>
            <a:ext cx="6323038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09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</a:t>
            </a:r>
            <a:r>
              <a:rPr lang="en-US" b="1" dirty="0">
                <a:solidFill>
                  <a:srgbClr val="0000CC"/>
                </a:solidFill>
              </a:rPr>
              <a:t>Machine Learning</a:t>
            </a:r>
            <a:r>
              <a:rPr lang="en" b="1" dirty="0">
                <a:solidFill>
                  <a:srgbClr val="0000CC"/>
                </a:solidFill>
              </a:rPr>
              <a:t>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EC33F-FDC8-499A-A7C1-C82B7A3A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79" y="928113"/>
            <a:ext cx="8323042" cy="38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2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# 10 from Category </a:t>
            </a:r>
            <a:r>
              <a:rPr lang="en" b="1" dirty="0">
                <a:solidFill>
                  <a:srgbClr val="0000CC"/>
                </a:solidFill>
              </a:rPr>
              <a:t>“</a:t>
            </a:r>
            <a:r>
              <a:rPr lang="en-US" b="1" dirty="0">
                <a:solidFill>
                  <a:srgbClr val="0000CC"/>
                </a:solidFill>
              </a:rPr>
              <a:t>Serverless</a:t>
            </a:r>
            <a:r>
              <a:rPr lang="en" b="1" dirty="0">
                <a:solidFill>
                  <a:srgbClr val="0000CC"/>
                </a:solidFill>
              </a:rPr>
              <a:t>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9AF09-DA93-4A9C-9652-6D1356420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0" y="901051"/>
            <a:ext cx="8910394" cy="38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4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5"/>
          <p:cNvGraphicFramePr/>
          <p:nvPr>
            <p:extLst>
              <p:ext uri="{D42A27DB-BD31-4B8C-83A1-F6EECF244321}">
                <p14:modId xmlns:p14="http://schemas.microsoft.com/office/powerpoint/2010/main" val="4022453179"/>
              </p:ext>
            </p:extLst>
          </p:nvPr>
        </p:nvGraphicFramePr>
        <p:xfrm>
          <a:off x="2657141" y="521184"/>
          <a:ext cx="3515325" cy="4496129"/>
        </p:xfrm>
        <a:graphic>
          <a:graphicData uri="http://schemas.openxmlformats.org/drawingml/2006/table">
            <a:tbl>
              <a:tblPr>
                <a:noFill/>
                <a:tableStyleId>{91CA1FDC-CC77-4CEE-A5E0-FA411163514D}</a:tableStyleId>
              </a:tblPr>
              <a:tblGrid>
                <a:gridCol w="5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7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#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AWS Category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Implemented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Machine Learning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Detector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Storage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S3 bucket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3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Machine Learning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Entity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Machine Learning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Models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Machine Learning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Events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rgbClr val="7030A0"/>
                          </a:solidFill>
                        </a:rPr>
                        <a:t>6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Machine Learning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Variables / Labels</a:t>
                      </a: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7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4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8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9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6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7030A0"/>
                          </a:solidFill>
                        </a:rPr>
                        <a:t>10</a:t>
                      </a:r>
                      <a:endParaRPr sz="800" b="1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1785257" y="0"/>
            <a:ext cx="5406572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Services you’ve used for Q 02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9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50365" y="56201"/>
            <a:ext cx="4373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b="1" dirty="0">
                <a:solidFill>
                  <a:srgbClr val="FF0000"/>
                </a:solidFill>
              </a:rPr>
              <a:t>Your Completed Project Flowchart for Q 02</a:t>
            </a:r>
            <a:endParaRPr b="1" dirty="0">
              <a:solidFill>
                <a:srgbClr val="FF0000"/>
              </a:solidFill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3744775" y="3929775"/>
            <a:ext cx="288600" cy="1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/>
          <p:nvPr/>
        </p:nvCxnSpPr>
        <p:spPr>
          <a:xfrm flipH="1">
            <a:off x="3722400" y="3907575"/>
            <a:ext cx="303600" cy="14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0;p14"/>
          <p:cNvSpPr txBox="1"/>
          <p:nvPr/>
        </p:nvSpPr>
        <p:spPr>
          <a:xfrm>
            <a:off x="198303" y="4621099"/>
            <a:ext cx="4373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900" b="1" dirty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en" sz="900" b="1" dirty="0">
                <a:solidFill>
                  <a:srgbClr val="0000CC"/>
                </a:solidFill>
              </a:rPr>
              <a:t>The arrows represent connections between service</a:t>
            </a:r>
            <a:endParaRPr sz="900"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CB3BF-5489-4E00-8CE3-6E82172E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350" y="911356"/>
            <a:ext cx="5955299" cy="33207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6879-6301-45F8-A3E5-C41BFA4E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742" y="171330"/>
            <a:ext cx="8520600" cy="841800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More Detailed flowchart for Q 02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B6D587-01A5-4398-800D-FA16E89C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66" y="1315638"/>
            <a:ext cx="5955299" cy="31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6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093579" y="403517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#1 Entity 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67FD04-C160-49BC-BCCE-E7F97C7BD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" y="950448"/>
            <a:ext cx="8883696" cy="41087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920043" y="3774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#2 </a:t>
            </a:r>
            <a:r>
              <a:rPr lang="en-US" b="1" dirty="0" err="1">
                <a:solidFill>
                  <a:srgbClr val="FF0000"/>
                </a:solidFill>
              </a:rPr>
              <a:t>Lables</a:t>
            </a:r>
            <a:endParaRPr lang="en-US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D96D1-7188-4345-9569-DBAE868E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7" y="1065963"/>
            <a:ext cx="8128418" cy="35794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727894" y="207304"/>
            <a:ext cx="1221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#3 </a:t>
            </a:r>
            <a:r>
              <a:rPr lang="en-US" b="1" dirty="0">
                <a:solidFill>
                  <a:srgbClr val="FF0000"/>
                </a:solidFill>
              </a:rPr>
              <a:t>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D9BED-7927-4A5B-9317-A6EDA8ED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1" y="879192"/>
            <a:ext cx="8736858" cy="37462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2653293" y="330873"/>
            <a:ext cx="3396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#4 </a:t>
            </a:r>
            <a:r>
              <a:rPr lang="en-US" b="1" dirty="0">
                <a:solidFill>
                  <a:srgbClr val="FF0000"/>
                </a:solidFill>
              </a:rPr>
              <a:t>Events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 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237F6-5A4B-4477-B5D0-71DB0C38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" y="885300"/>
            <a:ext cx="8128418" cy="38602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126274391"/>
              </p:ext>
            </p:extLst>
          </p:nvPr>
        </p:nvGraphicFramePr>
        <p:xfrm>
          <a:off x="2945982" y="219046"/>
          <a:ext cx="3515325" cy="4815064"/>
        </p:xfrm>
        <a:graphic>
          <a:graphicData uri="http://schemas.openxmlformats.org/drawingml/2006/table">
            <a:tbl>
              <a:tblPr>
                <a:noFill/>
                <a:tableStyleId>{91CA1FDC-CC77-4CEE-A5E0-FA411163514D}</a:tableStyleId>
              </a:tblPr>
              <a:tblGrid>
                <a:gridCol w="5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9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#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AWS Category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Implemented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1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Acct Management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Control your AWS Costs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2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Analytics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Create business intelligence dashboards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3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Compute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Create object storage buckets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in Amazon </a:t>
                      </a:r>
                      <a:r>
                        <a:rPr lang="en-US" sz="800" b="1" dirty="0" err="1"/>
                        <a:t>Lightsail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4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Databases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Create and Query a NoSQL Table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with Amazon DynamoDB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5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DevOps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Remotely Run Commands on an EC2 Instance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6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Storage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Store and Retrieve a File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with Amazon S3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 err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7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End User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Amazon </a:t>
                      </a:r>
                      <a:r>
                        <a:rPr lang="en-US" sz="800" b="1" dirty="0" err="1"/>
                        <a:t>WorkSpaces</a:t>
                      </a:r>
                      <a:r>
                        <a:rPr lang="en-US" sz="800" b="1" dirty="0"/>
                        <a:t> Cost Optimizer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8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Front-End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Host a Static Website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9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Machine Learning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Extract text and structured data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with Amazon </a:t>
                      </a:r>
                      <a:r>
                        <a:rPr lang="en-US" sz="800" b="1" dirty="0" err="1"/>
                        <a:t>Textract</a:t>
                      </a: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10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Serverless</a:t>
                      </a:r>
                      <a:endParaRPr sz="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Schedule a Serverless Workflow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-481396" y="219046"/>
            <a:ext cx="3515325" cy="66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Tutorials I have selected for Q 01</a:t>
            </a:r>
          </a:p>
          <a:p>
            <a:pPr algn="ctr"/>
            <a:endParaRPr lang="en-US" sz="1000" b="1" dirty="0">
              <a:solidFill>
                <a:srgbClr val="0000CC"/>
              </a:solidFill>
            </a:endParaRPr>
          </a:p>
          <a:p>
            <a:pPr algn="ctr"/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1980113" y="257719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#5 </a:t>
            </a:r>
            <a:r>
              <a:rPr lang="en-US" b="1" dirty="0">
                <a:solidFill>
                  <a:srgbClr val="FF0000"/>
                </a:solidFill>
              </a:rPr>
              <a:t>Models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E30E8-F400-436F-AE95-808CE412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90" y="863895"/>
            <a:ext cx="8128418" cy="402188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2247532" y="194021"/>
            <a:ext cx="42627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S3 Storage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62A76-5D97-4B42-BACC-C362BD6FD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03" y="652709"/>
            <a:ext cx="8128418" cy="42967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2440650" y="103600"/>
            <a:ext cx="4262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Cost &amp; Billing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4C93D-3FD7-4F3F-981D-1507C009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7" y="613248"/>
            <a:ext cx="8703486" cy="39170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2440650" y="103600"/>
            <a:ext cx="4262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Cost &amp; Billing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82070-9970-4FAF-9898-DB3DD83E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9" y="547304"/>
            <a:ext cx="8588907" cy="432921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860421" y="422927"/>
            <a:ext cx="7329714" cy="42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b="1" dirty="0"/>
              <a:t>How many hours did it take you to finish the assignment?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b="1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3hrs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b="1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b="1" dirty="0"/>
              <a:t>What was your project cost at the end?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b="1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FF0000"/>
                </a:solidFill>
              </a:rPr>
              <a:t>1.37$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b="1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b="1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b="1" dirty="0"/>
              <a:t>Name two pros of AWS (let’s say two things you like) and why?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b="1" dirty="0"/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Variety of Choice.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Cheap Price.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They have pretty much everything you want.</a:t>
            </a:r>
            <a:endParaRPr lang="en" b="1" dirty="0">
              <a:solidFill>
                <a:srgbClr val="FF0000"/>
              </a:solidFill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" b="1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b="1" dirty="0"/>
          </a:p>
          <a:p>
            <a:pPr marL="482600" lvl="0" indent="-342900">
              <a:buSzPts val="1400"/>
              <a:buFont typeface="+mj-lt"/>
              <a:buAutoNum type="arabicPeriod"/>
            </a:pPr>
            <a:r>
              <a:rPr lang="en" b="1" dirty="0"/>
              <a:t>Name two cons of AWS (let’s say two things you don’t like) and why?</a:t>
            </a:r>
            <a:endParaRPr b="1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/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Some if the instructions are outdated.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I thought they would have bigger community. (When encountering issues, there are not a lot of solutions on Google).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lang="en-US" dirty="0"/>
          </a:p>
        </p:txBody>
      </p:sp>
      <p:sp>
        <p:nvSpPr>
          <p:cNvPr id="3" name="Google Shape;132;p25"/>
          <p:cNvSpPr txBox="1"/>
          <p:nvPr/>
        </p:nvSpPr>
        <p:spPr>
          <a:xfrm>
            <a:off x="2440650" y="103600"/>
            <a:ext cx="42627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Conclusion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034540" y="303400"/>
            <a:ext cx="6309689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01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</a:t>
            </a:r>
            <a:r>
              <a:rPr lang="en-US" b="1" dirty="0">
                <a:solidFill>
                  <a:srgbClr val="0000CC"/>
                </a:solidFill>
              </a:rPr>
              <a:t>Account Management</a:t>
            </a:r>
            <a:r>
              <a:rPr lang="en" b="1" dirty="0">
                <a:solidFill>
                  <a:srgbClr val="0000CC"/>
                </a:solidFill>
              </a:rPr>
              <a:t>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7E30818-DD60-E84B-A827-A77B2403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55" y="809784"/>
            <a:ext cx="6376946" cy="42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7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02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</a:t>
            </a:r>
            <a:r>
              <a:rPr lang="en-US" b="1" dirty="0">
                <a:solidFill>
                  <a:srgbClr val="0000CC"/>
                </a:solidFill>
              </a:rPr>
              <a:t>Analytics</a:t>
            </a:r>
            <a:r>
              <a:rPr lang="en" b="1" dirty="0">
                <a:solidFill>
                  <a:srgbClr val="0000CC"/>
                </a:solidFill>
              </a:rPr>
              <a:t>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A3297-FEB7-4338-8B4B-03FBDDDC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5" y="800801"/>
            <a:ext cx="8596696" cy="40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2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03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</a:t>
            </a:r>
            <a:r>
              <a:rPr lang="en-US" b="1" dirty="0">
                <a:solidFill>
                  <a:srgbClr val="0000CC"/>
                </a:solidFill>
              </a:rPr>
              <a:t>Compute</a:t>
            </a:r>
            <a:r>
              <a:rPr lang="en" b="1" dirty="0">
                <a:solidFill>
                  <a:srgbClr val="0000CC"/>
                </a:solidFill>
              </a:rPr>
              <a:t>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2D264-26F5-4B18-94AF-EC65E8F0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7" y="800800"/>
            <a:ext cx="8269648" cy="41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9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04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</a:t>
            </a:r>
            <a:r>
              <a:rPr lang="en-US" b="1" dirty="0">
                <a:solidFill>
                  <a:srgbClr val="0000CC"/>
                </a:solidFill>
              </a:rPr>
              <a:t>Databases</a:t>
            </a:r>
            <a:r>
              <a:rPr lang="en" b="1" dirty="0">
                <a:solidFill>
                  <a:srgbClr val="0000CC"/>
                </a:solidFill>
              </a:rPr>
              <a:t>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0C01A-E414-4524-B80C-6EA69F2F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0" y="800801"/>
            <a:ext cx="8756882" cy="39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05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</a:t>
            </a:r>
            <a:r>
              <a:rPr lang="en-US" b="1" dirty="0">
                <a:solidFill>
                  <a:srgbClr val="0000CC"/>
                </a:solidFill>
              </a:rPr>
              <a:t>DevOps</a:t>
            </a:r>
            <a:r>
              <a:rPr lang="en" b="1" dirty="0">
                <a:solidFill>
                  <a:srgbClr val="0000CC"/>
                </a:solidFill>
              </a:rPr>
              <a:t>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DA7EB-722A-4A67-B61A-503307FF6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9" y="884458"/>
            <a:ext cx="8062739" cy="38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4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06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</a:t>
            </a:r>
            <a:r>
              <a:rPr lang="en-US" b="1" dirty="0">
                <a:solidFill>
                  <a:srgbClr val="0000CC"/>
                </a:solidFill>
              </a:rPr>
              <a:t>Storage</a:t>
            </a:r>
            <a:r>
              <a:rPr lang="en" b="1" dirty="0">
                <a:solidFill>
                  <a:srgbClr val="0000CC"/>
                </a:solidFill>
              </a:rPr>
              <a:t>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DFADC-2E64-49CC-9C38-0564FC281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7" y="1178401"/>
            <a:ext cx="8603370" cy="351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502229" y="303400"/>
            <a:ext cx="5842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One Screenshot for Tutorial </a:t>
            </a:r>
            <a:r>
              <a:rPr lang="en" b="1" dirty="0">
                <a:solidFill>
                  <a:srgbClr val="0000CC"/>
                </a:solidFill>
              </a:rPr>
              <a:t># 07 </a:t>
            </a:r>
            <a:r>
              <a:rPr lang="en" b="1" dirty="0">
                <a:solidFill>
                  <a:srgbClr val="FF0000"/>
                </a:solidFill>
              </a:rPr>
              <a:t>from Category </a:t>
            </a:r>
            <a:r>
              <a:rPr lang="en" b="1" dirty="0">
                <a:solidFill>
                  <a:srgbClr val="0000CC"/>
                </a:solidFill>
              </a:rPr>
              <a:t>“</a:t>
            </a:r>
            <a:r>
              <a:rPr lang="en-US" b="1" dirty="0">
                <a:solidFill>
                  <a:srgbClr val="0000CC"/>
                </a:solidFill>
              </a:rPr>
              <a:t>Back-End</a:t>
            </a:r>
            <a:r>
              <a:rPr lang="en" b="1" dirty="0">
                <a:solidFill>
                  <a:srgbClr val="0000CC"/>
                </a:solidFill>
              </a:rPr>
              <a:t>” </a:t>
            </a:r>
            <a:endParaRPr b="1" dirty="0">
              <a:solidFill>
                <a:srgbClr val="0000C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C9D60-5E26-4E3C-AFBA-15E6F9ADD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6" y="751533"/>
            <a:ext cx="8556648" cy="40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915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</TotalTime>
  <Words>401</Words>
  <Application>Microsoft Office PowerPoint</Application>
  <PresentationFormat>On-screen Show (16:9)</PresentationFormat>
  <Paragraphs>110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Wingdings</vt:lpstr>
      <vt:lpstr>Simple Light</vt:lpstr>
      <vt:lpstr>CS4345  Assignment 03 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Detailed flowchart for Q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AWS</dc:title>
  <dc:creator>Ajaj, Ola</dc:creator>
  <cp:lastModifiedBy>Dom (Abdullah) Arishi</cp:lastModifiedBy>
  <cp:revision>50</cp:revision>
  <dcterms:modified xsi:type="dcterms:W3CDTF">2021-12-16T01:11:52Z</dcterms:modified>
</cp:coreProperties>
</file>