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4"/>
  </p:sldMasterIdLst>
  <p:notesMasterIdLst>
    <p:notesMasterId r:id="rId39"/>
  </p:notesMasterIdLst>
  <p:sldIdLst>
    <p:sldId id="270" r:id="rId5"/>
    <p:sldId id="291" r:id="rId6"/>
    <p:sldId id="299" r:id="rId7"/>
    <p:sldId id="292" r:id="rId8"/>
    <p:sldId id="293" r:id="rId9"/>
    <p:sldId id="294" r:id="rId10"/>
    <p:sldId id="295" r:id="rId11"/>
    <p:sldId id="296" r:id="rId12"/>
    <p:sldId id="297" r:id="rId13"/>
    <p:sldId id="298" r:id="rId14"/>
    <p:sldId id="273" r:id="rId15"/>
    <p:sldId id="259" r:id="rId16"/>
    <p:sldId id="260" r:id="rId17"/>
    <p:sldId id="261" r:id="rId18"/>
    <p:sldId id="262" r:id="rId19"/>
    <p:sldId id="284" r:id="rId20"/>
    <p:sldId id="263" r:id="rId21"/>
    <p:sldId id="264" r:id="rId22"/>
    <p:sldId id="265" r:id="rId23"/>
    <p:sldId id="285" r:id="rId24"/>
    <p:sldId id="266" r:id="rId25"/>
    <p:sldId id="277" r:id="rId26"/>
    <p:sldId id="278" r:id="rId27"/>
    <p:sldId id="289" r:id="rId28"/>
    <p:sldId id="286" r:id="rId29"/>
    <p:sldId id="280" r:id="rId30"/>
    <p:sldId id="287" r:id="rId31"/>
    <p:sldId id="281" r:id="rId32"/>
    <p:sldId id="282" r:id="rId33"/>
    <p:sldId id="290" r:id="rId34"/>
    <p:sldId id="283" r:id="rId35"/>
    <p:sldId id="288" r:id="rId36"/>
    <p:sldId id="268" r:id="rId37"/>
    <p:sldId id="269"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E58DE2-CA1E-44F3-A3CC-C260EF43BE7D}" v="11" dt="2021-11-14T18:42:34.604"/>
  </p1510:revLst>
</p1510:revInfo>
</file>

<file path=ppt/tableStyles.xml><?xml version="1.0" encoding="utf-8"?>
<a:tblStyleLst xmlns:a="http://schemas.openxmlformats.org/drawingml/2006/main" def="{91CA1FDC-CC77-4CEE-A5E0-FA411163514D}">
  <a:tblStyle styleId="{91CA1FDC-CC77-4CEE-A5E0-FA41116351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57" d="100"/>
          <a:sy n="157" d="100"/>
        </p:scale>
        <p:origin x="610" y="10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109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f6d6ff84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f6d6ff84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214d18f93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214d18f93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063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f6d6ff84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f6d6ff84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f6d6ff84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f6d6ff84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8530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f6d6ff84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f6d6ff84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6613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f6d6ff84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f6d6ff84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58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214d18f93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214d18f93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449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f6d6ff84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f6d6ff84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070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214d18f93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214d18f93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236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f6d6ff84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f6d6ff84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7304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214d18f93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214d18f93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241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f6d6ff84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f6d6ff84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5736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f6d6ff84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f6d6ff84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264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f6d6ff84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f6d6ff84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34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214d18f93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214d18f93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6404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7f6d6ff841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7f6d6ff84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214d18f93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214d18f93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f6d6ff841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7f6d6ff84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7f6d6ff84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7f6d6ff84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f6d6ff84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f6d6ff84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f6d6ff84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f6d6ff84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214d18f93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214d18f93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90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f6d6ff84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f6d6ff84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f6d6ff84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f6d6ff84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774755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37506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12297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8660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61478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58312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39101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45204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31935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67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30591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12/15/2021</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49885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12/15/2021</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243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0" name="Title 1">
            <a:extLst>
              <a:ext uri="{FF2B5EF4-FFF2-40B4-BE49-F238E27FC236}">
                <a16:creationId xmlns:a16="http://schemas.microsoft.com/office/drawing/2014/main" id="{DE3D84FB-5D02-47D2-98FD-4F01A02E2AEA}"/>
              </a:ext>
            </a:extLst>
          </p:cNvPr>
          <p:cNvSpPr>
            <a:spLocks noGrp="1"/>
          </p:cNvSpPr>
          <p:nvPr>
            <p:ph type="ctrTitle"/>
          </p:nvPr>
        </p:nvSpPr>
        <p:spPr>
          <a:xfrm>
            <a:off x="957942" y="729343"/>
            <a:ext cx="7282543" cy="2398486"/>
          </a:xfrm>
        </p:spPr>
        <p:txBody>
          <a:bodyPr anchor="b">
            <a:normAutofit/>
          </a:bodyPr>
          <a:lstStyle/>
          <a:p>
            <a:r>
              <a:rPr lang="en-US" sz="2400" b="1" dirty="0">
                <a:solidFill>
                  <a:srgbClr val="FF0000"/>
                </a:solidFill>
              </a:rPr>
              <a:t>                                  CIS4345</a:t>
            </a:r>
            <a:br>
              <a:rPr lang="en-US" sz="2400" b="1" dirty="0">
                <a:solidFill>
                  <a:srgbClr val="FF0000"/>
                </a:solidFill>
              </a:rPr>
            </a:br>
            <a:br>
              <a:rPr lang="en-US" sz="2400" b="1" dirty="0">
                <a:solidFill>
                  <a:srgbClr val="FF0000"/>
                </a:solidFill>
              </a:rPr>
            </a:br>
            <a:r>
              <a:rPr lang="en-US" sz="2400" b="1" dirty="0">
                <a:solidFill>
                  <a:srgbClr val="FF0000"/>
                </a:solidFill>
              </a:rPr>
              <a:t>                             Assignment 04</a:t>
            </a:r>
            <a:br>
              <a:rPr lang="en-US" sz="2400" b="1" dirty="0">
                <a:solidFill>
                  <a:srgbClr val="FF0000"/>
                </a:solidFill>
              </a:rPr>
            </a:br>
            <a:br>
              <a:rPr lang="en-US" sz="2400" b="1" dirty="0">
                <a:solidFill>
                  <a:srgbClr val="FF0000"/>
                </a:solidFill>
              </a:rPr>
            </a:br>
            <a:endParaRPr lang="en-US" sz="2400" b="1" dirty="0">
              <a:solidFill>
                <a:srgbClr val="FF0000"/>
              </a:solidFill>
            </a:endParaRPr>
          </a:p>
        </p:txBody>
      </p:sp>
      <p:sp>
        <p:nvSpPr>
          <p:cNvPr id="11"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1752602" y="2997200"/>
            <a:ext cx="6433456" cy="797734"/>
          </a:xfrm>
        </p:spPr>
        <p:txBody>
          <a:bodyPr anchor="t">
            <a:noAutofit/>
          </a:bodyPr>
          <a:lstStyle/>
          <a:p>
            <a:pPr algn="l"/>
            <a:r>
              <a:rPr lang="en-US" sz="1600" b="1" dirty="0">
                <a:solidFill>
                  <a:srgbClr val="FF0000"/>
                </a:solidFill>
              </a:rPr>
              <a:t>                             Name: </a:t>
            </a:r>
            <a:r>
              <a:rPr lang="en-US" sz="1600" b="1" dirty="0">
                <a:solidFill>
                  <a:schemeClr val="tx1"/>
                </a:solidFill>
              </a:rPr>
              <a:t>Dom Arishi</a:t>
            </a:r>
          </a:p>
          <a:p>
            <a:pPr algn="l"/>
            <a:r>
              <a:rPr lang="en-US" sz="1600" b="1" dirty="0">
                <a:solidFill>
                  <a:srgbClr val="FF0000"/>
                </a:solidFill>
              </a:rPr>
              <a:t>                             School ID: </a:t>
            </a:r>
            <a:r>
              <a:rPr lang="en-US" sz="1600" b="1" dirty="0">
                <a:solidFill>
                  <a:schemeClr val="tx1"/>
                </a:solidFill>
              </a:rPr>
              <a:t>915604744</a:t>
            </a:r>
            <a:r>
              <a:rPr lang="en-US" sz="1600" b="1" dirty="0">
                <a:solidFill>
                  <a:srgbClr val="FF0000"/>
                </a:solidFill>
              </a:rPr>
              <a:t> </a:t>
            </a:r>
          </a:p>
        </p:txBody>
      </p:sp>
    </p:spTree>
    <p:extLst>
      <p:ext uri="{BB962C8B-B14F-4D97-AF65-F5344CB8AC3E}">
        <p14:creationId xmlns:p14="http://schemas.microsoft.com/office/powerpoint/2010/main" val="1416677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1803C-B916-4C6A-B2A1-0757C4358748}"/>
              </a:ext>
            </a:extLst>
          </p:cNvPr>
          <p:cNvSpPr>
            <a:spLocks noGrp="1"/>
          </p:cNvSpPr>
          <p:nvPr>
            <p:ph type="title"/>
          </p:nvPr>
        </p:nvSpPr>
        <p:spPr/>
        <p:txBody>
          <a:bodyPr/>
          <a:lstStyle/>
          <a:p>
            <a:r>
              <a:rPr lang="en-US" dirty="0"/>
              <a:t>tutorials</a:t>
            </a:r>
          </a:p>
        </p:txBody>
      </p:sp>
    </p:spTree>
    <p:extLst>
      <p:ext uri="{BB962C8B-B14F-4D97-AF65-F5344CB8AC3E}">
        <p14:creationId xmlns:p14="http://schemas.microsoft.com/office/powerpoint/2010/main" val="43597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Subtitle 2"/>
          <p:cNvSpPr>
            <a:spLocks noGrp="1"/>
          </p:cNvSpPr>
          <p:nvPr>
            <p:ph type="subTitle" idx="1"/>
          </p:nvPr>
        </p:nvSpPr>
        <p:spPr>
          <a:xfrm>
            <a:off x="952500" y="2132669"/>
            <a:ext cx="7277100" cy="858182"/>
          </a:xfrm>
        </p:spPr>
        <p:txBody>
          <a:bodyPr/>
          <a:lstStyle/>
          <a:p>
            <a:r>
              <a:rPr lang="en-US" sz="2000" b="1" dirty="0">
                <a:solidFill>
                  <a:srgbClr val="006600"/>
                </a:solidFill>
              </a:rPr>
              <a:t>			     Computer Engine</a:t>
            </a:r>
            <a:endParaRPr lang="en-US" sz="2000" b="1" i="1" dirty="0">
              <a:solidFill>
                <a:srgbClr val="006600"/>
              </a:solidFill>
            </a:endParaRPr>
          </a:p>
        </p:txBody>
      </p:sp>
    </p:spTree>
    <p:extLst>
      <p:ext uri="{BB962C8B-B14F-4D97-AF65-F5344CB8AC3E}">
        <p14:creationId xmlns:p14="http://schemas.microsoft.com/office/powerpoint/2010/main" val="4033820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p:nvPr/>
        </p:nvSpPr>
        <p:spPr>
          <a:xfrm>
            <a:off x="2440650" y="377425"/>
            <a:ext cx="4262700" cy="497400"/>
          </a:xfrm>
          <a:prstGeom prst="rect">
            <a:avLst/>
          </a:prstGeom>
          <a:noFill/>
          <a:ln>
            <a:noFill/>
          </a:ln>
        </p:spPr>
        <p:txBody>
          <a:bodyPr spcFirstLastPara="1" wrap="square" lIns="91425" tIns="91425" rIns="91425" bIns="91425" anchor="t" anchorCtr="0">
            <a:noAutofit/>
          </a:bodyPr>
          <a:lstStyle/>
          <a:p>
            <a:pPr lvl="0" algn="ctr"/>
            <a:r>
              <a:rPr lang="en-US" b="1" dirty="0">
                <a:solidFill>
                  <a:srgbClr val="FF0000"/>
                </a:solidFill>
              </a:rPr>
              <a:t>Setup a </a:t>
            </a:r>
            <a:r>
              <a:rPr lang="en-US" b="1" dirty="0" err="1">
                <a:solidFill>
                  <a:srgbClr val="FF0000"/>
                </a:solidFill>
              </a:rPr>
              <a:t>GCE</a:t>
            </a:r>
            <a:r>
              <a:rPr lang="en-US" b="1" dirty="0">
                <a:solidFill>
                  <a:srgbClr val="FF0000"/>
                </a:solidFill>
              </a:rPr>
              <a:t> Instance</a:t>
            </a:r>
            <a:endParaRPr b="1" dirty="0">
              <a:solidFill>
                <a:srgbClr val="FF0000"/>
              </a:solidFill>
            </a:endParaRPr>
          </a:p>
        </p:txBody>
      </p:sp>
      <p:pic>
        <p:nvPicPr>
          <p:cNvPr id="3" name="Picture 2" descr="Graphical user interface, text, application&#10;&#10;Description automatically generated">
            <a:extLst>
              <a:ext uri="{FF2B5EF4-FFF2-40B4-BE49-F238E27FC236}">
                <a16:creationId xmlns:a16="http://schemas.microsoft.com/office/drawing/2014/main" id="{1C601794-77FE-2447-8E7E-4D306F2DBD9B}"/>
              </a:ext>
            </a:extLst>
          </p:cNvPr>
          <p:cNvPicPr>
            <a:picLocks noChangeAspect="1"/>
          </p:cNvPicPr>
          <p:nvPr/>
        </p:nvPicPr>
        <p:blipFill>
          <a:blip r:embed="rId3"/>
          <a:stretch>
            <a:fillRect/>
          </a:stretch>
        </p:blipFill>
        <p:spPr>
          <a:xfrm>
            <a:off x="181909" y="831407"/>
            <a:ext cx="8666922" cy="34806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3" name="Google Shape;83;p17"/>
          <p:cNvSpPr txBox="1"/>
          <p:nvPr/>
        </p:nvSpPr>
        <p:spPr>
          <a:xfrm>
            <a:off x="2440650" y="303400"/>
            <a:ext cx="4262700" cy="497400"/>
          </a:xfrm>
          <a:prstGeom prst="rect">
            <a:avLst/>
          </a:prstGeom>
          <a:noFill/>
          <a:ln>
            <a:noFill/>
          </a:ln>
        </p:spPr>
        <p:txBody>
          <a:bodyPr spcFirstLastPara="1" wrap="square" lIns="91425" tIns="91425" rIns="91425" bIns="91425" anchor="t" anchorCtr="0">
            <a:noAutofit/>
          </a:bodyPr>
          <a:lstStyle/>
          <a:p>
            <a:pPr lvl="0" algn="ctr"/>
            <a:r>
              <a:rPr lang="en-US" b="1" dirty="0">
                <a:solidFill>
                  <a:srgbClr val="FF0000"/>
                </a:solidFill>
              </a:rPr>
              <a:t>Connect via </a:t>
            </a:r>
            <a:r>
              <a:rPr lang="en-US" b="1" dirty="0" err="1">
                <a:solidFill>
                  <a:srgbClr val="FF0000"/>
                </a:solidFill>
              </a:rPr>
              <a:t>SSH</a:t>
            </a:r>
            <a:r>
              <a:rPr lang="en-US" b="1" dirty="0">
                <a:solidFill>
                  <a:srgbClr val="FF0000"/>
                </a:solidFill>
              </a:rPr>
              <a:t> and use your VM</a:t>
            </a:r>
            <a:endParaRPr b="1" dirty="0">
              <a:solidFill>
                <a:srgbClr val="FF0000"/>
              </a:solidFill>
            </a:endParaRPr>
          </a:p>
        </p:txBody>
      </p:sp>
      <p:pic>
        <p:nvPicPr>
          <p:cNvPr id="3" name="Picture 2" descr="Graphical user interface, text&#10;&#10;Description automatically generated">
            <a:extLst>
              <a:ext uri="{FF2B5EF4-FFF2-40B4-BE49-F238E27FC236}">
                <a16:creationId xmlns:a16="http://schemas.microsoft.com/office/drawing/2014/main" id="{85B84243-59CE-BC40-85E7-B161F68141AC}"/>
              </a:ext>
            </a:extLst>
          </p:cNvPr>
          <p:cNvPicPr>
            <a:picLocks noChangeAspect="1"/>
          </p:cNvPicPr>
          <p:nvPr/>
        </p:nvPicPr>
        <p:blipFill>
          <a:blip r:embed="rId3"/>
          <a:stretch>
            <a:fillRect/>
          </a:stretch>
        </p:blipFill>
        <p:spPr>
          <a:xfrm>
            <a:off x="170255" y="800800"/>
            <a:ext cx="8651019" cy="35065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8"/>
          <p:cNvSpPr txBox="1"/>
          <p:nvPr/>
        </p:nvSpPr>
        <p:spPr>
          <a:xfrm>
            <a:off x="977031" y="170225"/>
            <a:ext cx="7828766" cy="431024"/>
          </a:xfrm>
          <a:prstGeom prst="rect">
            <a:avLst/>
          </a:prstGeom>
          <a:noFill/>
          <a:ln>
            <a:noFill/>
          </a:ln>
        </p:spPr>
        <p:txBody>
          <a:bodyPr spcFirstLastPara="1" wrap="square" lIns="91425" tIns="91425" rIns="91425" bIns="91425" anchor="t" anchorCtr="0">
            <a:noAutofit/>
          </a:bodyPr>
          <a:lstStyle/>
          <a:p>
            <a:pPr lvl="0" algn="ctr"/>
            <a:r>
              <a:rPr lang="en-US" b="1" dirty="0">
                <a:solidFill>
                  <a:srgbClr val="FF0000"/>
                </a:solidFill>
              </a:rPr>
              <a:t>Setup a WordPress site through Cloud Launcher</a:t>
            </a:r>
            <a:endParaRPr b="1" dirty="0">
              <a:solidFill>
                <a:srgbClr val="FF0000"/>
              </a:solidFill>
            </a:endParaRPr>
          </a:p>
        </p:txBody>
      </p:sp>
      <p:pic>
        <p:nvPicPr>
          <p:cNvPr id="3" name="Picture 2" descr="Graphical user interface, text, application, email&#10;&#10;Description automatically generated">
            <a:extLst>
              <a:ext uri="{FF2B5EF4-FFF2-40B4-BE49-F238E27FC236}">
                <a16:creationId xmlns:a16="http://schemas.microsoft.com/office/drawing/2014/main" id="{13A06E09-EC05-FB45-B132-91110E99E5ED}"/>
              </a:ext>
            </a:extLst>
          </p:cNvPr>
          <p:cNvPicPr>
            <a:picLocks noChangeAspect="1"/>
          </p:cNvPicPr>
          <p:nvPr/>
        </p:nvPicPr>
        <p:blipFill>
          <a:blip r:embed="rId3"/>
          <a:stretch>
            <a:fillRect/>
          </a:stretch>
        </p:blipFill>
        <p:spPr>
          <a:xfrm>
            <a:off x="1070103" y="751383"/>
            <a:ext cx="7003794" cy="34297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19"/>
          <p:cNvSpPr txBox="1"/>
          <p:nvPr/>
        </p:nvSpPr>
        <p:spPr>
          <a:xfrm>
            <a:off x="1658200" y="249200"/>
            <a:ext cx="5520900" cy="644100"/>
          </a:xfrm>
          <a:prstGeom prst="rect">
            <a:avLst/>
          </a:prstGeom>
          <a:noFill/>
          <a:ln>
            <a:noFill/>
          </a:ln>
        </p:spPr>
        <p:txBody>
          <a:bodyPr spcFirstLastPara="1" wrap="square" lIns="91425" tIns="91425" rIns="91425" bIns="91425" anchor="t" anchorCtr="0">
            <a:noAutofit/>
          </a:bodyPr>
          <a:lstStyle/>
          <a:p>
            <a:pPr lvl="0" algn="ctr"/>
            <a:r>
              <a:rPr lang="en-US" b="1" dirty="0">
                <a:solidFill>
                  <a:srgbClr val="FF0000"/>
                </a:solidFill>
              </a:rPr>
              <a:t>Set up a snapshot for the VM deployed</a:t>
            </a:r>
            <a:endParaRPr b="1" dirty="0">
              <a:solidFill>
                <a:srgbClr val="FF0000"/>
              </a:solidFill>
            </a:endParaRPr>
          </a:p>
        </p:txBody>
      </p:sp>
      <p:pic>
        <p:nvPicPr>
          <p:cNvPr id="3" name="Picture 2" descr="Table&#10;&#10;Description automatically generated">
            <a:extLst>
              <a:ext uri="{FF2B5EF4-FFF2-40B4-BE49-F238E27FC236}">
                <a16:creationId xmlns:a16="http://schemas.microsoft.com/office/drawing/2014/main" id="{C41B39AE-A559-0149-B40E-F4BBFC503224}"/>
              </a:ext>
            </a:extLst>
          </p:cNvPr>
          <p:cNvPicPr>
            <a:picLocks noChangeAspect="1"/>
          </p:cNvPicPr>
          <p:nvPr/>
        </p:nvPicPr>
        <p:blipFill>
          <a:blip r:embed="rId3"/>
          <a:stretch>
            <a:fillRect/>
          </a:stretch>
        </p:blipFill>
        <p:spPr>
          <a:xfrm>
            <a:off x="1490698" y="838200"/>
            <a:ext cx="6899446" cy="3467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Subtitle 2"/>
          <p:cNvSpPr>
            <a:spLocks noGrp="1"/>
          </p:cNvSpPr>
          <p:nvPr>
            <p:ph type="subTitle" idx="1"/>
          </p:nvPr>
        </p:nvSpPr>
        <p:spPr>
          <a:xfrm>
            <a:off x="952500" y="2132669"/>
            <a:ext cx="7277100" cy="858182"/>
          </a:xfrm>
        </p:spPr>
        <p:txBody>
          <a:bodyPr/>
          <a:lstStyle/>
          <a:p>
            <a:r>
              <a:rPr lang="en-US" sz="2000" b="1" dirty="0">
                <a:solidFill>
                  <a:srgbClr val="006600"/>
                </a:solidFill>
              </a:rPr>
              <a:t>				    App Engine</a:t>
            </a:r>
            <a:endParaRPr lang="en-US" sz="2000" b="1" i="1" dirty="0">
              <a:solidFill>
                <a:srgbClr val="006600"/>
              </a:solidFill>
            </a:endParaRPr>
          </a:p>
        </p:txBody>
      </p:sp>
    </p:spTree>
    <p:extLst>
      <p:ext uri="{BB962C8B-B14F-4D97-AF65-F5344CB8AC3E}">
        <p14:creationId xmlns:p14="http://schemas.microsoft.com/office/powerpoint/2010/main" val="459283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0"/>
          <p:cNvSpPr txBox="1"/>
          <p:nvPr/>
        </p:nvSpPr>
        <p:spPr>
          <a:xfrm>
            <a:off x="2368636" y="0"/>
            <a:ext cx="4262700" cy="451500"/>
          </a:xfrm>
          <a:prstGeom prst="rect">
            <a:avLst/>
          </a:prstGeom>
          <a:noFill/>
          <a:ln>
            <a:noFill/>
          </a:ln>
        </p:spPr>
        <p:txBody>
          <a:bodyPr spcFirstLastPara="1" wrap="square" lIns="91425" tIns="91425" rIns="91425" bIns="91425" anchor="t" anchorCtr="0">
            <a:noAutofit/>
          </a:bodyPr>
          <a:lstStyle/>
          <a:p>
            <a:pPr lvl="0" algn="ctr"/>
            <a:r>
              <a:rPr lang="en-US" b="1" dirty="0">
                <a:solidFill>
                  <a:srgbClr val="FF0000"/>
                </a:solidFill>
              </a:rPr>
              <a:t>Setup a "Hello World" website in Python</a:t>
            </a:r>
            <a:endParaRPr b="1" dirty="0">
              <a:solidFill>
                <a:srgbClr val="FF0000"/>
              </a:solidFill>
            </a:endParaRPr>
          </a:p>
        </p:txBody>
      </p:sp>
      <p:pic>
        <p:nvPicPr>
          <p:cNvPr id="3" name="Picture 2" descr="Text&#10;&#10;Description automatically generated">
            <a:extLst>
              <a:ext uri="{FF2B5EF4-FFF2-40B4-BE49-F238E27FC236}">
                <a16:creationId xmlns:a16="http://schemas.microsoft.com/office/drawing/2014/main" id="{5F26701B-C7D2-9B4A-A520-B4F8F7179A50}"/>
              </a:ext>
            </a:extLst>
          </p:cNvPr>
          <p:cNvPicPr>
            <a:picLocks noChangeAspect="1"/>
          </p:cNvPicPr>
          <p:nvPr/>
        </p:nvPicPr>
        <p:blipFill>
          <a:blip r:embed="rId3"/>
          <a:stretch>
            <a:fillRect/>
          </a:stretch>
        </p:blipFill>
        <p:spPr>
          <a:xfrm>
            <a:off x="718258" y="657539"/>
            <a:ext cx="7963517" cy="382842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p:nvPr/>
        </p:nvSpPr>
        <p:spPr>
          <a:xfrm>
            <a:off x="914399" y="36800"/>
            <a:ext cx="7315200" cy="365555"/>
          </a:xfrm>
          <a:prstGeom prst="rect">
            <a:avLst/>
          </a:prstGeom>
          <a:noFill/>
          <a:ln>
            <a:noFill/>
          </a:ln>
        </p:spPr>
        <p:txBody>
          <a:bodyPr spcFirstLastPara="1" wrap="square" lIns="91425" tIns="91425" rIns="91425" bIns="91425" anchor="t" anchorCtr="0">
            <a:noAutofit/>
          </a:bodyPr>
          <a:lstStyle/>
          <a:p>
            <a:pPr lvl="0" algn="ctr"/>
            <a:r>
              <a:rPr lang="en-US" b="1" dirty="0">
                <a:solidFill>
                  <a:srgbClr val="FF0000"/>
                </a:solidFill>
              </a:rPr>
              <a:t>Setup a Java web application using the Eclipse plugin with Java</a:t>
            </a:r>
            <a:endParaRPr b="1" dirty="0">
              <a:solidFill>
                <a:srgbClr val="FF0000"/>
              </a:solidFill>
            </a:endParaRPr>
          </a:p>
        </p:txBody>
      </p:sp>
      <p:pic>
        <p:nvPicPr>
          <p:cNvPr id="5" name="Picture 4">
            <a:extLst>
              <a:ext uri="{FF2B5EF4-FFF2-40B4-BE49-F238E27FC236}">
                <a16:creationId xmlns:a16="http://schemas.microsoft.com/office/drawing/2014/main" id="{6DDD2CC4-773E-4D73-801C-E7E72CF7D093}"/>
              </a:ext>
            </a:extLst>
          </p:cNvPr>
          <p:cNvPicPr>
            <a:picLocks noChangeAspect="1"/>
          </p:cNvPicPr>
          <p:nvPr/>
        </p:nvPicPr>
        <p:blipFill>
          <a:blip r:embed="rId3"/>
          <a:stretch>
            <a:fillRect/>
          </a:stretch>
        </p:blipFill>
        <p:spPr>
          <a:xfrm>
            <a:off x="914399" y="616115"/>
            <a:ext cx="7802435" cy="372477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p:nvPr/>
        </p:nvSpPr>
        <p:spPr>
          <a:xfrm>
            <a:off x="1903957" y="177625"/>
            <a:ext cx="5987440" cy="497400"/>
          </a:xfrm>
          <a:prstGeom prst="rect">
            <a:avLst/>
          </a:prstGeom>
          <a:noFill/>
          <a:ln>
            <a:noFill/>
          </a:ln>
        </p:spPr>
        <p:txBody>
          <a:bodyPr spcFirstLastPara="1" wrap="square" lIns="91425" tIns="91425" rIns="91425" bIns="91425" anchor="t" anchorCtr="0">
            <a:noAutofit/>
          </a:bodyPr>
          <a:lstStyle/>
          <a:p>
            <a:pPr lvl="0" algn="ctr"/>
            <a:r>
              <a:rPr lang="en-US" b="1" dirty="0">
                <a:solidFill>
                  <a:srgbClr val="FF0000"/>
                </a:solidFill>
              </a:rPr>
              <a:t>Setup a Java web application using </a:t>
            </a:r>
            <a:r>
              <a:rPr lang="en-US" b="1" dirty="0" err="1">
                <a:solidFill>
                  <a:srgbClr val="FF0000"/>
                </a:solidFill>
              </a:rPr>
              <a:t>Codeenvy</a:t>
            </a:r>
            <a:r>
              <a:rPr lang="en-US" b="1" dirty="0">
                <a:solidFill>
                  <a:srgbClr val="FF0000"/>
                </a:solidFill>
              </a:rPr>
              <a:t> IDE</a:t>
            </a:r>
            <a:endParaRPr b="1" dirty="0">
              <a:solidFill>
                <a:srgbClr val="FF0000"/>
              </a:solidFill>
            </a:endParaRPr>
          </a:p>
        </p:txBody>
      </p:sp>
      <p:sp>
        <p:nvSpPr>
          <p:cNvPr id="5" name="Content Placeholder 2">
            <a:extLst>
              <a:ext uri="{FF2B5EF4-FFF2-40B4-BE49-F238E27FC236}">
                <a16:creationId xmlns:a16="http://schemas.microsoft.com/office/drawing/2014/main" id="{BECA94B1-7BCD-416F-A7DE-2B4ED75CFC37}"/>
              </a:ext>
            </a:extLst>
          </p:cNvPr>
          <p:cNvSpPr txBox="1">
            <a:spLocks/>
          </p:cNvSpPr>
          <p:nvPr/>
        </p:nvSpPr>
        <p:spPr>
          <a:xfrm>
            <a:off x="2832898" y="2058184"/>
            <a:ext cx="4129558" cy="5135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r>
              <a:rPr lang="en-US" sz="1600" dirty="0"/>
              <a:t>          No Luck unfortunately </a:t>
            </a:r>
            <a:r>
              <a:rPr lang="en-US" sz="1600" dirty="0">
                <a:sym typeface="Wingdings" panose="05000000000000000000" pitchFamily="2" charset="2"/>
              </a:rPr>
              <a:t></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9E44-042C-4A6D-80F5-6E5379436258}"/>
              </a:ext>
            </a:extLst>
          </p:cNvPr>
          <p:cNvSpPr>
            <a:spLocks noGrp="1"/>
          </p:cNvSpPr>
          <p:nvPr>
            <p:ph type="title"/>
          </p:nvPr>
        </p:nvSpPr>
        <p:spPr/>
        <p:txBody>
          <a:bodyPr/>
          <a:lstStyle/>
          <a:p>
            <a:r>
              <a:rPr lang="en-US" dirty="0"/>
              <a:t>GCP Project &amp; Tutorials</a:t>
            </a:r>
          </a:p>
        </p:txBody>
      </p:sp>
    </p:spTree>
    <p:extLst>
      <p:ext uri="{BB962C8B-B14F-4D97-AF65-F5344CB8AC3E}">
        <p14:creationId xmlns:p14="http://schemas.microsoft.com/office/powerpoint/2010/main" val="1227170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Subtitle 2"/>
          <p:cNvSpPr>
            <a:spLocks noGrp="1"/>
          </p:cNvSpPr>
          <p:nvPr>
            <p:ph type="subTitle" idx="1"/>
          </p:nvPr>
        </p:nvSpPr>
        <p:spPr>
          <a:xfrm>
            <a:off x="952500" y="2132669"/>
            <a:ext cx="7277100" cy="858182"/>
          </a:xfrm>
        </p:spPr>
        <p:txBody>
          <a:bodyPr/>
          <a:lstStyle/>
          <a:p>
            <a:r>
              <a:rPr lang="en-US" sz="2000" b="1" dirty="0">
                <a:solidFill>
                  <a:srgbClr val="006600"/>
                </a:solidFill>
              </a:rPr>
              <a:t>			         Cloud Storage</a:t>
            </a:r>
            <a:endParaRPr lang="en-US" sz="2000" b="1" i="1" dirty="0">
              <a:solidFill>
                <a:srgbClr val="006600"/>
              </a:solidFill>
            </a:endParaRPr>
          </a:p>
        </p:txBody>
      </p:sp>
    </p:spTree>
    <p:extLst>
      <p:ext uri="{BB962C8B-B14F-4D97-AF65-F5344CB8AC3E}">
        <p14:creationId xmlns:p14="http://schemas.microsoft.com/office/powerpoint/2010/main" val="2099992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23"/>
          <p:cNvSpPr txBox="1"/>
          <p:nvPr/>
        </p:nvSpPr>
        <p:spPr>
          <a:xfrm>
            <a:off x="2634650" y="140625"/>
            <a:ext cx="4262700" cy="325800"/>
          </a:xfrm>
          <a:prstGeom prst="rect">
            <a:avLst/>
          </a:prstGeom>
          <a:noFill/>
          <a:ln>
            <a:noFill/>
          </a:ln>
        </p:spPr>
        <p:txBody>
          <a:bodyPr spcFirstLastPara="1" wrap="square" lIns="91425" tIns="91425" rIns="91425" bIns="91425" anchor="t" anchorCtr="0">
            <a:noAutofit/>
          </a:bodyPr>
          <a:lstStyle/>
          <a:p>
            <a:pPr lvl="0" algn="ctr"/>
            <a:r>
              <a:rPr lang="en-US" b="1" dirty="0">
                <a:solidFill>
                  <a:srgbClr val="FF0000"/>
                </a:solidFill>
              </a:rPr>
              <a:t>Setup a bucket and store some files</a:t>
            </a:r>
            <a:endParaRPr b="1" dirty="0">
              <a:solidFill>
                <a:srgbClr val="FF0000"/>
              </a:solidFill>
            </a:endParaRPr>
          </a:p>
        </p:txBody>
      </p:sp>
      <p:pic>
        <p:nvPicPr>
          <p:cNvPr id="3" name="Picture 2">
            <a:extLst>
              <a:ext uri="{FF2B5EF4-FFF2-40B4-BE49-F238E27FC236}">
                <a16:creationId xmlns:a16="http://schemas.microsoft.com/office/drawing/2014/main" id="{D6997AF2-B367-4E79-806E-6DAA75EF4184}"/>
              </a:ext>
            </a:extLst>
          </p:cNvPr>
          <p:cNvPicPr>
            <a:picLocks noChangeAspect="1"/>
          </p:cNvPicPr>
          <p:nvPr/>
        </p:nvPicPr>
        <p:blipFill>
          <a:blip r:embed="rId3"/>
          <a:stretch>
            <a:fillRect/>
          </a:stretch>
        </p:blipFill>
        <p:spPr>
          <a:xfrm>
            <a:off x="994934" y="576468"/>
            <a:ext cx="7542131" cy="380969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23"/>
          <p:cNvSpPr txBox="1"/>
          <p:nvPr/>
        </p:nvSpPr>
        <p:spPr>
          <a:xfrm>
            <a:off x="2343248" y="-32912"/>
            <a:ext cx="5252050" cy="697576"/>
          </a:xfrm>
          <a:prstGeom prst="rect">
            <a:avLst/>
          </a:prstGeom>
          <a:noFill/>
          <a:ln>
            <a:noFill/>
          </a:ln>
        </p:spPr>
        <p:txBody>
          <a:bodyPr spcFirstLastPara="1" wrap="square" lIns="91425" tIns="91425" rIns="91425" bIns="91425" anchor="t" anchorCtr="0">
            <a:noAutofit/>
          </a:bodyPr>
          <a:lstStyle/>
          <a:p>
            <a:pPr lvl="0" algn="ctr"/>
            <a:r>
              <a:rPr lang="en-US" b="1" dirty="0">
                <a:solidFill>
                  <a:srgbClr val="FF0000"/>
                </a:solidFill>
              </a:rPr>
              <a:t>Setup a SQL cloud and Setup a new database inside</a:t>
            </a:r>
            <a:endParaRPr b="1" dirty="0">
              <a:solidFill>
                <a:srgbClr val="FF0000"/>
              </a:solidFill>
            </a:endParaRPr>
          </a:p>
        </p:txBody>
      </p:sp>
      <p:pic>
        <p:nvPicPr>
          <p:cNvPr id="3" name="Picture 2">
            <a:extLst>
              <a:ext uri="{FF2B5EF4-FFF2-40B4-BE49-F238E27FC236}">
                <a16:creationId xmlns:a16="http://schemas.microsoft.com/office/drawing/2014/main" id="{0946D36F-B41E-46A6-8E7C-D0C1BDAF8140}"/>
              </a:ext>
            </a:extLst>
          </p:cNvPr>
          <p:cNvPicPr>
            <a:picLocks noChangeAspect="1"/>
          </p:cNvPicPr>
          <p:nvPr/>
        </p:nvPicPr>
        <p:blipFill>
          <a:blip r:embed="rId3"/>
          <a:stretch>
            <a:fillRect/>
          </a:stretch>
        </p:blipFill>
        <p:spPr>
          <a:xfrm>
            <a:off x="1289672" y="763783"/>
            <a:ext cx="7388619" cy="3615934"/>
          </a:xfrm>
          <a:prstGeom prst="rect">
            <a:avLst/>
          </a:prstGeom>
        </p:spPr>
      </p:pic>
    </p:spTree>
    <p:extLst>
      <p:ext uri="{BB962C8B-B14F-4D97-AF65-F5344CB8AC3E}">
        <p14:creationId xmlns:p14="http://schemas.microsoft.com/office/powerpoint/2010/main" val="4206724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23"/>
          <p:cNvSpPr txBox="1"/>
          <p:nvPr/>
        </p:nvSpPr>
        <p:spPr>
          <a:xfrm>
            <a:off x="2634650" y="140624"/>
            <a:ext cx="5252050" cy="697576"/>
          </a:xfrm>
          <a:prstGeom prst="rect">
            <a:avLst/>
          </a:prstGeom>
          <a:noFill/>
          <a:ln>
            <a:noFill/>
          </a:ln>
        </p:spPr>
        <p:txBody>
          <a:bodyPr spcFirstLastPara="1" wrap="square" lIns="91425" tIns="91425" rIns="91425" bIns="91425" anchor="t" anchorCtr="0">
            <a:noAutofit/>
          </a:bodyPr>
          <a:lstStyle/>
          <a:p>
            <a:pPr lvl="0" algn="ctr"/>
            <a:r>
              <a:rPr lang="en-US" b="1" dirty="0">
                <a:solidFill>
                  <a:srgbClr val="FF0000"/>
                </a:solidFill>
              </a:rPr>
              <a:t>Setup a SQL cloud and Setup a new database inside</a:t>
            </a:r>
            <a:endParaRPr b="1" dirty="0">
              <a:solidFill>
                <a:srgbClr val="FF0000"/>
              </a:solidFill>
            </a:endParaRPr>
          </a:p>
        </p:txBody>
      </p:sp>
      <p:pic>
        <p:nvPicPr>
          <p:cNvPr id="7" name="Picture 6">
            <a:extLst>
              <a:ext uri="{FF2B5EF4-FFF2-40B4-BE49-F238E27FC236}">
                <a16:creationId xmlns:a16="http://schemas.microsoft.com/office/drawing/2014/main" id="{2D150E2B-8D26-47C8-BF6D-6CD0DF66DD4E}"/>
              </a:ext>
            </a:extLst>
          </p:cNvPr>
          <p:cNvPicPr>
            <a:picLocks noChangeAspect="1"/>
          </p:cNvPicPr>
          <p:nvPr/>
        </p:nvPicPr>
        <p:blipFill>
          <a:blip r:embed="rId3"/>
          <a:stretch>
            <a:fillRect/>
          </a:stretch>
        </p:blipFill>
        <p:spPr>
          <a:xfrm>
            <a:off x="1552738" y="889020"/>
            <a:ext cx="7087589" cy="3365460"/>
          </a:xfrm>
          <a:prstGeom prst="rect">
            <a:avLst/>
          </a:prstGeom>
        </p:spPr>
      </p:pic>
    </p:spTree>
    <p:extLst>
      <p:ext uri="{BB962C8B-B14F-4D97-AF65-F5344CB8AC3E}">
        <p14:creationId xmlns:p14="http://schemas.microsoft.com/office/powerpoint/2010/main" val="2215578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23"/>
          <p:cNvSpPr txBox="1"/>
          <p:nvPr/>
        </p:nvSpPr>
        <p:spPr>
          <a:xfrm>
            <a:off x="1726925" y="140624"/>
            <a:ext cx="5252050" cy="697576"/>
          </a:xfrm>
          <a:prstGeom prst="rect">
            <a:avLst/>
          </a:prstGeom>
          <a:noFill/>
          <a:ln>
            <a:noFill/>
          </a:ln>
        </p:spPr>
        <p:txBody>
          <a:bodyPr spcFirstLastPara="1" wrap="square" lIns="91425" tIns="91425" rIns="91425" bIns="91425" anchor="t" anchorCtr="0">
            <a:noAutofit/>
          </a:bodyPr>
          <a:lstStyle/>
          <a:p>
            <a:pPr lvl="0" algn="ctr"/>
            <a:r>
              <a:rPr lang="en-US" b="1" dirty="0">
                <a:solidFill>
                  <a:srgbClr val="FF0000"/>
                </a:solidFill>
              </a:rPr>
              <a:t>Setup a SQL cloud and Setup a new database inside</a:t>
            </a:r>
            <a:endParaRPr b="1" dirty="0">
              <a:solidFill>
                <a:srgbClr val="FF0000"/>
              </a:solidFill>
            </a:endParaRPr>
          </a:p>
        </p:txBody>
      </p:sp>
      <p:pic>
        <p:nvPicPr>
          <p:cNvPr id="3" name="Picture 2">
            <a:extLst>
              <a:ext uri="{FF2B5EF4-FFF2-40B4-BE49-F238E27FC236}">
                <a16:creationId xmlns:a16="http://schemas.microsoft.com/office/drawing/2014/main" id="{24C7A880-F844-4E3F-917A-BD01F9D944F9}"/>
              </a:ext>
            </a:extLst>
          </p:cNvPr>
          <p:cNvPicPr>
            <a:picLocks noChangeAspect="1"/>
          </p:cNvPicPr>
          <p:nvPr/>
        </p:nvPicPr>
        <p:blipFill>
          <a:blip r:embed="rId3"/>
          <a:stretch>
            <a:fillRect/>
          </a:stretch>
        </p:blipFill>
        <p:spPr>
          <a:xfrm>
            <a:off x="992953" y="894250"/>
            <a:ext cx="7439512" cy="3368099"/>
          </a:xfrm>
          <a:prstGeom prst="rect">
            <a:avLst/>
          </a:prstGeom>
        </p:spPr>
      </p:pic>
    </p:spTree>
    <p:extLst>
      <p:ext uri="{BB962C8B-B14F-4D97-AF65-F5344CB8AC3E}">
        <p14:creationId xmlns:p14="http://schemas.microsoft.com/office/powerpoint/2010/main" val="1827547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Subtitle 2"/>
          <p:cNvSpPr>
            <a:spLocks noGrp="1"/>
          </p:cNvSpPr>
          <p:nvPr>
            <p:ph type="subTitle" idx="1"/>
          </p:nvPr>
        </p:nvSpPr>
        <p:spPr>
          <a:xfrm>
            <a:off x="952500" y="2132669"/>
            <a:ext cx="7277100" cy="858182"/>
          </a:xfrm>
        </p:spPr>
        <p:txBody>
          <a:bodyPr/>
          <a:lstStyle/>
          <a:p>
            <a:r>
              <a:rPr lang="en-US" sz="2000" b="1" dirty="0">
                <a:solidFill>
                  <a:srgbClr val="006600"/>
                </a:solidFill>
              </a:rPr>
              <a:t>                                      Translation API</a:t>
            </a:r>
            <a:endParaRPr lang="en-US" sz="2000" b="1" i="1" dirty="0">
              <a:solidFill>
                <a:srgbClr val="006600"/>
              </a:solidFill>
            </a:endParaRPr>
          </a:p>
        </p:txBody>
      </p:sp>
    </p:spTree>
    <p:extLst>
      <p:ext uri="{BB962C8B-B14F-4D97-AF65-F5344CB8AC3E}">
        <p14:creationId xmlns:p14="http://schemas.microsoft.com/office/powerpoint/2010/main" val="2710207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23"/>
          <p:cNvSpPr txBox="1"/>
          <p:nvPr/>
        </p:nvSpPr>
        <p:spPr>
          <a:xfrm>
            <a:off x="2066556" y="0"/>
            <a:ext cx="5252050" cy="697576"/>
          </a:xfrm>
          <a:prstGeom prst="rect">
            <a:avLst/>
          </a:prstGeom>
          <a:noFill/>
          <a:ln>
            <a:noFill/>
          </a:ln>
        </p:spPr>
        <p:txBody>
          <a:bodyPr spcFirstLastPara="1" wrap="square" lIns="91425" tIns="91425" rIns="91425" bIns="91425" anchor="t" anchorCtr="0">
            <a:noAutofit/>
          </a:bodyPr>
          <a:lstStyle/>
          <a:p>
            <a:pPr lvl="0" algn="ctr"/>
            <a:r>
              <a:rPr lang="en-US" b="1" dirty="0">
                <a:solidFill>
                  <a:srgbClr val="FF0000"/>
                </a:solidFill>
              </a:rPr>
              <a:t>Setup a simple website that uses Google Translate API</a:t>
            </a:r>
            <a:endParaRPr b="1" dirty="0">
              <a:solidFill>
                <a:srgbClr val="FF0000"/>
              </a:solidFill>
            </a:endParaRPr>
          </a:p>
        </p:txBody>
      </p:sp>
      <p:pic>
        <p:nvPicPr>
          <p:cNvPr id="3" name="Picture 2" descr="Graphical user interface, application&#10;&#10;Description automatically generated">
            <a:extLst>
              <a:ext uri="{FF2B5EF4-FFF2-40B4-BE49-F238E27FC236}">
                <a16:creationId xmlns:a16="http://schemas.microsoft.com/office/drawing/2014/main" id="{618534D8-0E49-418F-A73E-9F45EDD96EC2}"/>
              </a:ext>
            </a:extLst>
          </p:cNvPr>
          <p:cNvPicPr>
            <a:picLocks noChangeAspect="1"/>
          </p:cNvPicPr>
          <p:nvPr/>
        </p:nvPicPr>
        <p:blipFill>
          <a:blip r:embed="rId3"/>
          <a:stretch>
            <a:fillRect/>
          </a:stretch>
        </p:blipFill>
        <p:spPr>
          <a:xfrm>
            <a:off x="352876" y="838200"/>
            <a:ext cx="3867432" cy="3697794"/>
          </a:xfrm>
          <a:prstGeom prst="rect">
            <a:avLst/>
          </a:prstGeom>
        </p:spPr>
      </p:pic>
      <p:pic>
        <p:nvPicPr>
          <p:cNvPr id="7" name="Picture 6" descr="Text, letter&#10;&#10;Description automatically generated">
            <a:extLst>
              <a:ext uri="{FF2B5EF4-FFF2-40B4-BE49-F238E27FC236}">
                <a16:creationId xmlns:a16="http://schemas.microsoft.com/office/drawing/2014/main" id="{673015D5-79C6-49DC-893B-76F0057DAAF1}"/>
              </a:ext>
            </a:extLst>
          </p:cNvPr>
          <p:cNvPicPr>
            <a:picLocks noChangeAspect="1"/>
          </p:cNvPicPr>
          <p:nvPr/>
        </p:nvPicPr>
        <p:blipFill>
          <a:blip r:embed="rId4"/>
          <a:stretch>
            <a:fillRect/>
          </a:stretch>
        </p:blipFill>
        <p:spPr>
          <a:xfrm>
            <a:off x="4692581" y="838200"/>
            <a:ext cx="4014994" cy="3697794"/>
          </a:xfrm>
          <a:prstGeom prst="rect">
            <a:avLst/>
          </a:prstGeom>
        </p:spPr>
      </p:pic>
    </p:spTree>
    <p:extLst>
      <p:ext uri="{BB962C8B-B14F-4D97-AF65-F5344CB8AC3E}">
        <p14:creationId xmlns:p14="http://schemas.microsoft.com/office/powerpoint/2010/main" val="3697757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Subtitle 2"/>
          <p:cNvSpPr>
            <a:spLocks noGrp="1"/>
          </p:cNvSpPr>
          <p:nvPr>
            <p:ph type="subTitle" idx="1"/>
          </p:nvPr>
        </p:nvSpPr>
        <p:spPr>
          <a:xfrm>
            <a:off x="952500" y="2132669"/>
            <a:ext cx="7277100" cy="858182"/>
          </a:xfrm>
        </p:spPr>
        <p:txBody>
          <a:bodyPr/>
          <a:lstStyle/>
          <a:p>
            <a:r>
              <a:rPr lang="en-US" sz="2000" b="1" dirty="0">
                <a:solidFill>
                  <a:srgbClr val="006600"/>
                </a:solidFill>
              </a:rPr>
              <a:t>                                          Networking</a:t>
            </a:r>
            <a:endParaRPr lang="en-US" sz="2000" b="1" i="1" dirty="0">
              <a:solidFill>
                <a:srgbClr val="006600"/>
              </a:solidFill>
            </a:endParaRPr>
          </a:p>
        </p:txBody>
      </p:sp>
    </p:spTree>
    <p:extLst>
      <p:ext uri="{BB962C8B-B14F-4D97-AF65-F5344CB8AC3E}">
        <p14:creationId xmlns:p14="http://schemas.microsoft.com/office/powerpoint/2010/main" val="2767877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23"/>
          <p:cNvSpPr txBox="1"/>
          <p:nvPr/>
        </p:nvSpPr>
        <p:spPr>
          <a:xfrm>
            <a:off x="1945975" y="150380"/>
            <a:ext cx="5252050" cy="697576"/>
          </a:xfrm>
          <a:prstGeom prst="rect">
            <a:avLst/>
          </a:prstGeom>
          <a:noFill/>
          <a:ln>
            <a:noFill/>
          </a:ln>
        </p:spPr>
        <p:txBody>
          <a:bodyPr spcFirstLastPara="1" wrap="square" lIns="91425" tIns="91425" rIns="91425" bIns="91425" anchor="t" anchorCtr="0">
            <a:noAutofit/>
          </a:bodyPr>
          <a:lstStyle/>
          <a:p>
            <a:pPr algn="ctr"/>
            <a:r>
              <a:rPr lang="en-US" b="1" dirty="0">
                <a:solidFill>
                  <a:srgbClr val="FF0000"/>
                </a:solidFill>
              </a:rPr>
              <a:t>Setup a network </a:t>
            </a:r>
            <a:r>
              <a:rPr lang="en-US" b="1" dirty="0" err="1">
                <a:solidFill>
                  <a:srgbClr val="FF0000"/>
                </a:solidFill>
              </a:rPr>
              <a:t>vpc</a:t>
            </a:r>
            <a:r>
              <a:rPr lang="en-US" b="1" dirty="0">
                <a:solidFill>
                  <a:srgbClr val="FF0000"/>
                </a:solidFill>
              </a:rPr>
              <a:t> 1 and </a:t>
            </a:r>
            <a:r>
              <a:rPr lang="en-US" b="1" dirty="0" err="1">
                <a:solidFill>
                  <a:srgbClr val="FF0000"/>
                </a:solidFill>
              </a:rPr>
              <a:t>vpc</a:t>
            </a:r>
            <a:r>
              <a:rPr lang="en-US" b="1" dirty="0">
                <a:solidFill>
                  <a:srgbClr val="FF0000"/>
                </a:solidFill>
              </a:rPr>
              <a:t> 2</a:t>
            </a:r>
          </a:p>
        </p:txBody>
      </p:sp>
      <p:pic>
        <p:nvPicPr>
          <p:cNvPr id="3" name="Picture 2">
            <a:extLst>
              <a:ext uri="{FF2B5EF4-FFF2-40B4-BE49-F238E27FC236}">
                <a16:creationId xmlns:a16="http://schemas.microsoft.com/office/drawing/2014/main" id="{C256B3CF-2E61-43BE-94BA-A1226798FC8C}"/>
              </a:ext>
            </a:extLst>
          </p:cNvPr>
          <p:cNvPicPr>
            <a:picLocks noChangeAspect="1"/>
          </p:cNvPicPr>
          <p:nvPr/>
        </p:nvPicPr>
        <p:blipFill>
          <a:blip r:embed="rId3"/>
          <a:stretch>
            <a:fillRect/>
          </a:stretch>
        </p:blipFill>
        <p:spPr>
          <a:xfrm>
            <a:off x="1243868" y="918294"/>
            <a:ext cx="7341898" cy="3217087"/>
          </a:xfrm>
          <a:prstGeom prst="rect">
            <a:avLst/>
          </a:prstGeom>
        </p:spPr>
      </p:pic>
    </p:spTree>
    <p:extLst>
      <p:ext uri="{BB962C8B-B14F-4D97-AF65-F5344CB8AC3E}">
        <p14:creationId xmlns:p14="http://schemas.microsoft.com/office/powerpoint/2010/main" val="695742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23"/>
          <p:cNvSpPr txBox="1"/>
          <p:nvPr/>
        </p:nvSpPr>
        <p:spPr>
          <a:xfrm>
            <a:off x="803007" y="120805"/>
            <a:ext cx="7258050" cy="1021426"/>
          </a:xfrm>
          <a:prstGeom prst="rect">
            <a:avLst/>
          </a:prstGeom>
          <a:noFill/>
          <a:ln>
            <a:noFill/>
          </a:ln>
        </p:spPr>
        <p:txBody>
          <a:bodyPr spcFirstLastPara="1" wrap="square" lIns="91425" tIns="91425" rIns="91425" bIns="91425" anchor="t" anchorCtr="0">
            <a:noAutofit/>
          </a:bodyPr>
          <a:lstStyle/>
          <a:p>
            <a:pPr lvl="0" algn="ctr"/>
            <a:r>
              <a:rPr lang="en-US" b="1" dirty="0">
                <a:solidFill>
                  <a:srgbClr val="FF0000"/>
                </a:solidFill>
              </a:rPr>
              <a:t>Setup a firewall for vpc1</a:t>
            </a:r>
            <a:endParaRPr b="1" dirty="0">
              <a:solidFill>
                <a:srgbClr val="FF0000"/>
              </a:solidFill>
            </a:endParaRPr>
          </a:p>
        </p:txBody>
      </p:sp>
      <p:pic>
        <p:nvPicPr>
          <p:cNvPr id="3" name="Picture 2">
            <a:extLst>
              <a:ext uri="{FF2B5EF4-FFF2-40B4-BE49-F238E27FC236}">
                <a16:creationId xmlns:a16="http://schemas.microsoft.com/office/drawing/2014/main" id="{5335024E-3BA2-4A81-A09D-D8FFC469D0AD}"/>
              </a:ext>
            </a:extLst>
          </p:cNvPr>
          <p:cNvPicPr>
            <a:picLocks noChangeAspect="1"/>
          </p:cNvPicPr>
          <p:nvPr/>
        </p:nvPicPr>
        <p:blipFill>
          <a:blip r:embed="rId3"/>
          <a:stretch>
            <a:fillRect/>
          </a:stretch>
        </p:blipFill>
        <p:spPr>
          <a:xfrm>
            <a:off x="803007" y="701857"/>
            <a:ext cx="7802435" cy="3407919"/>
          </a:xfrm>
          <a:prstGeom prst="rect">
            <a:avLst/>
          </a:prstGeom>
        </p:spPr>
      </p:pic>
    </p:spTree>
    <p:extLst>
      <p:ext uri="{BB962C8B-B14F-4D97-AF65-F5344CB8AC3E}">
        <p14:creationId xmlns:p14="http://schemas.microsoft.com/office/powerpoint/2010/main" val="185126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460E-82B3-4A95-B887-086B36BD7172}"/>
              </a:ext>
            </a:extLst>
          </p:cNvPr>
          <p:cNvSpPr>
            <a:spLocks noGrp="1"/>
          </p:cNvSpPr>
          <p:nvPr>
            <p:ph type="title"/>
          </p:nvPr>
        </p:nvSpPr>
        <p:spPr>
          <a:xfrm>
            <a:off x="188870" y="151453"/>
            <a:ext cx="8520600" cy="841800"/>
          </a:xfrm>
        </p:spPr>
        <p:txBody>
          <a:bodyPr/>
          <a:lstStyle/>
          <a:p>
            <a:r>
              <a:rPr lang="en-US" dirty="0"/>
              <a:t>Project review</a:t>
            </a:r>
          </a:p>
        </p:txBody>
      </p:sp>
      <p:sp>
        <p:nvSpPr>
          <p:cNvPr id="3" name="TextBox 2">
            <a:extLst>
              <a:ext uri="{FF2B5EF4-FFF2-40B4-BE49-F238E27FC236}">
                <a16:creationId xmlns:a16="http://schemas.microsoft.com/office/drawing/2014/main" id="{DF2C2125-2587-41C3-8976-AA4BB1841988}"/>
              </a:ext>
            </a:extLst>
          </p:cNvPr>
          <p:cNvSpPr txBox="1"/>
          <p:nvPr/>
        </p:nvSpPr>
        <p:spPr>
          <a:xfrm>
            <a:off x="120632" y="1173707"/>
            <a:ext cx="2811439" cy="2308324"/>
          </a:xfrm>
          <a:prstGeom prst="rect">
            <a:avLst/>
          </a:prstGeom>
          <a:noFill/>
        </p:spPr>
        <p:txBody>
          <a:bodyPr wrap="square" rtlCol="0">
            <a:spAutoFit/>
          </a:bodyPr>
          <a:lstStyle/>
          <a:p>
            <a:r>
              <a:rPr lang="en-US" dirty="0"/>
              <a:t>- </a:t>
            </a:r>
            <a:r>
              <a:rPr lang="en-US" dirty="0">
                <a:solidFill>
                  <a:schemeClr val="accent6">
                    <a:lumMod val="75000"/>
                  </a:schemeClr>
                </a:solidFill>
              </a:rPr>
              <a:t>Since I’m an international student, using GCP services I created a website that display a memorable moments in my life in the cities that I have visited during my stay in the United Stay since 2017. </a:t>
            </a:r>
          </a:p>
        </p:txBody>
      </p:sp>
      <p:pic>
        <p:nvPicPr>
          <p:cNvPr id="5" name="Picture 4" descr="A picture containing text&#10;&#10;Description automatically generated">
            <a:extLst>
              <a:ext uri="{FF2B5EF4-FFF2-40B4-BE49-F238E27FC236}">
                <a16:creationId xmlns:a16="http://schemas.microsoft.com/office/drawing/2014/main" id="{1A4483DC-E5BB-4F16-86AF-011D07DEAC6D}"/>
              </a:ext>
            </a:extLst>
          </p:cNvPr>
          <p:cNvPicPr>
            <a:picLocks noChangeAspect="1"/>
          </p:cNvPicPr>
          <p:nvPr/>
        </p:nvPicPr>
        <p:blipFill>
          <a:blip r:embed="rId2"/>
          <a:stretch>
            <a:fillRect/>
          </a:stretch>
        </p:blipFill>
        <p:spPr>
          <a:xfrm>
            <a:off x="3712800" y="1173707"/>
            <a:ext cx="4998262" cy="3059458"/>
          </a:xfrm>
          <a:prstGeom prst="rect">
            <a:avLst/>
          </a:prstGeom>
        </p:spPr>
      </p:pic>
    </p:spTree>
    <p:extLst>
      <p:ext uri="{BB962C8B-B14F-4D97-AF65-F5344CB8AC3E}">
        <p14:creationId xmlns:p14="http://schemas.microsoft.com/office/powerpoint/2010/main" val="1396232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23"/>
          <p:cNvSpPr txBox="1"/>
          <p:nvPr/>
        </p:nvSpPr>
        <p:spPr>
          <a:xfrm>
            <a:off x="942975" y="171047"/>
            <a:ext cx="7258050" cy="1021426"/>
          </a:xfrm>
          <a:prstGeom prst="rect">
            <a:avLst/>
          </a:prstGeom>
          <a:noFill/>
          <a:ln>
            <a:noFill/>
          </a:ln>
        </p:spPr>
        <p:txBody>
          <a:bodyPr spcFirstLastPara="1" wrap="square" lIns="91425" tIns="91425" rIns="91425" bIns="91425" anchor="t" anchorCtr="0">
            <a:noAutofit/>
          </a:bodyPr>
          <a:lstStyle/>
          <a:p>
            <a:pPr lvl="0" algn="ctr"/>
            <a:r>
              <a:rPr lang="en-US" b="1" dirty="0">
                <a:solidFill>
                  <a:srgbClr val="FF0000"/>
                </a:solidFill>
              </a:rPr>
              <a:t>Setup a firewall for vpc2</a:t>
            </a:r>
            <a:endParaRPr b="1" dirty="0">
              <a:solidFill>
                <a:srgbClr val="FF0000"/>
              </a:solidFill>
            </a:endParaRPr>
          </a:p>
        </p:txBody>
      </p:sp>
      <p:pic>
        <p:nvPicPr>
          <p:cNvPr id="4" name="Picture 3">
            <a:extLst>
              <a:ext uri="{FF2B5EF4-FFF2-40B4-BE49-F238E27FC236}">
                <a16:creationId xmlns:a16="http://schemas.microsoft.com/office/drawing/2014/main" id="{AFE91B92-7E38-443B-98F7-56C8D7C8F5AE}"/>
              </a:ext>
            </a:extLst>
          </p:cNvPr>
          <p:cNvPicPr>
            <a:picLocks noChangeAspect="1"/>
          </p:cNvPicPr>
          <p:nvPr/>
        </p:nvPicPr>
        <p:blipFill>
          <a:blip r:embed="rId3"/>
          <a:stretch>
            <a:fillRect/>
          </a:stretch>
        </p:blipFill>
        <p:spPr>
          <a:xfrm>
            <a:off x="1507400" y="827597"/>
            <a:ext cx="6814616" cy="3287339"/>
          </a:xfrm>
          <a:prstGeom prst="rect">
            <a:avLst/>
          </a:prstGeom>
        </p:spPr>
      </p:pic>
    </p:spTree>
    <p:extLst>
      <p:ext uri="{BB962C8B-B14F-4D97-AF65-F5344CB8AC3E}">
        <p14:creationId xmlns:p14="http://schemas.microsoft.com/office/powerpoint/2010/main" val="4066669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23"/>
          <p:cNvSpPr txBox="1"/>
          <p:nvPr/>
        </p:nvSpPr>
        <p:spPr>
          <a:xfrm>
            <a:off x="942975" y="143346"/>
            <a:ext cx="7258050" cy="1021426"/>
          </a:xfrm>
          <a:prstGeom prst="rect">
            <a:avLst/>
          </a:prstGeom>
          <a:noFill/>
          <a:ln>
            <a:noFill/>
          </a:ln>
        </p:spPr>
        <p:txBody>
          <a:bodyPr spcFirstLastPara="1" wrap="square" lIns="91425" tIns="91425" rIns="91425" bIns="91425" anchor="t" anchorCtr="0">
            <a:noAutofit/>
          </a:bodyPr>
          <a:lstStyle/>
          <a:p>
            <a:pPr lvl="0" algn="ctr"/>
            <a:r>
              <a:rPr lang="en-US" b="1" dirty="0">
                <a:solidFill>
                  <a:srgbClr val="FF0000"/>
                </a:solidFill>
              </a:rPr>
              <a:t>Setup a VPN network</a:t>
            </a:r>
            <a:br>
              <a:rPr lang="en-US" b="1" dirty="0">
                <a:solidFill>
                  <a:srgbClr val="FF0000"/>
                </a:solidFill>
              </a:rPr>
            </a:br>
            <a:endParaRPr b="1" dirty="0">
              <a:solidFill>
                <a:srgbClr val="FF0000"/>
              </a:solidFill>
            </a:endParaRPr>
          </a:p>
        </p:txBody>
      </p:sp>
      <p:pic>
        <p:nvPicPr>
          <p:cNvPr id="3" name="Picture 2">
            <a:extLst>
              <a:ext uri="{FF2B5EF4-FFF2-40B4-BE49-F238E27FC236}">
                <a16:creationId xmlns:a16="http://schemas.microsoft.com/office/drawing/2014/main" id="{51613CA1-4EEF-4837-A3A6-021BD186AE0A}"/>
              </a:ext>
            </a:extLst>
          </p:cNvPr>
          <p:cNvPicPr>
            <a:picLocks noChangeAspect="1"/>
          </p:cNvPicPr>
          <p:nvPr/>
        </p:nvPicPr>
        <p:blipFill>
          <a:blip r:embed="rId3"/>
          <a:stretch>
            <a:fillRect/>
          </a:stretch>
        </p:blipFill>
        <p:spPr>
          <a:xfrm>
            <a:off x="1414785" y="784688"/>
            <a:ext cx="7181711" cy="3134170"/>
          </a:xfrm>
          <a:prstGeom prst="rect">
            <a:avLst/>
          </a:prstGeom>
        </p:spPr>
      </p:pic>
    </p:spTree>
    <p:extLst>
      <p:ext uri="{BB962C8B-B14F-4D97-AF65-F5344CB8AC3E}">
        <p14:creationId xmlns:p14="http://schemas.microsoft.com/office/powerpoint/2010/main" val="19792704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Subtitle 2"/>
          <p:cNvSpPr>
            <a:spLocks noGrp="1"/>
          </p:cNvSpPr>
          <p:nvPr>
            <p:ph type="subTitle" idx="1"/>
          </p:nvPr>
        </p:nvSpPr>
        <p:spPr>
          <a:xfrm>
            <a:off x="952500" y="2132669"/>
            <a:ext cx="7277100" cy="858182"/>
          </a:xfrm>
        </p:spPr>
        <p:txBody>
          <a:bodyPr/>
          <a:lstStyle/>
          <a:p>
            <a:r>
              <a:rPr lang="en-US" sz="2000" b="1" dirty="0">
                <a:solidFill>
                  <a:srgbClr val="006600"/>
                </a:solidFill>
              </a:rPr>
              <a:t>                            Billing and Conclusion</a:t>
            </a:r>
            <a:endParaRPr lang="en-US" sz="2000" b="1" i="1" dirty="0">
              <a:solidFill>
                <a:srgbClr val="006600"/>
              </a:solidFill>
            </a:endParaRPr>
          </a:p>
        </p:txBody>
      </p:sp>
    </p:spTree>
    <p:extLst>
      <p:ext uri="{BB962C8B-B14F-4D97-AF65-F5344CB8AC3E}">
        <p14:creationId xmlns:p14="http://schemas.microsoft.com/office/powerpoint/2010/main" val="2506462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131"/>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2" name="Google Shape;132;p25"/>
          <p:cNvSpPr txBox="1"/>
          <p:nvPr/>
        </p:nvSpPr>
        <p:spPr>
          <a:xfrm>
            <a:off x="494475" y="1106226"/>
            <a:ext cx="2117940" cy="1401570"/>
          </a:xfrm>
          <a:prstGeom prst="rect">
            <a:avLst/>
          </a:prstGeom>
        </p:spPr>
        <p:txBody>
          <a:bodyPr spcFirstLastPara="1" vert="horz" lIns="91440" tIns="45720" rIns="91440" bIns="0" rtlCol="0" anchor="b" anchorCtr="0">
            <a:normAutofit/>
          </a:bodyPr>
          <a:lstStyle/>
          <a:p>
            <a:pPr marL="0" lvl="0" indent="0" defTabSz="914400">
              <a:lnSpc>
                <a:spcPct val="90000"/>
              </a:lnSpc>
              <a:spcBef>
                <a:spcPct val="0"/>
              </a:spcBef>
              <a:spcAft>
                <a:spcPts val="600"/>
              </a:spcAft>
            </a:pPr>
            <a:r>
              <a:rPr lang="en-US" sz="2700" cap="all" dirty="0">
                <a:latin typeface="+mj-lt"/>
                <a:ea typeface="+mj-ea"/>
                <a:cs typeface="+mj-cs"/>
              </a:rPr>
              <a:t>Cost &amp; Billing</a:t>
            </a:r>
          </a:p>
        </p:txBody>
      </p:sp>
      <p:cxnSp>
        <p:nvCxnSpPr>
          <p:cNvPr id="98" name="Straight Connector 97">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475" y="2646407"/>
            <a:ext cx="211794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00" name="Group 99">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361628"/>
            <a:ext cx="5670087" cy="3861826"/>
            <a:chOff x="3979389" y="482171"/>
            <a:chExt cx="7560115" cy="5149101"/>
          </a:xfrm>
        </p:grpSpPr>
        <p:sp>
          <p:nvSpPr>
            <p:cNvPr id="101" name="Rectangle 100">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4" name="Rectangle 103">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1615" y="733473"/>
            <a:ext cx="4961686" cy="31015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10;&#10;Description automatically generated">
            <a:extLst>
              <a:ext uri="{FF2B5EF4-FFF2-40B4-BE49-F238E27FC236}">
                <a16:creationId xmlns:a16="http://schemas.microsoft.com/office/drawing/2014/main" id="{1E91F470-CD48-4199-BB2F-2F6E021A4678}"/>
              </a:ext>
            </a:extLst>
          </p:cNvPr>
          <p:cNvPicPr>
            <a:picLocks noChangeAspect="1"/>
          </p:cNvPicPr>
          <p:nvPr/>
        </p:nvPicPr>
        <p:blipFill>
          <a:blip r:embed="rId3"/>
          <a:stretch>
            <a:fillRect/>
          </a:stretch>
        </p:blipFill>
        <p:spPr>
          <a:xfrm>
            <a:off x="3463780" y="1097245"/>
            <a:ext cx="4712189" cy="2379655"/>
          </a:xfrm>
          <a:prstGeom prst="rect">
            <a:avLst/>
          </a:prstGeom>
        </p:spPr>
      </p:pic>
      <p:pic>
        <p:nvPicPr>
          <p:cNvPr id="106" name="Picture 105">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08" name="Straight Connector 107">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Shape 137"/>
        <p:cNvGrpSpPr/>
        <p:nvPr/>
      </p:nvGrpSpPr>
      <p:grpSpPr>
        <a:xfrm>
          <a:off x="0" y="0"/>
          <a:ext cx="0" cy="0"/>
          <a:chOff x="0" y="0"/>
          <a:chExt cx="0" cy="0"/>
        </a:xfrm>
      </p:grpSpPr>
      <p:sp>
        <p:nvSpPr>
          <p:cNvPr id="154" name="Rectangle 7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5" name="Picture 80">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56" name="Straight Connector 82">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84">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385316"/>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8" name="Rectangle 86">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88">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60" name="Rectangle 90">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98" y="478881"/>
            <a:ext cx="8179004" cy="363257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653" y="649250"/>
            <a:ext cx="7838694" cy="329184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6097" y="772694"/>
            <a:ext cx="7591806" cy="3044952"/>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Google Shape;138;p26"/>
          <p:cNvSpPr txBox="1"/>
          <p:nvPr/>
        </p:nvSpPr>
        <p:spPr>
          <a:xfrm>
            <a:off x="847936" y="1222913"/>
            <a:ext cx="7388487" cy="2404542"/>
          </a:xfrm>
          <a:prstGeom prst="rect">
            <a:avLst/>
          </a:prstGeom>
        </p:spPr>
        <p:txBody>
          <a:bodyPr spcFirstLastPara="1" vert="horz" lIns="91440" tIns="45720" rIns="91440" bIns="45720" rtlCol="0" anchor="t" anchorCtr="0">
            <a:normAutofit fontScale="70000" lnSpcReduction="20000"/>
          </a:bodyPr>
          <a:lstStyle/>
          <a:p>
            <a:pPr marL="482600" lvl="0" indent="-228600" defTabSz="914400">
              <a:lnSpc>
                <a:spcPct val="110000"/>
              </a:lnSpc>
              <a:spcBef>
                <a:spcPts val="0"/>
              </a:spcBef>
              <a:spcAft>
                <a:spcPts val="600"/>
              </a:spcAft>
              <a:buClr>
                <a:schemeClr val="accent1"/>
              </a:buClr>
              <a:buSzPct val="100000"/>
              <a:buFont typeface="Arial" panose="020B0604020202020204" pitchFamily="34" charset="0"/>
              <a:buChar char="•"/>
            </a:pPr>
            <a:r>
              <a:rPr lang="en-US" sz="1000" b="1" dirty="0"/>
              <a:t>How many hours did it take you to finish the assignment?</a:t>
            </a:r>
          </a:p>
          <a:p>
            <a:pPr marL="254000" lvl="0" defTabSz="914400">
              <a:lnSpc>
                <a:spcPct val="110000"/>
              </a:lnSpc>
              <a:spcBef>
                <a:spcPts val="0"/>
              </a:spcBef>
              <a:spcAft>
                <a:spcPts val="600"/>
              </a:spcAft>
              <a:buClr>
                <a:schemeClr val="accent1"/>
              </a:buClr>
              <a:buSzPct val="100000"/>
            </a:pPr>
            <a:r>
              <a:rPr lang="en-US" sz="1000" b="1" dirty="0">
                <a:solidFill>
                  <a:srgbClr val="FF0000"/>
                </a:solidFill>
              </a:rPr>
              <a:t>        - 2 DAYS</a:t>
            </a:r>
          </a:p>
          <a:p>
            <a:pPr marL="482600" lvl="0" indent="-228600" defTabSz="914400">
              <a:lnSpc>
                <a:spcPct val="110000"/>
              </a:lnSpc>
              <a:spcBef>
                <a:spcPts val="0"/>
              </a:spcBef>
              <a:spcAft>
                <a:spcPts val="600"/>
              </a:spcAft>
              <a:buClr>
                <a:schemeClr val="accent1"/>
              </a:buClr>
              <a:buSzPct val="100000"/>
              <a:buFont typeface="Arial" panose="020B0604020202020204" pitchFamily="34" charset="0"/>
              <a:buChar char="•"/>
            </a:pPr>
            <a:endParaRPr lang="en-US" sz="1000" b="1" dirty="0"/>
          </a:p>
          <a:p>
            <a:pPr marL="482600" lvl="0" indent="-228600" defTabSz="914400">
              <a:lnSpc>
                <a:spcPct val="110000"/>
              </a:lnSpc>
              <a:spcBef>
                <a:spcPts val="0"/>
              </a:spcBef>
              <a:spcAft>
                <a:spcPts val="600"/>
              </a:spcAft>
              <a:buClr>
                <a:schemeClr val="accent1"/>
              </a:buClr>
              <a:buSzPct val="100000"/>
              <a:buFont typeface="Arial" panose="020B0604020202020204" pitchFamily="34" charset="0"/>
              <a:buChar char="•"/>
            </a:pPr>
            <a:r>
              <a:rPr lang="en-US" sz="1000" b="1" dirty="0"/>
              <a:t>What was your project cost at the end?</a:t>
            </a:r>
          </a:p>
          <a:p>
            <a:pPr marL="254000" lvl="0" defTabSz="914400">
              <a:lnSpc>
                <a:spcPct val="110000"/>
              </a:lnSpc>
              <a:spcBef>
                <a:spcPts val="0"/>
              </a:spcBef>
              <a:spcAft>
                <a:spcPts val="600"/>
              </a:spcAft>
              <a:buClr>
                <a:schemeClr val="accent1"/>
              </a:buClr>
              <a:buSzPct val="100000"/>
            </a:pPr>
            <a:r>
              <a:rPr lang="en-US" sz="1000" b="1" dirty="0">
                <a:solidFill>
                  <a:srgbClr val="FF0000"/>
                </a:solidFill>
              </a:rPr>
              <a:t>       - ZERO $</a:t>
            </a:r>
          </a:p>
          <a:p>
            <a:pPr marL="482600" lvl="0" indent="-228600" defTabSz="914400">
              <a:lnSpc>
                <a:spcPct val="110000"/>
              </a:lnSpc>
              <a:spcBef>
                <a:spcPts val="0"/>
              </a:spcBef>
              <a:spcAft>
                <a:spcPts val="600"/>
              </a:spcAft>
              <a:buClr>
                <a:schemeClr val="accent1"/>
              </a:buClr>
              <a:buSzPct val="100000"/>
              <a:buFont typeface="Arial" panose="020B0604020202020204" pitchFamily="34" charset="0"/>
              <a:buChar char="•"/>
            </a:pPr>
            <a:r>
              <a:rPr lang="en-US" sz="1000" b="1" dirty="0"/>
              <a:t>Name two pros of GCP (let’s say two things you like) and why?</a:t>
            </a:r>
          </a:p>
          <a:p>
            <a:pPr marL="254000" lvl="0" defTabSz="914400">
              <a:lnSpc>
                <a:spcPct val="110000"/>
              </a:lnSpc>
              <a:spcBef>
                <a:spcPts val="0"/>
              </a:spcBef>
              <a:spcAft>
                <a:spcPts val="600"/>
              </a:spcAft>
              <a:buClr>
                <a:schemeClr val="accent1"/>
              </a:buClr>
              <a:buSzPct val="100000"/>
            </a:pPr>
            <a:r>
              <a:rPr lang="en-US" sz="1000" b="1" dirty="0"/>
              <a:t>       </a:t>
            </a:r>
            <a:r>
              <a:rPr lang="en-US" sz="1000" b="1" dirty="0">
                <a:solidFill>
                  <a:srgbClr val="FF0000"/>
                </a:solidFill>
              </a:rPr>
              <a:t>- </a:t>
            </a:r>
            <a:r>
              <a:rPr lang="en-US" sz="1000" b="1" dirty="0">
                <a:solidFill>
                  <a:srgbClr val="FF0000"/>
                </a:solidFill>
                <a:latin typeface="Arial" panose="020B0604020202020204" pitchFamily="34" charset="0"/>
                <a:cs typeface="Arial" panose="020B0604020202020204" pitchFamily="34" charset="0"/>
              </a:rPr>
              <a:t>I like how they walked me through and highlighted the steps in the tutorials when using my console</a:t>
            </a:r>
            <a:r>
              <a:rPr lang="en-US" sz="1000" b="1" dirty="0">
                <a:solidFill>
                  <a:srgbClr val="FF0000"/>
                </a:solidFill>
              </a:rPr>
              <a:t> without assuming any knowledge that I have a cloud experience.</a:t>
            </a:r>
          </a:p>
          <a:p>
            <a:pPr marL="254000" lvl="0" defTabSz="914400">
              <a:lnSpc>
                <a:spcPct val="110000"/>
              </a:lnSpc>
              <a:spcBef>
                <a:spcPts val="0"/>
              </a:spcBef>
              <a:spcAft>
                <a:spcPts val="600"/>
              </a:spcAft>
              <a:buClr>
                <a:schemeClr val="accent1"/>
              </a:buClr>
              <a:buSzPct val="100000"/>
            </a:pPr>
            <a:r>
              <a:rPr lang="en-US" sz="1000" b="1" dirty="0">
                <a:solidFill>
                  <a:srgbClr val="FF0000"/>
                </a:solidFill>
              </a:rPr>
              <a:t>       - I like the documentations of the services that they have and how well written they were to a point where it was easy for a beginner to understand.</a:t>
            </a:r>
          </a:p>
          <a:p>
            <a:pPr marL="482600" lvl="0" indent="-228600" defTabSz="914400">
              <a:lnSpc>
                <a:spcPct val="110000"/>
              </a:lnSpc>
              <a:spcAft>
                <a:spcPts val="600"/>
              </a:spcAft>
              <a:buClr>
                <a:schemeClr val="accent1"/>
              </a:buClr>
              <a:buSzPct val="100000"/>
              <a:buFont typeface="Arial" panose="020B0604020202020204" pitchFamily="34" charset="0"/>
              <a:buChar char="•"/>
            </a:pPr>
            <a:r>
              <a:rPr lang="en-US" sz="1000" b="1" dirty="0"/>
              <a:t>Name two cons of GCP (let’s say two things you don’t like) and why?</a:t>
            </a:r>
          </a:p>
          <a:p>
            <a:pPr marL="254000" lvl="0" defTabSz="914400">
              <a:lnSpc>
                <a:spcPct val="110000"/>
              </a:lnSpc>
              <a:spcAft>
                <a:spcPts val="600"/>
              </a:spcAft>
              <a:buClr>
                <a:schemeClr val="accent1"/>
              </a:buClr>
              <a:buSzPct val="100000"/>
            </a:pPr>
            <a:r>
              <a:rPr lang="en-US" sz="1000" b="1" dirty="0"/>
              <a:t>       </a:t>
            </a:r>
            <a:r>
              <a:rPr lang="en-US" sz="1000" b="1" dirty="0">
                <a:solidFill>
                  <a:srgbClr val="FF0000"/>
                </a:solidFill>
              </a:rPr>
              <a:t>- I couldn’t find that much of hands-on labs as like what we practiced in AWS. AWS had a lot of options for us to practice but GCP didn’t have any.</a:t>
            </a:r>
          </a:p>
          <a:p>
            <a:pPr marL="254000" lvl="0" defTabSz="914400">
              <a:lnSpc>
                <a:spcPct val="110000"/>
              </a:lnSpc>
              <a:spcAft>
                <a:spcPts val="600"/>
              </a:spcAft>
              <a:buClr>
                <a:schemeClr val="accent1"/>
              </a:buClr>
              <a:buSzPct val="100000"/>
            </a:pPr>
            <a:r>
              <a:rPr lang="en-US" sz="1000" b="1" dirty="0">
                <a:solidFill>
                  <a:srgbClr val="FF0000"/>
                </a:solidFill>
              </a:rPr>
              <a:t>       - It doesn’t have a huge community also comparing to Aws, so when I get stuck at one of the steps on the tutorial it would be hard to look for someone   who has been in the same situation but overall, the console was way easier to use compared to the AWS one.  </a:t>
            </a:r>
          </a:p>
          <a:p>
            <a:pPr marL="482600" lvl="0" indent="-228600" defTabSz="914400">
              <a:lnSpc>
                <a:spcPct val="110000"/>
              </a:lnSpc>
              <a:spcBef>
                <a:spcPts val="0"/>
              </a:spcBef>
              <a:spcAft>
                <a:spcPts val="600"/>
              </a:spcAft>
              <a:buClr>
                <a:schemeClr val="accent1"/>
              </a:buClr>
              <a:buSzPct val="100000"/>
              <a:buFont typeface="Arial" panose="020B0604020202020204" pitchFamily="34" charset="0"/>
              <a:buChar char="•"/>
            </a:pPr>
            <a:endParaRPr lang="en-US" sz="1000" dirty="0"/>
          </a:p>
        </p:txBody>
      </p:sp>
      <p:pic>
        <p:nvPicPr>
          <p:cNvPr id="97" name="Picture 96">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sp>
        <p:nvSpPr>
          <p:cNvPr id="3" name="Google Shape;132;p25"/>
          <p:cNvSpPr txBox="1"/>
          <p:nvPr/>
        </p:nvSpPr>
        <p:spPr>
          <a:xfrm>
            <a:off x="2440650" y="103600"/>
            <a:ext cx="4262700" cy="37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600"/>
              </a:spcAft>
              <a:buNone/>
            </a:pPr>
            <a:r>
              <a:rPr lang="en-US" b="1">
                <a:solidFill>
                  <a:srgbClr val="FF0000"/>
                </a:solidFill>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E9AA325A-C78A-4A11-9896-918530CD543D}"/>
              </a:ext>
            </a:extLst>
          </p:cNvPr>
          <p:cNvPicPr>
            <a:picLocks noChangeAspect="1"/>
          </p:cNvPicPr>
          <p:nvPr/>
        </p:nvPicPr>
        <p:blipFill>
          <a:blip r:embed="rId2"/>
          <a:stretch>
            <a:fillRect/>
          </a:stretch>
        </p:blipFill>
        <p:spPr>
          <a:xfrm>
            <a:off x="1250114" y="804862"/>
            <a:ext cx="6296025" cy="3533775"/>
          </a:xfrm>
          <a:prstGeom prst="rect">
            <a:avLst/>
          </a:prstGeom>
        </p:spPr>
      </p:pic>
      <p:sp>
        <p:nvSpPr>
          <p:cNvPr id="5" name="TextBox 4">
            <a:extLst>
              <a:ext uri="{FF2B5EF4-FFF2-40B4-BE49-F238E27FC236}">
                <a16:creationId xmlns:a16="http://schemas.microsoft.com/office/drawing/2014/main" id="{7F6692F0-0C6C-4D45-8D56-DE8F8E2C0BBB}"/>
              </a:ext>
            </a:extLst>
          </p:cNvPr>
          <p:cNvSpPr txBox="1"/>
          <p:nvPr/>
        </p:nvSpPr>
        <p:spPr>
          <a:xfrm>
            <a:off x="2688198" y="282440"/>
            <a:ext cx="3561681" cy="369332"/>
          </a:xfrm>
          <a:prstGeom prst="rect">
            <a:avLst/>
          </a:prstGeom>
          <a:noFill/>
        </p:spPr>
        <p:txBody>
          <a:bodyPr wrap="none" rtlCol="0">
            <a:spAutoFit/>
          </a:bodyPr>
          <a:lstStyle/>
          <a:p>
            <a:r>
              <a:rPr lang="en-US" dirty="0"/>
              <a:t>GCP SERVICES IMPLEMENTATION</a:t>
            </a:r>
          </a:p>
        </p:txBody>
      </p:sp>
    </p:spTree>
    <p:extLst>
      <p:ext uri="{BB962C8B-B14F-4D97-AF65-F5344CB8AC3E}">
        <p14:creationId xmlns:p14="http://schemas.microsoft.com/office/powerpoint/2010/main" val="1177005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B1B9-661E-46FE-B401-A9C6ADD61DEC}"/>
              </a:ext>
            </a:extLst>
          </p:cNvPr>
          <p:cNvSpPr>
            <a:spLocks noGrp="1"/>
          </p:cNvSpPr>
          <p:nvPr>
            <p:ph type="title"/>
          </p:nvPr>
        </p:nvSpPr>
        <p:spPr>
          <a:xfrm>
            <a:off x="311700" y="221197"/>
            <a:ext cx="8520600" cy="841800"/>
          </a:xfrm>
        </p:spPr>
        <p:txBody>
          <a:bodyPr/>
          <a:lstStyle/>
          <a:p>
            <a:r>
              <a:rPr lang="en-US" dirty="0"/>
              <a:t>COMPUTE ENGINE</a:t>
            </a:r>
          </a:p>
        </p:txBody>
      </p:sp>
      <p:pic>
        <p:nvPicPr>
          <p:cNvPr id="4" name="Picture 3" descr="Graphical user interface, text, application, email&#10;&#10;Description automatically generated">
            <a:extLst>
              <a:ext uri="{FF2B5EF4-FFF2-40B4-BE49-F238E27FC236}">
                <a16:creationId xmlns:a16="http://schemas.microsoft.com/office/drawing/2014/main" id="{49CE3E86-D82E-4F32-81B2-45F576A575F7}"/>
              </a:ext>
            </a:extLst>
          </p:cNvPr>
          <p:cNvPicPr>
            <a:picLocks noChangeAspect="1"/>
          </p:cNvPicPr>
          <p:nvPr/>
        </p:nvPicPr>
        <p:blipFill>
          <a:blip r:embed="rId2"/>
          <a:stretch>
            <a:fillRect/>
          </a:stretch>
        </p:blipFill>
        <p:spPr>
          <a:xfrm>
            <a:off x="472272" y="1062997"/>
            <a:ext cx="8058778" cy="3086972"/>
          </a:xfrm>
          <a:prstGeom prst="rect">
            <a:avLst/>
          </a:prstGeom>
        </p:spPr>
      </p:pic>
    </p:spTree>
    <p:extLst>
      <p:ext uri="{BB962C8B-B14F-4D97-AF65-F5344CB8AC3E}">
        <p14:creationId xmlns:p14="http://schemas.microsoft.com/office/powerpoint/2010/main" val="2000438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701E-D8F8-4FF5-9F8A-4CF6EEEA89B2}"/>
              </a:ext>
            </a:extLst>
          </p:cNvPr>
          <p:cNvSpPr>
            <a:spLocks noGrp="1"/>
          </p:cNvSpPr>
          <p:nvPr>
            <p:ph type="title"/>
          </p:nvPr>
        </p:nvSpPr>
        <p:spPr>
          <a:xfrm>
            <a:off x="251188" y="194303"/>
            <a:ext cx="8520600" cy="841800"/>
          </a:xfrm>
        </p:spPr>
        <p:txBody>
          <a:bodyPr/>
          <a:lstStyle/>
          <a:p>
            <a:r>
              <a:rPr lang="en-US" dirty="0"/>
              <a:t>storage</a:t>
            </a:r>
          </a:p>
        </p:txBody>
      </p:sp>
      <p:pic>
        <p:nvPicPr>
          <p:cNvPr id="4" name="Picture 3" descr="Graphical user interface, text, application, email&#10;&#10;Description automatically generated">
            <a:extLst>
              <a:ext uri="{FF2B5EF4-FFF2-40B4-BE49-F238E27FC236}">
                <a16:creationId xmlns:a16="http://schemas.microsoft.com/office/drawing/2014/main" id="{6917A267-78AB-4411-B3FE-4C8A0A3FDFC8}"/>
              </a:ext>
            </a:extLst>
          </p:cNvPr>
          <p:cNvPicPr>
            <a:picLocks noChangeAspect="1"/>
          </p:cNvPicPr>
          <p:nvPr/>
        </p:nvPicPr>
        <p:blipFill>
          <a:blip r:embed="rId2"/>
          <a:stretch>
            <a:fillRect/>
          </a:stretch>
        </p:blipFill>
        <p:spPr>
          <a:xfrm>
            <a:off x="924448" y="1211531"/>
            <a:ext cx="7295103" cy="2415924"/>
          </a:xfrm>
          <a:prstGeom prst="rect">
            <a:avLst/>
          </a:prstGeom>
        </p:spPr>
      </p:pic>
    </p:spTree>
    <p:extLst>
      <p:ext uri="{BB962C8B-B14F-4D97-AF65-F5344CB8AC3E}">
        <p14:creationId xmlns:p14="http://schemas.microsoft.com/office/powerpoint/2010/main" val="1765014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33A27-6C9B-4811-97B5-29DB1740EDC5}"/>
              </a:ext>
            </a:extLst>
          </p:cNvPr>
          <p:cNvSpPr>
            <a:spLocks noGrp="1"/>
          </p:cNvSpPr>
          <p:nvPr>
            <p:ph type="title"/>
          </p:nvPr>
        </p:nvSpPr>
        <p:spPr>
          <a:xfrm>
            <a:off x="210847" y="153962"/>
            <a:ext cx="8520600" cy="841800"/>
          </a:xfrm>
        </p:spPr>
        <p:txBody>
          <a:bodyPr/>
          <a:lstStyle/>
          <a:p>
            <a:r>
              <a:rPr lang="en-US" dirty="0"/>
              <a:t>Network (</a:t>
            </a:r>
            <a:r>
              <a:rPr lang="en-US" dirty="0" err="1"/>
              <a:t>vpc</a:t>
            </a:r>
            <a:r>
              <a:rPr lang="en-US" dirty="0"/>
              <a:t>)</a:t>
            </a:r>
          </a:p>
        </p:txBody>
      </p:sp>
      <p:pic>
        <p:nvPicPr>
          <p:cNvPr id="4" name="Picture 3" descr="Graphical user interface, application&#10;&#10;Description automatically generated">
            <a:extLst>
              <a:ext uri="{FF2B5EF4-FFF2-40B4-BE49-F238E27FC236}">
                <a16:creationId xmlns:a16="http://schemas.microsoft.com/office/drawing/2014/main" id="{C7511A7A-5D97-4EC5-9C20-5F8B6DC67F9B}"/>
              </a:ext>
            </a:extLst>
          </p:cNvPr>
          <p:cNvPicPr>
            <a:picLocks noChangeAspect="1"/>
          </p:cNvPicPr>
          <p:nvPr/>
        </p:nvPicPr>
        <p:blipFill>
          <a:blip r:embed="rId2"/>
          <a:stretch>
            <a:fillRect/>
          </a:stretch>
        </p:blipFill>
        <p:spPr>
          <a:xfrm>
            <a:off x="929700" y="1356362"/>
            <a:ext cx="6993653" cy="2342802"/>
          </a:xfrm>
          <a:prstGeom prst="rect">
            <a:avLst/>
          </a:prstGeom>
        </p:spPr>
      </p:pic>
    </p:spTree>
    <p:extLst>
      <p:ext uri="{BB962C8B-B14F-4D97-AF65-F5344CB8AC3E}">
        <p14:creationId xmlns:p14="http://schemas.microsoft.com/office/powerpoint/2010/main" val="1393120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779B-284A-4B1D-9AC4-A2BFA1CD7EBD}"/>
              </a:ext>
            </a:extLst>
          </p:cNvPr>
          <p:cNvSpPr>
            <a:spLocks noGrp="1"/>
          </p:cNvSpPr>
          <p:nvPr>
            <p:ph type="title"/>
          </p:nvPr>
        </p:nvSpPr>
        <p:spPr>
          <a:xfrm>
            <a:off x="231018" y="133792"/>
            <a:ext cx="8520600" cy="841800"/>
          </a:xfrm>
        </p:spPr>
        <p:txBody>
          <a:bodyPr/>
          <a:lstStyle/>
          <a:p>
            <a:r>
              <a:rPr lang="en-US" dirty="0"/>
              <a:t>Translation (</a:t>
            </a:r>
            <a:r>
              <a:rPr lang="en-US" dirty="0" err="1"/>
              <a:t>api</a:t>
            </a:r>
            <a:r>
              <a:rPr lang="en-US" dirty="0"/>
              <a:t>)</a:t>
            </a:r>
          </a:p>
        </p:txBody>
      </p:sp>
      <p:pic>
        <p:nvPicPr>
          <p:cNvPr id="4" name="Picture 3" descr="Graphical user interface, application&#10;&#10;Description automatically generated">
            <a:extLst>
              <a:ext uri="{FF2B5EF4-FFF2-40B4-BE49-F238E27FC236}">
                <a16:creationId xmlns:a16="http://schemas.microsoft.com/office/drawing/2014/main" id="{F9EE9D79-D3F2-4C74-BEFF-F500FA626CC7}"/>
              </a:ext>
            </a:extLst>
          </p:cNvPr>
          <p:cNvPicPr>
            <a:picLocks noChangeAspect="1"/>
          </p:cNvPicPr>
          <p:nvPr/>
        </p:nvPicPr>
        <p:blipFill>
          <a:blip r:embed="rId2"/>
          <a:stretch>
            <a:fillRect/>
          </a:stretch>
        </p:blipFill>
        <p:spPr>
          <a:xfrm>
            <a:off x="255991" y="975592"/>
            <a:ext cx="8632018" cy="3273136"/>
          </a:xfrm>
          <a:prstGeom prst="rect">
            <a:avLst/>
          </a:prstGeom>
        </p:spPr>
      </p:pic>
    </p:spTree>
    <p:extLst>
      <p:ext uri="{BB962C8B-B14F-4D97-AF65-F5344CB8AC3E}">
        <p14:creationId xmlns:p14="http://schemas.microsoft.com/office/powerpoint/2010/main" val="824113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9CFC-11D1-4A35-8E0B-B69A02D27029}"/>
              </a:ext>
            </a:extLst>
          </p:cNvPr>
          <p:cNvSpPr>
            <a:spLocks noGrp="1"/>
          </p:cNvSpPr>
          <p:nvPr>
            <p:ph type="title"/>
          </p:nvPr>
        </p:nvSpPr>
        <p:spPr>
          <a:xfrm>
            <a:off x="311700" y="201470"/>
            <a:ext cx="8520600" cy="841800"/>
          </a:xfrm>
        </p:spPr>
        <p:txBody>
          <a:bodyPr/>
          <a:lstStyle/>
          <a:p>
            <a:r>
              <a:rPr lang="en-US" dirty="0"/>
              <a:t>WordPress service</a:t>
            </a:r>
          </a:p>
        </p:txBody>
      </p:sp>
      <p:pic>
        <p:nvPicPr>
          <p:cNvPr id="4" name="Picture 3" descr="Graphical user interface, text, application, email&#10;&#10;Description automatically generated">
            <a:extLst>
              <a:ext uri="{FF2B5EF4-FFF2-40B4-BE49-F238E27FC236}">
                <a16:creationId xmlns:a16="http://schemas.microsoft.com/office/drawing/2014/main" id="{6A3A6504-D048-4BF8-B17E-8D50DF8FF6BC}"/>
              </a:ext>
            </a:extLst>
          </p:cNvPr>
          <p:cNvPicPr>
            <a:picLocks noChangeAspect="1"/>
          </p:cNvPicPr>
          <p:nvPr/>
        </p:nvPicPr>
        <p:blipFill>
          <a:blip r:embed="rId2"/>
          <a:stretch>
            <a:fillRect/>
          </a:stretch>
        </p:blipFill>
        <p:spPr>
          <a:xfrm>
            <a:off x="427055" y="972552"/>
            <a:ext cx="8289890" cy="3198396"/>
          </a:xfrm>
          <a:prstGeom prst="rect">
            <a:avLst/>
          </a:prstGeom>
        </p:spPr>
      </p:pic>
    </p:spTree>
    <p:extLst>
      <p:ext uri="{BB962C8B-B14F-4D97-AF65-F5344CB8AC3E}">
        <p14:creationId xmlns:p14="http://schemas.microsoft.com/office/powerpoint/2010/main" val="4869772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6CA703C89B844690349166332572DF" ma:contentTypeVersion="14" ma:contentTypeDescription="Create a new document." ma:contentTypeScope="" ma:versionID="8091a49630813238f1350107af879d14">
  <xsd:schema xmlns:xsd="http://www.w3.org/2001/XMLSchema" xmlns:xs="http://www.w3.org/2001/XMLSchema" xmlns:p="http://schemas.microsoft.com/office/2006/metadata/properties" xmlns:ns3="6fd678d2-fd24-4581-b098-1d264498f8e3" xmlns:ns4="31e13113-d803-407b-bbe1-298201f1beec" targetNamespace="http://schemas.microsoft.com/office/2006/metadata/properties" ma:root="true" ma:fieldsID="eda41a1eb152e492aca72134c30e97ac" ns3:_="" ns4:_="">
    <xsd:import namespace="6fd678d2-fd24-4581-b098-1d264498f8e3"/>
    <xsd:import namespace="31e13113-d803-407b-bbe1-298201f1bee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d678d2-fd24-4581-b098-1d264498f8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LengthInSeconds" ma:index="12" nillable="true" ma:displayName="Length (seconds)" ma:internalName="MediaLengthInSeconds" ma:readOnly="true">
      <xsd:simpleType>
        <xsd:restriction base="dms:Unknow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1e13113-d803-407b-bbe1-298201f1beec"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4F6ABA-CC2B-40E3-9222-F908DE8B68FA}">
  <ds:schemaRefs>
    <ds:schemaRef ds:uri="http://schemas.microsoft.com/sharepoint/v3/contenttype/forms"/>
  </ds:schemaRefs>
</ds:datastoreItem>
</file>

<file path=customXml/itemProps2.xml><?xml version="1.0" encoding="utf-8"?>
<ds:datastoreItem xmlns:ds="http://schemas.openxmlformats.org/officeDocument/2006/customXml" ds:itemID="{33770E6A-EE0F-4F0A-9C77-DF92F5D70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d678d2-fd24-4581-b098-1d264498f8e3"/>
    <ds:schemaRef ds:uri="31e13113-d803-407b-bbe1-298201f1be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1FC59F-EF30-4D70-A241-9C9A9252F595}">
  <ds:schemaRefs>
    <ds:schemaRef ds:uri="31e13113-d803-407b-bbe1-298201f1beec"/>
    <ds:schemaRef ds:uri="http://schemas.microsoft.com/office/2006/documentManagement/types"/>
    <ds:schemaRef ds:uri="http://schemas.microsoft.com/office/2006/metadata/properties"/>
    <ds:schemaRef ds:uri="http://purl.org/dc/dcmitype/"/>
    <ds:schemaRef ds:uri="6fd678d2-fd24-4581-b098-1d264498f8e3"/>
    <ds:schemaRef ds:uri="http://schemas.microsoft.com/office/infopath/2007/PartnerControls"/>
    <ds:schemaRef ds:uri="http://purl.org/dc/elements/1.1/"/>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Gallery</Template>
  <TotalTime>1754</TotalTime>
  <Words>429</Words>
  <Application>Microsoft Office PowerPoint</Application>
  <PresentationFormat>On-screen Show (16:9)</PresentationFormat>
  <Paragraphs>49</Paragraphs>
  <Slides>34</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Gill Sans MT</vt:lpstr>
      <vt:lpstr>Wingdings</vt:lpstr>
      <vt:lpstr>Gallery</vt:lpstr>
      <vt:lpstr>                                  CIS4345                               Assignment 04  </vt:lpstr>
      <vt:lpstr>GCP Project &amp; Tutorials</vt:lpstr>
      <vt:lpstr>Project review</vt:lpstr>
      <vt:lpstr>PowerPoint Presentation</vt:lpstr>
      <vt:lpstr>COMPUTE ENGINE</vt:lpstr>
      <vt:lpstr>storage</vt:lpstr>
      <vt:lpstr>Network (vpc)</vt:lpstr>
      <vt:lpstr>Translation (api)</vt:lpstr>
      <vt:lpstr>WordPress service</vt:lpstr>
      <vt:lpstr>tutorials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AWS</dc:title>
  <dc:creator>Ajaj, Ola</dc:creator>
  <cp:lastModifiedBy>Dom (Abdullah) Arishi</cp:lastModifiedBy>
  <cp:revision>23</cp:revision>
  <dcterms:modified xsi:type="dcterms:W3CDTF">2021-12-16T01:12:46Z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0x010100156CA703C89B844690349166332572DF</vt:lpwstr>
  </property>
</Properties>
</file>