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610"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160bc05bb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160bc05bb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160bc05bb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160bc05bb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5ad9cf9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5ad9cf9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5ad9cf9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5ad9cf9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160bc05bb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160bc05bb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99ddd387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99ddd38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d2236bf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d2236bf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d2236bf68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d2236bf68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d2236bf68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d2236bf68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d2236bf68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d2236bf68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f2439333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f2439333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d2236bf68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d2236bf68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d2236bf68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d2236bf6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d2236bf68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d2236bf68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d2236bf68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d2236bf68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d2236bf68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d2236bf68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d2236bf6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d2236bf68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fd2236bf68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fd2236bf68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d2236bf68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d2236bf68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fd16e6f88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fd16e6f88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5875b1ec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5875b1ec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5875b1e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5875b1e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592ed55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592ed55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592ed55e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592ed55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592ed55e2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592ed55e2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592ed55e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592ed55e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592ed55e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592ed55e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User Research Findings</a:t>
            </a:r>
            <a:endParaRPr/>
          </a:p>
        </p:txBody>
      </p:sp>
      <p:sp>
        <p:nvSpPr>
          <p:cNvPr id="58" name="Google Shape;58;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Due 10/5/21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3"/>
          <p:cNvPicPr preferRelativeResize="0"/>
          <p:nvPr/>
        </p:nvPicPr>
        <p:blipFill rotWithShape="1">
          <a:blip r:embed="rId3">
            <a:alphaModFix/>
          </a:blip>
          <a:srcRect l="-1753" r="-3255"/>
          <a:stretch/>
        </p:blipFill>
        <p:spPr>
          <a:xfrm>
            <a:off x="0" y="0"/>
            <a:ext cx="91440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425625" y="152400"/>
            <a:ext cx="6112400"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244275" y="0"/>
            <a:ext cx="6858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152400" y="152400"/>
            <a:ext cx="8531766"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Statements</a:t>
            </a:r>
            <a:endParaRPr/>
          </a:p>
        </p:txBody>
      </p:sp>
      <p:sp>
        <p:nvSpPr>
          <p:cNvPr id="133" name="Google Shape;133;p27"/>
          <p:cNvSpPr txBox="1">
            <a:spLocks noGrp="1"/>
          </p:cNvSpPr>
          <p:nvPr>
            <p:ph type="body" idx="1"/>
          </p:nvPr>
        </p:nvSpPr>
        <p:spPr>
          <a:xfrm>
            <a:off x="466900" y="1161175"/>
            <a:ext cx="1830000" cy="344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4A86E8"/>
                </a:solidFill>
              </a:rPr>
              <a:t>The Concerned Student</a:t>
            </a:r>
            <a:endParaRPr>
              <a:solidFill>
                <a:srgbClr val="4A86E8"/>
              </a:solidFill>
            </a:endParaRPr>
          </a:p>
          <a:p>
            <a:pPr marL="0" lvl="0" indent="0" algn="l" rtl="0">
              <a:spcBef>
                <a:spcPts val="1200"/>
              </a:spcBef>
              <a:spcAft>
                <a:spcPts val="0"/>
              </a:spcAft>
              <a:buNone/>
            </a:pPr>
            <a:endParaRPr>
              <a:solidFill>
                <a:srgbClr val="4A86E8"/>
              </a:solidFill>
            </a:endParaRPr>
          </a:p>
          <a:p>
            <a:pPr marL="0" lvl="0" indent="0" algn="ctr" rtl="0">
              <a:spcBef>
                <a:spcPts val="1200"/>
              </a:spcBef>
              <a:spcAft>
                <a:spcPts val="1200"/>
              </a:spcAft>
              <a:buNone/>
            </a:pPr>
            <a:r>
              <a:rPr lang="en">
                <a:solidFill>
                  <a:srgbClr val="4A86E8"/>
                </a:solidFill>
              </a:rPr>
              <a:t>The Unfazed Commuter</a:t>
            </a:r>
            <a:endParaRPr>
              <a:solidFill>
                <a:srgbClr val="4A86E8"/>
              </a:solidFill>
            </a:endParaRPr>
          </a:p>
        </p:txBody>
      </p:sp>
      <p:sp>
        <p:nvSpPr>
          <p:cNvPr id="134" name="Google Shape;134;p27"/>
          <p:cNvSpPr txBox="1">
            <a:spLocks noGrp="1"/>
          </p:cNvSpPr>
          <p:nvPr>
            <p:ph type="body" idx="1"/>
          </p:nvPr>
        </p:nvSpPr>
        <p:spPr>
          <a:xfrm>
            <a:off x="2357125" y="1215325"/>
            <a:ext cx="10392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wants to</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wants to</a:t>
            </a:r>
            <a:endParaRPr/>
          </a:p>
        </p:txBody>
      </p:sp>
      <p:sp>
        <p:nvSpPr>
          <p:cNvPr id="135" name="Google Shape;135;p27"/>
          <p:cNvSpPr txBox="1">
            <a:spLocks noGrp="1"/>
          </p:cNvSpPr>
          <p:nvPr>
            <p:ph type="body" idx="1"/>
          </p:nvPr>
        </p:nvSpPr>
        <p:spPr>
          <a:xfrm>
            <a:off x="5550150" y="1215325"/>
            <a:ext cx="11772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because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because</a:t>
            </a:r>
            <a:endParaRPr/>
          </a:p>
        </p:txBody>
      </p:sp>
      <p:sp>
        <p:nvSpPr>
          <p:cNvPr id="136" name="Google Shape;136;p27"/>
          <p:cNvSpPr txBox="1">
            <a:spLocks noGrp="1"/>
          </p:cNvSpPr>
          <p:nvPr>
            <p:ph type="body" idx="1"/>
          </p:nvPr>
        </p:nvSpPr>
        <p:spPr>
          <a:xfrm>
            <a:off x="6649500" y="1104625"/>
            <a:ext cx="2182800" cy="348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solidFill>
                  <a:srgbClr val="4A86E8"/>
                </a:solidFill>
              </a:rPr>
              <a:t>of the worsening conditions of climate change.</a:t>
            </a:r>
            <a:endParaRPr sz="1600">
              <a:solidFill>
                <a:srgbClr val="4A86E8"/>
              </a:solidFill>
            </a:endParaRPr>
          </a:p>
          <a:p>
            <a:pPr marL="0" lvl="0" indent="0" algn="ctr" rtl="0">
              <a:spcBef>
                <a:spcPts val="1200"/>
              </a:spcBef>
              <a:spcAft>
                <a:spcPts val="0"/>
              </a:spcAft>
              <a:buNone/>
            </a:pPr>
            <a:endParaRPr sz="1600">
              <a:solidFill>
                <a:srgbClr val="4A86E8"/>
              </a:solidFill>
            </a:endParaRPr>
          </a:p>
          <a:p>
            <a:pPr marL="0" lvl="0" indent="0" algn="ctr" rtl="0">
              <a:spcBef>
                <a:spcPts val="1200"/>
              </a:spcBef>
              <a:spcAft>
                <a:spcPts val="0"/>
              </a:spcAft>
              <a:buNone/>
            </a:pPr>
            <a:r>
              <a:rPr lang="en" sz="1600">
                <a:solidFill>
                  <a:srgbClr val="4A86E8"/>
                </a:solidFill>
              </a:rPr>
              <a:t>it will be more accessible.</a:t>
            </a:r>
            <a:endParaRPr sz="1600">
              <a:solidFill>
                <a:srgbClr val="4A86E8"/>
              </a:solidFill>
            </a:endParaRPr>
          </a:p>
          <a:p>
            <a:pPr marL="0" lvl="0" indent="0" algn="l" rtl="0">
              <a:spcBef>
                <a:spcPts val="1200"/>
              </a:spcBef>
              <a:spcAft>
                <a:spcPts val="0"/>
              </a:spcAft>
              <a:buNone/>
            </a:pPr>
            <a:endParaRPr sz="1600">
              <a:solidFill>
                <a:srgbClr val="4A86E8"/>
              </a:solidFill>
            </a:endParaRPr>
          </a:p>
          <a:p>
            <a:pPr marL="0" lvl="0" indent="0" algn="ctr" rtl="0">
              <a:spcBef>
                <a:spcPts val="1200"/>
              </a:spcBef>
              <a:spcAft>
                <a:spcPts val="0"/>
              </a:spcAft>
              <a:buNone/>
            </a:pPr>
            <a:endParaRPr sz="1600">
              <a:solidFill>
                <a:srgbClr val="4A86E8"/>
              </a:solidFill>
            </a:endParaRPr>
          </a:p>
          <a:p>
            <a:pPr marL="0" lvl="0" indent="0" algn="ctr" rtl="0">
              <a:spcBef>
                <a:spcPts val="1200"/>
              </a:spcBef>
              <a:spcAft>
                <a:spcPts val="1200"/>
              </a:spcAft>
              <a:buNone/>
            </a:pPr>
            <a:endParaRPr sz="1600">
              <a:solidFill>
                <a:srgbClr val="4A86E8"/>
              </a:solidFill>
            </a:endParaRPr>
          </a:p>
        </p:txBody>
      </p:sp>
      <p:sp>
        <p:nvSpPr>
          <p:cNvPr id="137" name="Google Shape;137;p27"/>
          <p:cNvSpPr txBox="1">
            <a:spLocks noGrp="1"/>
          </p:cNvSpPr>
          <p:nvPr>
            <p:ph type="body" idx="1"/>
          </p:nvPr>
        </p:nvSpPr>
        <p:spPr>
          <a:xfrm>
            <a:off x="3396325" y="1069375"/>
            <a:ext cx="2064900" cy="344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solidFill>
                  <a:srgbClr val="4A86E8"/>
                </a:solidFill>
              </a:rPr>
              <a:t>have public transportation with better infrastructure</a:t>
            </a:r>
            <a:endParaRPr sz="1600">
              <a:solidFill>
                <a:srgbClr val="4A86E8"/>
              </a:solidFill>
            </a:endParaRPr>
          </a:p>
          <a:p>
            <a:pPr marL="0" lvl="0" indent="0" algn="ctr" rtl="0">
              <a:spcBef>
                <a:spcPts val="1200"/>
              </a:spcBef>
              <a:spcAft>
                <a:spcPts val="0"/>
              </a:spcAft>
              <a:buNone/>
            </a:pPr>
            <a:endParaRPr sz="1600">
              <a:solidFill>
                <a:srgbClr val="4A86E8"/>
              </a:solidFill>
            </a:endParaRPr>
          </a:p>
          <a:p>
            <a:pPr marL="0" lvl="0" indent="0" algn="ctr" rtl="0">
              <a:spcBef>
                <a:spcPts val="1200"/>
              </a:spcBef>
              <a:spcAft>
                <a:spcPts val="0"/>
              </a:spcAft>
              <a:buNone/>
            </a:pPr>
            <a:r>
              <a:rPr lang="en" sz="1600">
                <a:solidFill>
                  <a:srgbClr val="4A86E8"/>
                </a:solidFill>
              </a:rPr>
              <a:t>have more convenience in travel</a:t>
            </a:r>
            <a:endParaRPr sz="1600">
              <a:solidFill>
                <a:srgbClr val="4A86E8"/>
              </a:solidFill>
            </a:endParaRPr>
          </a:p>
          <a:p>
            <a:pPr marL="0" lvl="0" indent="0" algn="ctr" rtl="0">
              <a:spcBef>
                <a:spcPts val="1200"/>
              </a:spcBef>
              <a:spcAft>
                <a:spcPts val="0"/>
              </a:spcAft>
              <a:buNone/>
            </a:pPr>
            <a:endParaRPr sz="1200">
              <a:solidFill>
                <a:srgbClr val="DCDDDE"/>
              </a:solidFill>
            </a:endParaRPr>
          </a:p>
          <a:p>
            <a:pPr marL="0" lvl="0" indent="0" algn="ctr" rtl="0">
              <a:spcBef>
                <a:spcPts val="1200"/>
              </a:spcBef>
              <a:spcAft>
                <a:spcPts val="1200"/>
              </a:spcAft>
              <a:buNone/>
            </a:pPr>
            <a:r>
              <a:rPr lang="en" sz="1200">
                <a:solidFill>
                  <a:srgbClr val="DCDDDE"/>
                </a:solidFill>
              </a:rPr>
              <a:t> </a:t>
            </a:r>
            <a:endParaRPr sz="1200">
              <a:solidFill>
                <a:srgbClr val="DCDDD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Login/Signup</a:t>
            </a:r>
            <a:endParaRPr/>
          </a:p>
        </p:txBody>
      </p:sp>
      <p:pic>
        <p:nvPicPr>
          <p:cNvPr id="143" name="Google Shape;143;p28"/>
          <p:cNvPicPr preferRelativeResize="0"/>
          <p:nvPr/>
        </p:nvPicPr>
        <p:blipFill>
          <a:blip r:embed="rId3">
            <a:alphaModFix/>
          </a:blip>
          <a:stretch>
            <a:fillRect/>
          </a:stretch>
        </p:blipFill>
        <p:spPr>
          <a:xfrm>
            <a:off x="311700" y="1076225"/>
            <a:ext cx="1948851" cy="3820975"/>
          </a:xfrm>
          <a:prstGeom prst="rect">
            <a:avLst/>
          </a:prstGeom>
          <a:noFill/>
          <a:ln>
            <a:noFill/>
          </a:ln>
        </p:spPr>
      </p:pic>
      <p:sp>
        <p:nvSpPr>
          <p:cNvPr id="144" name="Google Shape;144;p28"/>
          <p:cNvSpPr txBox="1"/>
          <p:nvPr/>
        </p:nvSpPr>
        <p:spPr>
          <a:xfrm>
            <a:off x="2909100" y="1819200"/>
            <a:ext cx="49410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AutoNum type="arabicPeriod"/>
            </a:pPr>
            <a:r>
              <a:rPr lang="en" sz="1600"/>
              <a:t>Text Box: Once tapped each box allows the user to enter self-identifying information.</a:t>
            </a:r>
            <a:endParaRPr sz="1600"/>
          </a:p>
          <a:p>
            <a:pPr marL="457200" lvl="0" indent="-330200" algn="l" rtl="0">
              <a:spcBef>
                <a:spcPts val="0"/>
              </a:spcBef>
              <a:spcAft>
                <a:spcPts val="0"/>
              </a:spcAft>
              <a:buSzPts val="1600"/>
              <a:buAutoNum type="arabicPeriod"/>
            </a:pPr>
            <a:r>
              <a:rPr lang="en" sz="1600"/>
              <a:t>Radio Button: Tap agree to terms and conditions</a:t>
            </a:r>
            <a:endParaRPr sz="1600"/>
          </a:p>
          <a:p>
            <a:pPr marL="457200" lvl="0" indent="-330200" algn="l" rtl="0">
              <a:spcBef>
                <a:spcPts val="0"/>
              </a:spcBef>
              <a:spcAft>
                <a:spcPts val="0"/>
              </a:spcAft>
              <a:buSzPts val="1600"/>
              <a:buAutoNum type="arabicPeriod"/>
            </a:pPr>
            <a:r>
              <a:rPr lang="en" sz="1600"/>
              <a:t>Submit Button: Tap create account button to create user profile and move to home page.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33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a:t>
            </a:r>
            <a:endParaRPr/>
          </a:p>
        </p:txBody>
      </p:sp>
      <p:sp>
        <p:nvSpPr>
          <p:cNvPr id="150" name="Google Shape;150;p29"/>
          <p:cNvSpPr txBox="1">
            <a:spLocks noGrp="1"/>
          </p:cNvSpPr>
          <p:nvPr>
            <p:ph type="body" idx="1"/>
          </p:nvPr>
        </p:nvSpPr>
        <p:spPr>
          <a:xfrm>
            <a:off x="2966300" y="909375"/>
            <a:ext cx="4922100" cy="32292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Clr>
                <a:schemeClr val="dk1"/>
              </a:buClr>
              <a:buSzPts val="1600"/>
              <a:buAutoNum type="arabicPeriod"/>
            </a:pPr>
            <a:r>
              <a:rPr lang="en" sz="1600">
                <a:solidFill>
                  <a:schemeClr val="dk1"/>
                </a:solidFill>
              </a:rPr>
              <a:t>Graphs: The user is directed to the homepage after logging in. The page contains statistics regarding pollution and climate change.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Navbar: Contains paths to each page. The user will be directed to each corresponding page</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Paths</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Reports</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Home</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Profile</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Settings.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If user has already created an account they will be automatically directed to this page.</a:t>
            </a:r>
            <a:endParaRPr sz="1600">
              <a:solidFill>
                <a:schemeClr val="dk1"/>
              </a:solidFill>
            </a:endParaRPr>
          </a:p>
        </p:txBody>
      </p:sp>
      <p:pic>
        <p:nvPicPr>
          <p:cNvPr id="151" name="Google Shape;151;p29"/>
          <p:cNvPicPr preferRelativeResize="0"/>
          <p:nvPr/>
        </p:nvPicPr>
        <p:blipFill>
          <a:blip r:embed="rId3">
            <a:alphaModFix/>
          </a:blip>
          <a:stretch>
            <a:fillRect/>
          </a:stretch>
        </p:blipFill>
        <p:spPr>
          <a:xfrm>
            <a:off x="311701" y="909375"/>
            <a:ext cx="2065175" cy="4032350"/>
          </a:xfrm>
          <a:prstGeom prst="rect">
            <a:avLst/>
          </a:prstGeom>
          <a:noFill/>
          <a:ln>
            <a:noFill/>
          </a:ln>
        </p:spPr>
      </p:pic>
      <p:pic>
        <p:nvPicPr>
          <p:cNvPr id="152" name="Google Shape;152;p29"/>
          <p:cNvPicPr preferRelativeResize="0"/>
          <p:nvPr/>
        </p:nvPicPr>
        <p:blipFill>
          <a:blip r:embed="rId4">
            <a:alphaModFix/>
          </a:blip>
          <a:stretch>
            <a:fillRect/>
          </a:stretch>
        </p:blipFill>
        <p:spPr>
          <a:xfrm>
            <a:off x="1101576" y="1695050"/>
            <a:ext cx="304800" cy="371475"/>
          </a:xfrm>
          <a:prstGeom prst="rect">
            <a:avLst/>
          </a:prstGeom>
          <a:noFill/>
          <a:ln>
            <a:noFill/>
          </a:ln>
        </p:spPr>
      </p:pic>
      <p:pic>
        <p:nvPicPr>
          <p:cNvPr id="153" name="Google Shape;153;p29"/>
          <p:cNvPicPr preferRelativeResize="0"/>
          <p:nvPr/>
        </p:nvPicPr>
        <p:blipFill>
          <a:blip r:embed="rId5">
            <a:alphaModFix/>
          </a:blip>
          <a:stretch>
            <a:fillRect/>
          </a:stretch>
        </p:blipFill>
        <p:spPr>
          <a:xfrm>
            <a:off x="100951" y="4359875"/>
            <a:ext cx="304800" cy="371475"/>
          </a:xfrm>
          <a:prstGeom prst="rect">
            <a:avLst/>
          </a:prstGeom>
          <a:noFill/>
          <a:ln>
            <a:noFill/>
          </a:ln>
        </p:spPr>
      </p:pic>
      <p:pic>
        <p:nvPicPr>
          <p:cNvPr id="154" name="Google Shape;154;p29"/>
          <p:cNvPicPr preferRelativeResize="0"/>
          <p:nvPr/>
        </p:nvPicPr>
        <p:blipFill>
          <a:blip r:embed="rId6">
            <a:alphaModFix/>
          </a:blip>
          <a:stretch>
            <a:fillRect/>
          </a:stretch>
        </p:blipFill>
        <p:spPr>
          <a:xfrm>
            <a:off x="515200" y="4195950"/>
            <a:ext cx="213761" cy="268925"/>
          </a:xfrm>
          <a:prstGeom prst="rect">
            <a:avLst/>
          </a:prstGeom>
          <a:noFill/>
          <a:ln>
            <a:noFill/>
          </a:ln>
        </p:spPr>
      </p:pic>
      <p:pic>
        <p:nvPicPr>
          <p:cNvPr id="155" name="Google Shape;155;p29"/>
          <p:cNvPicPr preferRelativeResize="0"/>
          <p:nvPr/>
        </p:nvPicPr>
        <p:blipFill>
          <a:blip r:embed="rId7">
            <a:alphaModFix/>
          </a:blip>
          <a:stretch>
            <a:fillRect/>
          </a:stretch>
        </p:blipFill>
        <p:spPr>
          <a:xfrm>
            <a:off x="838400" y="4204111"/>
            <a:ext cx="213750" cy="252614"/>
          </a:xfrm>
          <a:prstGeom prst="rect">
            <a:avLst/>
          </a:prstGeom>
          <a:noFill/>
          <a:ln>
            <a:noFill/>
          </a:ln>
        </p:spPr>
      </p:pic>
      <p:pic>
        <p:nvPicPr>
          <p:cNvPr id="156" name="Google Shape;156;p29"/>
          <p:cNvPicPr preferRelativeResize="0"/>
          <p:nvPr/>
        </p:nvPicPr>
        <p:blipFill>
          <a:blip r:embed="rId8">
            <a:alphaModFix/>
          </a:blip>
          <a:stretch>
            <a:fillRect/>
          </a:stretch>
        </p:blipFill>
        <p:spPr>
          <a:xfrm>
            <a:off x="1205575" y="4204100"/>
            <a:ext cx="200805" cy="252625"/>
          </a:xfrm>
          <a:prstGeom prst="rect">
            <a:avLst/>
          </a:prstGeom>
          <a:noFill/>
          <a:ln>
            <a:noFill/>
          </a:ln>
        </p:spPr>
      </p:pic>
      <p:pic>
        <p:nvPicPr>
          <p:cNvPr id="157" name="Google Shape;157;p29"/>
          <p:cNvPicPr preferRelativeResize="0"/>
          <p:nvPr/>
        </p:nvPicPr>
        <p:blipFill>
          <a:blip r:embed="rId9">
            <a:alphaModFix/>
          </a:blip>
          <a:stretch>
            <a:fillRect/>
          </a:stretch>
        </p:blipFill>
        <p:spPr>
          <a:xfrm>
            <a:off x="1592350" y="4227550"/>
            <a:ext cx="174075" cy="205725"/>
          </a:xfrm>
          <a:prstGeom prst="rect">
            <a:avLst/>
          </a:prstGeom>
          <a:noFill/>
          <a:ln>
            <a:noFill/>
          </a:ln>
        </p:spPr>
      </p:pic>
      <p:pic>
        <p:nvPicPr>
          <p:cNvPr id="158" name="Google Shape;158;p29"/>
          <p:cNvPicPr preferRelativeResize="0"/>
          <p:nvPr/>
        </p:nvPicPr>
        <p:blipFill>
          <a:blip r:embed="rId10">
            <a:alphaModFix/>
          </a:blip>
          <a:stretch>
            <a:fillRect/>
          </a:stretch>
        </p:blipFill>
        <p:spPr>
          <a:xfrm>
            <a:off x="1883000" y="4208050"/>
            <a:ext cx="200800" cy="24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286200" y="221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Paths</a:t>
            </a:r>
            <a:endParaRPr/>
          </a:p>
        </p:txBody>
      </p:sp>
      <p:pic>
        <p:nvPicPr>
          <p:cNvPr id="164" name="Google Shape;164;p30"/>
          <p:cNvPicPr preferRelativeResize="0"/>
          <p:nvPr/>
        </p:nvPicPr>
        <p:blipFill>
          <a:blip r:embed="rId3">
            <a:alphaModFix/>
          </a:blip>
          <a:stretch>
            <a:fillRect/>
          </a:stretch>
        </p:blipFill>
        <p:spPr>
          <a:xfrm>
            <a:off x="286200" y="838650"/>
            <a:ext cx="2111893" cy="4044051"/>
          </a:xfrm>
          <a:prstGeom prst="rect">
            <a:avLst/>
          </a:prstGeom>
          <a:noFill/>
          <a:ln>
            <a:noFill/>
          </a:ln>
        </p:spPr>
      </p:pic>
      <p:sp>
        <p:nvSpPr>
          <p:cNvPr id="165" name="Google Shape;165;p30"/>
          <p:cNvSpPr txBox="1">
            <a:spLocks noGrp="1"/>
          </p:cNvSpPr>
          <p:nvPr>
            <p:ph type="body" idx="1"/>
          </p:nvPr>
        </p:nvSpPr>
        <p:spPr>
          <a:xfrm>
            <a:off x="2955375" y="1476325"/>
            <a:ext cx="4704300" cy="2328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Search Bar: The user taps the search bar to enter their starting address and destination address.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Map: The map will display paths that are sorted based on their pollution output. </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Schedule Button: The schedule button when tapped will bring the user to schedules page.</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Paths - Schedule</a:t>
            </a:r>
            <a:endParaRPr/>
          </a:p>
        </p:txBody>
      </p:sp>
      <p:sp>
        <p:nvSpPr>
          <p:cNvPr id="171" name="Google Shape;171;p31"/>
          <p:cNvSpPr txBox="1">
            <a:spLocks noGrp="1"/>
          </p:cNvSpPr>
          <p:nvPr>
            <p:ph type="body" idx="1"/>
          </p:nvPr>
        </p:nvSpPr>
        <p:spPr>
          <a:xfrm>
            <a:off x="3034900" y="1220013"/>
            <a:ext cx="5955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chemeClr val="dk1"/>
                </a:solidFill>
              </a:rPr>
              <a:t>1. Mode of Transport: </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Car icon: Click on icon to find carpool options.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Train icon: Click on icon to find arrival times.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Bus icon: Click on icon to find arrival times.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Subway icon: Click on icon to find arrival times.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 Bicycle icon: Click on icon to find bike stands</a:t>
            </a:r>
            <a:endParaRPr sz="1600">
              <a:solidFill>
                <a:schemeClr val="dk1"/>
              </a:solidFill>
            </a:endParaRPr>
          </a:p>
          <a:p>
            <a:pPr marL="0" lvl="0" indent="0" algn="l" rtl="0">
              <a:spcBef>
                <a:spcPts val="1200"/>
              </a:spcBef>
              <a:spcAft>
                <a:spcPts val="0"/>
              </a:spcAft>
              <a:buNone/>
            </a:pPr>
            <a:r>
              <a:rPr lang="en" sz="1600">
                <a:solidFill>
                  <a:schemeClr val="dk1"/>
                </a:solidFill>
              </a:rPr>
              <a:t>2. Displays locations or schedules for mode of transport.</a:t>
            </a:r>
            <a:endParaRPr sz="1600">
              <a:solidFill>
                <a:schemeClr val="dk1"/>
              </a:solidFill>
            </a:endParaRPr>
          </a:p>
          <a:p>
            <a:pPr marL="0" lvl="0" indent="0" algn="l" rtl="0">
              <a:spcBef>
                <a:spcPts val="1200"/>
              </a:spcBef>
              <a:spcAft>
                <a:spcPts val="0"/>
              </a:spcAft>
              <a:buNone/>
            </a:pPr>
            <a:r>
              <a:rPr lang="en" sz="1600">
                <a:solidFill>
                  <a:schemeClr val="dk1"/>
                </a:solidFill>
              </a:rPr>
              <a:t>3. Identifies the mode of transportation that the user is currently viewing.</a:t>
            </a:r>
            <a:endParaRPr sz="1600">
              <a:solidFill>
                <a:schemeClr val="dk1"/>
              </a:solidFill>
            </a:endParaRPr>
          </a:p>
          <a:p>
            <a:pPr marL="0" lvl="0" indent="0" algn="l" rtl="0">
              <a:spcBef>
                <a:spcPts val="1200"/>
              </a:spcBef>
              <a:spcAft>
                <a:spcPts val="1200"/>
              </a:spcAft>
              <a:buNone/>
            </a:pPr>
            <a:endParaRPr sz="1600">
              <a:solidFill>
                <a:schemeClr val="dk1"/>
              </a:solidFill>
            </a:endParaRPr>
          </a:p>
        </p:txBody>
      </p:sp>
      <p:pic>
        <p:nvPicPr>
          <p:cNvPr id="172" name="Google Shape;172;p31"/>
          <p:cNvPicPr preferRelativeResize="0"/>
          <p:nvPr/>
        </p:nvPicPr>
        <p:blipFill>
          <a:blip r:embed="rId3">
            <a:alphaModFix/>
          </a:blip>
          <a:stretch>
            <a:fillRect/>
          </a:stretch>
        </p:blipFill>
        <p:spPr>
          <a:xfrm>
            <a:off x="311700" y="990600"/>
            <a:ext cx="1975925" cy="385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Profile</a:t>
            </a:r>
            <a:endParaRPr/>
          </a:p>
        </p:txBody>
      </p:sp>
      <p:sp>
        <p:nvSpPr>
          <p:cNvPr id="178" name="Google Shape;178;p32"/>
          <p:cNvSpPr txBox="1">
            <a:spLocks noGrp="1"/>
          </p:cNvSpPr>
          <p:nvPr>
            <p:ph type="body" idx="1"/>
          </p:nvPr>
        </p:nvSpPr>
        <p:spPr>
          <a:xfrm>
            <a:off x="2880325" y="971500"/>
            <a:ext cx="4912800" cy="3395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Profile Information: The user’s name and photo is displayed. </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Rewards Bar: The user can view their rewards bar to keep track of their points.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Rewards Button: Click on this button to take user to rewards page.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Get Involved Button: Click on this button to take user to find volunteer opportunities.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Friends Button: Click on this button to take user to list of friends.</a:t>
            </a:r>
            <a:endParaRPr sz="1600">
              <a:solidFill>
                <a:schemeClr val="dk1"/>
              </a:solidFill>
            </a:endParaRPr>
          </a:p>
        </p:txBody>
      </p:sp>
      <p:pic>
        <p:nvPicPr>
          <p:cNvPr id="179" name="Google Shape;179;p32"/>
          <p:cNvPicPr preferRelativeResize="0"/>
          <p:nvPr/>
        </p:nvPicPr>
        <p:blipFill>
          <a:blip r:embed="rId3">
            <a:alphaModFix/>
          </a:blip>
          <a:stretch>
            <a:fillRect/>
          </a:stretch>
        </p:blipFill>
        <p:spPr>
          <a:xfrm>
            <a:off x="311700" y="1049625"/>
            <a:ext cx="1872362" cy="3820975"/>
          </a:xfrm>
          <a:prstGeom prst="rect">
            <a:avLst/>
          </a:prstGeom>
          <a:noFill/>
          <a:ln>
            <a:noFill/>
          </a:ln>
        </p:spPr>
      </p:pic>
      <p:pic>
        <p:nvPicPr>
          <p:cNvPr id="180" name="Google Shape;180;p32"/>
          <p:cNvPicPr preferRelativeResize="0"/>
          <p:nvPr/>
        </p:nvPicPr>
        <p:blipFill>
          <a:blip r:embed="rId4">
            <a:alphaModFix/>
          </a:blip>
          <a:stretch>
            <a:fillRect/>
          </a:stretch>
        </p:blipFill>
        <p:spPr>
          <a:xfrm>
            <a:off x="525963" y="1729375"/>
            <a:ext cx="304375" cy="370950"/>
          </a:xfrm>
          <a:prstGeom prst="rect">
            <a:avLst/>
          </a:prstGeom>
          <a:noFill/>
          <a:ln>
            <a:noFill/>
          </a:ln>
        </p:spPr>
      </p:pic>
      <p:pic>
        <p:nvPicPr>
          <p:cNvPr id="181" name="Google Shape;181;p32"/>
          <p:cNvPicPr preferRelativeResize="0"/>
          <p:nvPr/>
        </p:nvPicPr>
        <p:blipFill>
          <a:blip r:embed="rId5">
            <a:alphaModFix/>
          </a:blip>
          <a:stretch>
            <a:fillRect/>
          </a:stretch>
        </p:blipFill>
        <p:spPr>
          <a:xfrm>
            <a:off x="397500" y="2606250"/>
            <a:ext cx="304350" cy="370940"/>
          </a:xfrm>
          <a:prstGeom prst="rect">
            <a:avLst/>
          </a:prstGeom>
          <a:noFill/>
          <a:ln>
            <a:noFill/>
          </a:ln>
        </p:spPr>
      </p:pic>
      <p:pic>
        <p:nvPicPr>
          <p:cNvPr id="182" name="Google Shape;182;p32"/>
          <p:cNvPicPr preferRelativeResize="0"/>
          <p:nvPr/>
        </p:nvPicPr>
        <p:blipFill>
          <a:blip r:embed="rId6">
            <a:alphaModFix/>
          </a:blip>
          <a:stretch>
            <a:fillRect/>
          </a:stretch>
        </p:blipFill>
        <p:spPr>
          <a:xfrm>
            <a:off x="397498" y="3085544"/>
            <a:ext cx="304350" cy="380481"/>
          </a:xfrm>
          <a:prstGeom prst="rect">
            <a:avLst/>
          </a:prstGeom>
          <a:noFill/>
          <a:ln>
            <a:noFill/>
          </a:ln>
        </p:spPr>
      </p:pic>
      <p:pic>
        <p:nvPicPr>
          <p:cNvPr id="183" name="Google Shape;183;p32"/>
          <p:cNvPicPr preferRelativeResize="0"/>
          <p:nvPr/>
        </p:nvPicPr>
        <p:blipFill>
          <a:blip r:embed="rId7">
            <a:alphaModFix/>
          </a:blip>
          <a:stretch>
            <a:fillRect/>
          </a:stretch>
        </p:blipFill>
        <p:spPr>
          <a:xfrm>
            <a:off x="397498" y="3415020"/>
            <a:ext cx="304350" cy="370979"/>
          </a:xfrm>
          <a:prstGeom prst="rect">
            <a:avLst/>
          </a:prstGeom>
          <a:noFill/>
          <a:ln>
            <a:noFill/>
          </a:ln>
        </p:spPr>
      </p:pic>
      <p:pic>
        <p:nvPicPr>
          <p:cNvPr id="184" name="Google Shape;184;p32"/>
          <p:cNvPicPr preferRelativeResize="0"/>
          <p:nvPr/>
        </p:nvPicPr>
        <p:blipFill>
          <a:blip r:embed="rId8">
            <a:alphaModFix/>
          </a:blip>
          <a:stretch>
            <a:fillRect/>
          </a:stretch>
        </p:blipFill>
        <p:spPr>
          <a:xfrm>
            <a:off x="383950" y="3829950"/>
            <a:ext cx="331450" cy="41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body" idx="1"/>
          </p:nvPr>
        </p:nvSpPr>
        <p:spPr>
          <a:xfrm>
            <a:off x="311700" y="1152475"/>
            <a:ext cx="8602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rPr>
              <a:t>Main Method of transportation: walking, train, subway, car </a:t>
            </a:r>
            <a:endParaRPr sz="1200">
              <a:solidFill>
                <a:schemeClr val="dk1"/>
              </a:solidFill>
            </a:endParaRPr>
          </a:p>
          <a:p>
            <a:pPr marL="0" lvl="0" indent="0" algn="l" rtl="0">
              <a:spcBef>
                <a:spcPts val="1200"/>
              </a:spcBef>
              <a:spcAft>
                <a:spcPts val="0"/>
              </a:spcAft>
              <a:buNone/>
            </a:pPr>
            <a:r>
              <a:rPr lang="en" sz="1200">
                <a:solidFill>
                  <a:schemeClr val="dk1"/>
                </a:solidFill>
              </a:rPr>
              <a:t>Position: </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He appreciates the walkability in city &amp; public transportation because it allows him to lessen environmental impact.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He believes that transportation has a huge impact on the environment and this needs to be fixed.</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Awareness on climate change should be raised with well-researched and digestible information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Action towards climate change will be made by the government and not on an individual basis.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Believes most changes to climate change will be made in a higher government level, not by him. But still recycles, limits water usage &amp; carbon footprint</a:t>
            </a: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Thoughts on Climate Change: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“Certainly a problem that needs to be addressed”</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“We are currently seeing the repercussions of Climate Change, even all around us with the increase in natural disasters around us (US NorthEast)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“Absolutely interested in alternative green transport - should be similar time commitment as a car though”</a:t>
            </a:r>
            <a:endParaRPr sz="1200">
              <a:solidFill>
                <a:schemeClr val="dk1"/>
              </a:solidFill>
            </a:endParaRPr>
          </a:p>
          <a:p>
            <a:pPr marL="45720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p:txBody>
      </p:sp>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Interview - Brendan O’Brien</a:t>
            </a:r>
            <a:r>
              <a:rPr lang="en" sz="2827">
                <a:solidFill>
                  <a:srgbClr val="272727"/>
                </a:solidFill>
                <a:highlight>
                  <a:srgbClr val="FFFFFF"/>
                </a:highlight>
              </a:rPr>
              <a:t>, 19, </a:t>
            </a:r>
            <a:endParaRPr sz="2827">
              <a:solidFill>
                <a:srgbClr val="272727"/>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Profile - Rewards</a:t>
            </a:r>
            <a:endParaRPr/>
          </a:p>
        </p:txBody>
      </p:sp>
      <p:sp>
        <p:nvSpPr>
          <p:cNvPr id="190" name="Google Shape;190;p33"/>
          <p:cNvSpPr txBox="1">
            <a:spLocks noGrp="1"/>
          </p:cNvSpPr>
          <p:nvPr>
            <p:ph type="body" idx="1"/>
          </p:nvPr>
        </p:nvSpPr>
        <p:spPr>
          <a:xfrm>
            <a:off x="2716425" y="1152475"/>
            <a:ext cx="5276400"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chemeClr val="dk1"/>
              </a:buClr>
              <a:buSzPts val="1600"/>
              <a:buAutoNum type="arabicPeriod"/>
            </a:pPr>
            <a:r>
              <a:rPr lang="en" sz="1600">
                <a:solidFill>
                  <a:schemeClr val="dk1"/>
                </a:solidFill>
              </a:rPr>
              <a:t>Rewards Bar: The user can view their rewards bar to keep track of their points.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Reward Icon: Displays a depiction of the reward.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Reward Information: Displays what the reward entails as well as how many points are needed, with a checkbox for if you’d like to select this reward to be redeemed.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Cart: Displays current rewards selected for redemption as well as how many points you will be left with.</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Redeem button: Allows the user to claim the reward for future use.</a:t>
            </a:r>
            <a:endParaRPr sz="1600">
              <a:solidFill>
                <a:schemeClr val="dk1"/>
              </a:solidFill>
            </a:endParaRPr>
          </a:p>
        </p:txBody>
      </p:sp>
      <p:pic>
        <p:nvPicPr>
          <p:cNvPr id="191" name="Google Shape;191;p33"/>
          <p:cNvPicPr preferRelativeResize="0"/>
          <p:nvPr/>
        </p:nvPicPr>
        <p:blipFill>
          <a:blip r:embed="rId3">
            <a:alphaModFix/>
          </a:blip>
          <a:stretch>
            <a:fillRect/>
          </a:stretch>
        </p:blipFill>
        <p:spPr>
          <a:xfrm>
            <a:off x="311700" y="1049625"/>
            <a:ext cx="1855902" cy="3820975"/>
          </a:xfrm>
          <a:prstGeom prst="rect">
            <a:avLst/>
          </a:prstGeom>
          <a:noFill/>
          <a:ln>
            <a:noFill/>
          </a:ln>
        </p:spPr>
      </p:pic>
      <p:sp>
        <p:nvSpPr>
          <p:cNvPr id="192" name="Google Shape;192;p33"/>
          <p:cNvSpPr/>
          <p:nvPr/>
        </p:nvSpPr>
        <p:spPr>
          <a:xfrm>
            <a:off x="575400" y="149565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466275" y="198707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1006125" y="198707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741600" y="394825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1359350" y="400380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txBox="1"/>
          <p:nvPr/>
        </p:nvSpPr>
        <p:spPr>
          <a:xfrm>
            <a:off x="540149" y="1415250"/>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a:t>
            </a:r>
            <a:endParaRPr sz="800"/>
          </a:p>
        </p:txBody>
      </p:sp>
      <p:sp>
        <p:nvSpPr>
          <p:cNvPr id="198" name="Google Shape;198;p33"/>
          <p:cNvSpPr txBox="1"/>
          <p:nvPr/>
        </p:nvSpPr>
        <p:spPr>
          <a:xfrm>
            <a:off x="431024" y="190667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a:t>
            </a:r>
            <a:endParaRPr sz="800"/>
          </a:p>
        </p:txBody>
      </p:sp>
      <p:sp>
        <p:nvSpPr>
          <p:cNvPr id="199" name="Google Shape;199;p33"/>
          <p:cNvSpPr txBox="1"/>
          <p:nvPr/>
        </p:nvSpPr>
        <p:spPr>
          <a:xfrm>
            <a:off x="970874" y="190667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3</a:t>
            </a:r>
            <a:endParaRPr sz="800"/>
          </a:p>
        </p:txBody>
      </p:sp>
      <p:sp>
        <p:nvSpPr>
          <p:cNvPr id="200" name="Google Shape;200;p33"/>
          <p:cNvSpPr txBox="1"/>
          <p:nvPr/>
        </p:nvSpPr>
        <p:spPr>
          <a:xfrm>
            <a:off x="706349" y="3867850"/>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4</a:t>
            </a:r>
            <a:endParaRPr sz="800"/>
          </a:p>
        </p:txBody>
      </p:sp>
      <p:sp>
        <p:nvSpPr>
          <p:cNvPr id="201" name="Google Shape;201;p33"/>
          <p:cNvSpPr txBox="1"/>
          <p:nvPr/>
        </p:nvSpPr>
        <p:spPr>
          <a:xfrm>
            <a:off x="1324099" y="3923400"/>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5</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Profile - Get Involved</a:t>
            </a:r>
            <a:endParaRPr/>
          </a:p>
        </p:txBody>
      </p:sp>
      <p:sp>
        <p:nvSpPr>
          <p:cNvPr id="207" name="Google Shape;207;p34"/>
          <p:cNvSpPr txBox="1">
            <a:spLocks noGrp="1"/>
          </p:cNvSpPr>
          <p:nvPr>
            <p:ph type="body" idx="1"/>
          </p:nvPr>
        </p:nvSpPr>
        <p:spPr>
          <a:xfrm>
            <a:off x="2583050" y="1152475"/>
            <a:ext cx="51774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Opportunity Picture: Depicts what the organization or group would like to display to attract users to join the cause or event.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Opportunity Description: Describes what the organization or group would be doing and how the user can get involved. As well as lists an amount of points the user would receive if they are being offered.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Opportunity Button: Allows the user to tap to learn more about the opportunity and get in contact with the organization or group via a link.</a:t>
            </a:r>
            <a:endParaRPr sz="1600">
              <a:solidFill>
                <a:schemeClr val="dk1"/>
              </a:solidFill>
            </a:endParaRPr>
          </a:p>
        </p:txBody>
      </p:sp>
      <p:pic>
        <p:nvPicPr>
          <p:cNvPr id="208" name="Google Shape;208;p34"/>
          <p:cNvPicPr preferRelativeResize="0"/>
          <p:nvPr/>
        </p:nvPicPr>
        <p:blipFill>
          <a:blip r:embed="rId3">
            <a:alphaModFix/>
          </a:blip>
          <a:stretch>
            <a:fillRect/>
          </a:stretch>
        </p:blipFill>
        <p:spPr>
          <a:xfrm>
            <a:off x="311700" y="1057150"/>
            <a:ext cx="1826694" cy="3820974"/>
          </a:xfrm>
          <a:prstGeom prst="rect">
            <a:avLst/>
          </a:prstGeom>
          <a:noFill/>
          <a:ln>
            <a:noFill/>
          </a:ln>
        </p:spPr>
      </p:pic>
      <p:sp>
        <p:nvSpPr>
          <p:cNvPr id="209" name="Google Shape;209;p34"/>
          <p:cNvSpPr/>
          <p:nvPr/>
        </p:nvSpPr>
        <p:spPr>
          <a:xfrm>
            <a:off x="507600" y="173780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4"/>
          <p:cNvSpPr/>
          <p:nvPr/>
        </p:nvSpPr>
        <p:spPr>
          <a:xfrm>
            <a:off x="1338050" y="173780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4"/>
          <p:cNvSpPr/>
          <p:nvPr/>
        </p:nvSpPr>
        <p:spPr>
          <a:xfrm>
            <a:off x="599300" y="220727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4"/>
          <p:cNvSpPr txBox="1"/>
          <p:nvPr/>
        </p:nvSpPr>
        <p:spPr>
          <a:xfrm>
            <a:off x="472349" y="1657400"/>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a:t>
            </a:r>
            <a:endParaRPr sz="800"/>
          </a:p>
        </p:txBody>
      </p:sp>
      <p:sp>
        <p:nvSpPr>
          <p:cNvPr id="213" name="Google Shape;213;p34"/>
          <p:cNvSpPr txBox="1"/>
          <p:nvPr/>
        </p:nvSpPr>
        <p:spPr>
          <a:xfrm>
            <a:off x="1302799" y="1657400"/>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a:t>
            </a:r>
            <a:endParaRPr sz="800"/>
          </a:p>
        </p:txBody>
      </p:sp>
      <p:sp>
        <p:nvSpPr>
          <p:cNvPr id="214" name="Google Shape;214;p34"/>
          <p:cNvSpPr txBox="1"/>
          <p:nvPr/>
        </p:nvSpPr>
        <p:spPr>
          <a:xfrm>
            <a:off x="564049" y="212687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3</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Profile - Friends</a:t>
            </a:r>
            <a:endParaRPr/>
          </a:p>
        </p:txBody>
      </p:sp>
      <p:sp>
        <p:nvSpPr>
          <p:cNvPr id="220" name="Google Shape;220;p35"/>
          <p:cNvSpPr txBox="1">
            <a:spLocks noGrp="1"/>
          </p:cNvSpPr>
          <p:nvPr>
            <p:ph type="body" idx="1"/>
          </p:nvPr>
        </p:nvSpPr>
        <p:spPr>
          <a:xfrm>
            <a:off x="2773400" y="1549625"/>
            <a:ext cx="4405800" cy="2891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Friend Icon: A display of the other users choosing to show either their face or a picture they enjoy.</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Friend Information: Displays ways to contact the friend as well as any other information they would like to display.</a:t>
            </a:r>
            <a:endParaRPr sz="1600">
              <a:solidFill>
                <a:schemeClr val="dk1"/>
              </a:solidFill>
            </a:endParaRPr>
          </a:p>
        </p:txBody>
      </p:sp>
      <p:pic>
        <p:nvPicPr>
          <p:cNvPr id="221" name="Google Shape;221;p35"/>
          <p:cNvPicPr preferRelativeResize="0"/>
          <p:nvPr/>
        </p:nvPicPr>
        <p:blipFill>
          <a:blip r:embed="rId3">
            <a:alphaModFix/>
          </a:blip>
          <a:stretch>
            <a:fillRect/>
          </a:stretch>
        </p:blipFill>
        <p:spPr>
          <a:xfrm>
            <a:off x="394600" y="1017725"/>
            <a:ext cx="2030361" cy="3820975"/>
          </a:xfrm>
          <a:prstGeom prst="rect">
            <a:avLst/>
          </a:prstGeom>
          <a:noFill/>
          <a:ln>
            <a:noFill/>
          </a:ln>
        </p:spPr>
      </p:pic>
      <p:sp>
        <p:nvSpPr>
          <p:cNvPr id="222" name="Google Shape;222;p35"/>
          <p:cNvSpPr/>
          <p:nvPr/>
        </p:nvSpPr>
        <p:spPr>
          <a:xfrm>
            <a:off x="701350" y="179592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1173400" y="179592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txBox="1"/>
          <p:nvPr/>
        </p:nvSpPr>
        <p:spPr>
          <a:xfrm>
            <a:off x="666099" y="171552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a:t>
            </a:r>
            <a:endParaRPr sz="800"/>
          </a:p>
        </p:txBody>
      </p:sp>
      <p:sp>
        <p:nvSpPr>
          <p:cNvPr id="225" name="Google Shape;225;p35"/>
          <p:cNvSpPr txBox="1"/>
          <p:nvPr/>
        </p:nvSpPr>
        <p:spPr>
          <a:xfrm>
            <a:off x="1138149" y="171552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a:t>
            </a:r>
            <a:endParaRPr/>
          </a:p>
        </p:txBody>
      </p:sp>
      <p:sp>
        <p:nvSpPr>
          <p:cNvPr id="231" name="Google Shape;231;p36"/>
          <p:cNvSpPr txBox="1">
            <a:spLocks noGrp="1"/>
          </p:cNvSpPr>
          <p:nvPr>
            <p:ph type="body" idx="1"/>
          </p:nvPr>
        </p:nvSpPr>
        <p:spPr>
          <a:xfrm>
            <a:off x="3283400" y="1152475"/>
            <a:ext cx="4864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Crime Button: Allows the user to tap to report something they witnessed on public transit (NOT a replacement for 911). Their report will be sent to the appropriate authorities.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Maintenance Button: Allows the user to tap to report something they witnessed on public transit. The report is sent to that transits maintenance team.</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Bug Button: Allows the user to tap to report an issue with the app. The report is sent to app developers for review.</a:t>
            </a:r>
            <a:endParaRPr sz="1600">
              <a:solidFill>
                <a:schemeClr val="dk1"/>
              </a:solidFill>
            </a:endParaRPr>
          </a:p>
        </p:txBody>
      </p:sp>
      <p:pic>
        <p:nvPicPr>
          <p:cNvPr id="232" name="Google Shape;232;p36"/>
          <p:cNvPicPr preferRelativeResize="0"/>
          <p:nvPr/>
        </p:nvPicPr>
        <p:blipFill>
          <a:blip r:embed="rId3">
            <a:alphaModFix/>
          </a:blip>
          <a:stretch>
            <a:fillRect/>
          </a:stretch>
        </p:blipFill>
        <p:spPr>
          <a:xfrm>
            <a:off x="445575" y="978925"/>
            <a:ext cx="1944241" cy="3820974"/>
          </a:xfrm>
          <a:prstGeom prst="rect">
            <a:avLst/>
          </a:prstGeom>
          <a:noFill/>
          <a:ln>
            <a:noFill/>
          </a:ln>
        </p:spPr>
      </p:pic>
      <p:sp>
        <p:nvSpPr>
          <p:cNvPr id="233" name="Google Shape;233;p36"/>
          <p:cNvSpPr/>
          <p:nvPr/>
        </p:nvSpPr>
        <p:spPr>
          <a:xfrm>
            <a:off x="672275" y="157312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672275" y="242475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672275" y="332122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txBox="1"/>
          <p:nvPr/>
        </p:nvSpPr>
        <p:spPr>
          <a:xfrm>
            <a:off x="637024" y="149272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a:t>
            </a:r>
            <a:endParaRPr sz="800"/>
          </a:p>
        </p:txBody>
      </p:sp>
      <p:sp>
        <p:nvSpPr>
          <p:cNvPr id="237" name="Google Shape;237;p36"/>
          <p:cNvSpPr txBox="1"/>
          <p:nvPr/>
        </p:nvSpPr>
        <p:spPr>
          <a:xfrm>
            <a:off x="637024" y="2344350"/>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a:t>
            </a:r>
            <a:endParaRPr sz="800"/>
          </a:p>
        </p:txBody>
      </p:sp>
      <p:sp>
        <p:nvSpPr>
          <p:cNvPr id="238" name="Google Shape;238;p36"/>
          <p:cNvSpPr txBox="1"/>
          <p:nvPr/>
        </p:nvSpPr>
        <p:spPr>
          <a:xfrm>
            <a:off x="637024" y="3240825"/>
            <a:ext cx="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3</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 - Report Prompt</a:t>
            </a:r>
            <a:endParaRPr/>
          </a:p>
        </p:txBody>
      </p:sp>
      <p:sp>
        <p:nvSpPr>
          <p:cNvPr id="244" name="Google Shape;244;p37"/>
          <p:cNvSpPr txBox="1">
            <a:spLocks noGrp="1"/>
          </p:cNvSpPr>
          <p:nvPr>
            <p:ph type="body" idx="1"/>
          </p:nvPr>
        </p:nvSpPr>
        <p:spPr>
          <a:xfrm>
            <a:off x="2676225" y="1759025"/>
            <a:ext cx="4842000" cy="2455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Report Prompt: Allows the user to link a picture as well as offers a prompt to type what they saw on public transit. </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Submit Button: Allows the user to send this report to the appropriate place according to the report option selected earlier.</a:t>
            </a:r>
            <a:endParaRPr sz="1600">
              <a:solidFill>
                <a:schemeClr val="dk1"/>
              </a:solidFill>
            </a:endParaRPr>
          </a:p>
        </p:txBody>
      </p:sp>
      <p:pic>
        <p:nvPicPr>
          <p:cNvPr id="245" name="Google Shape;245;p37"/>
          <p:cNvPicPr preferRelativeResize="0"/>
          <p:nvPr/>
        </p:nvPicPr>
        <p:blipFill>
          <a:blip r:embed="rId3">
            <a:alphaModFix/>
          </a:blip>
          <a:stretch>
            <a:fillRect/>
          </a:stretch>
        </p:blipFill>
        <p:spPr>
          <a:xfrm>
            <a:off x="311700" y="1017725"/>
            <a:ext cx="1902312" cy="3820976"/>
          </a:xfrm>
          <a:prstGeom prst="rect">
            <a:avLst/>
          </a:prstGeom>
          <a:noFill/>
          <a:ln>
            <a:noFill/>
          </a:ln>
        </p:spPr>
      </p:pic>
      <p:sp>
        <p:nvSpPr>
          <p:cNvPr id="246" name="Google Shape;246;p37"/>
          <p:cNvSpPr/>
          <p:nvPr/>
        </p:nvSpPr>
        <p:spPr>
          <a:xfrm>
            <a:off x="575550" y="1847075"/>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633525" y="3820400"/>
            <a:ext cx="166200" cy="1470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txBox="1"/>
          <p:nvPr/>
        </p:nvSpPr>
        <p:spPr>
          <a:xfrm>
            <a:off x="542400" y="1759025"/>
            <a:ext cx="232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a:t>
            </a:r>
            <a:endParaRPr sz="700"/>
          </a:p>
        </p:txBody>
      </p:sp>
      <p:sp>
        <p:nvSpPr>
          <p:cNvPr id="249" name="Google Shape;249;p37"/>
          <p:cNvSpPr txBox="1"/>
          <p:nvPr/>
        </p:nvSpPr>
        <p:spPr>
          <a:xfrm>
            <a:off x="600375" y="3732350"/>
            <a:ext cx="232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2</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Settings</a:t>
            </a:r>
            <a:endParaRPr/>
          </a:p>
        </p:txBody>
      </p:sp>
      <p:sp>
        <p:nvSpPr>
          <p:cNvPr id="255" name="Google Shape;255;p38"/>
          <p:cNvSpPr txBox="1">
            <a:spLocks noGrp="1"/>
          </p:cNvSpPr>
          <p:nvPr>
            <p:ph type="body" idx="1"/>
          </p:nvPr>
        </p:nvSpPr>
        <p:spPr>
          <a:xfrm>
            <a:off x="2869225" y="1152475"/>
            <a:ext cx="59631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Notification toggle on/off: allows the user to choose whether they want to be notified by the app or not.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Display Button: Allows the user to select all they display options for example dark/light modes and ect...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Accessibility Button: Allows the user to select text size or to zoom in to help our user using the app efficiently.</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Contact us Button: It has all our contact information and social media accounts in case they need to contact us.</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Logout Button: Allows the user to log out from their account.</a:t>
            </a:r>
            <a:endParaRPr sz="1600">
              <a:solidFill>
                <a:schemeClr val="dk1"/>
              </a:solidFill>
            </a:endParaRPr>
          </a:p>
        </p:txBody>
      </p:sp>
      <p:grpSp>
        <p:nvGrpSpPr>
          <p:cNvPr id="256" name="Google Shape;256;p38"/>
          <p:cNvGrpSpPr/>
          <p:nvPr/>
        </p:nvGrpSpPr>
        <p:grpSpPr>
          <a:xfrm>
            <a:off x="416400" y="1017725"/>
            <a:ext cx="1940000" cy="3821435"/>
            <a:chOff x="3858125" y="1017725"/>
            <a:chExt cx="1940000" cy="3821435"/>
          </a:xfrm>
        </p:grpSpPr>
        <p:pic>
          <p:nvPicPr>
            <p:cNvPr id="257" name="Google Shape;257;p38"/>
            <p:cNvPicPr preferRelativeResize="0"/>
            <p:nvPr/>
          </p:nvPicPr>
          <p:blipFill>
            <a:blip r:embed="rId3">
              <a:alphaModFix/>
            </a:blip>
            <a:stretch>
              <a:fillRect/>
            </a:stretch>
          </p:blipFill>
          <p:spPr>
            <a:xfrm>
              <a:off x="3858125" y="1017725"/>
              <a:ext cx="1940000" cy="3821435"/>
            </a:xfrm>
            <a:prstGeom prst="rect">
              <a:avLst/>
            </a:prstGeom>
            <a:noFill/>
            <a:ln>
              <a:noFill/>
            </a:ln>
          </p:spPr>
        </p:pic>
        <p:pic>
          <p:nvPicPr>
            <p:cNvPr id="258" name="Google Shape;258;p38"/>
            <p:cNvPicPr preferRelativeResize="0"/>
            <p:nvPr/>
          </p:nvPicPr>
          <p:blipFill>
            <a:blip r:embed="rId4">
              <a:alphaModFix/>
            </a:blip>
            <a:stretch>
              <a:fillRect/>
            </a:stretch>
          </p:blipFill>
          <p:spPr>
            <a:xfrm>
              <a:off x="4110368" y="1400625"/>
              <a:ext cx="221395" cy="269825"/>
            </a:xfrm>
            <a:prstGeom prst="rect">
              <a:avLst/>
            </a:prstGeom>
            <a:noFill/>
            <a:ln>
              <a:noFill/>
            </a:ln>
          </p:spPr>
        </p:pic>
        <p:pic>
          <p:nvPicPr>
            <p:cNvPr id="259" name="Google Shape;259;p38"/>
            <p:cNvPicPr preferRelativeResize="0"/>
            <p:nvPr/>
          </p:nvPicPr>
          <p:blipFill>
            <a:blip r:embed="rId5">
              <a:alphaModFix/>
            </a:blip>
            <a:stretch>
              <a:fillRect/>
            </a:stretch>
          </p:blipFill>
          <p:spPr>
            <a:xfrm>
              <a:off x="4149268" y="2044350"/>
              <a:ext cx="221395" cy="269825"/>
            </a:xfrm>
            <a:prstGeom prst="rect">
              <a:avLst/>
            </a:prstGeom>
            <a:noFill/>
            <a:ln>
              <a:noFill/>
            </a:ln>
          </p:spPr>
        </p:pic>
        <p:pic>
          <p:nvPicPr>
            <p:cNvPr id="260" name="Google Shape;260;p38"/>
            <p:cNvPicPr preferRelativeResize="0"/>
            <p:nvPr/>
          </p:nvPicPr>
          <p:blipFill>
            <a:blip r:embed="rId6">
              <a:alphaModFix/>
            </a:blip>
            <a:stretch>
              <a:fillRect/>
            </a:stretch>
          </p:blipFill>
          <p:spPr>
            <a:xfrm>
              <a:off x="4200243" y="2560625"/>
              <a:ext cx="221395" cy="269825"/>
            </a:xfrm>
            <a:prstGeom prst="rect">
              <a:avLst/>
            </a:prstGeom>
            <a:noFill/>
            <a:ln>
              <a:noFill/>
            </a:ln>
          </p:spPr>
        </p:pic>
        <p:pic>
          <p:nvPicPr>
            <p:cNvPr id="261" name="Google Shape;261;p38"/>
            <p:cNvPicPr preferRelativeResize="0"/>
            <p:nvPr/>
          </p:nvPicPr>
          <p:blipFill>
            <a:blip r:embed="rId7">
              <a:alphaModFix/>
            </a:blip>
            <a:stretch>
              <a:fillRect/>
            </a:stretch>
          </p:blipFill>
          <p:spPr>
            <a:xfrm>
              <a:off x="4149268" y="3166125"/>
              <a:ext cx="221395" cy="269825"/>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Settings - Display</a:t>
            </a:r>
            <a:endParaRPr/>
          </a:p>
        </p:txBody>
      </p:sp>
      <p:sp>
        <p:nvSpPr>
          <p:cNvPr id="267" name="Google Shape;267;p39"/>
          <p:cNvSpPr txBox="1">
            <a:spLocks noGrp="1"/>
          </p:cNvSpPr>
          <p:nvPr>
            <p:ph type="body" idx="1"/>
          </p:nvPr>
        </p:nvSpPr>
        <p:spPr>
          <a:xfrm>
            <a:off x="3049950" y="1152475"/>
            <a:ext cx="5782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Dark Mode toggle on/off: allows the user to switch to dark mode.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Light Mode toggle on/off: allows the user to switch to light mode.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Brightness Bar slide: allows the user increase or decrease the brightness of the screen.</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Auto-Lock drop-down: allows the user to choose the time for auto-locking the screen.</a:t>
            </a:r>
            <a:endParaRPr sz="1600">
              <a:solidFill>
                <a:schemeClr val="dk1"/>
              </a:solidFill>
            </a:endParaRPr>
          </a:p>
          <a:p>
            <a:pPr marL="457200" lvl="0" indent="0" algn="l" rtl="0">
              <a:spcBef>
                <a:spcPts val="1200"/>
              </a:spcBef>
              <a:spcAft>
                <a:spcPts val="1200"/>
              </a:spcAft>
              <a:buNone/>
            </a:pPr>
            <a:endParaRPr sz="1600">
              <a:solidFill>
                <a:schemeClr val="dk1"/>
              </a:solidFill>
            </a:endParaRPr>
          </a:p>
        </p:txBody>
      </p:sp>
      <p:grpSp>
        <p:nvGrpSpPr>
          <p:cNvPr id="268" name="Google Shape;268;p39"/>
          <p:cNvGrpSpPr/>
          <p:nvPr/>
        </p:nvGrpSpPr>
        <p:grpSpPr>
          <a:xfrm>
            <a:off x="427700" y="950187"/>
            <a:ext cx="1857114" cy="3820975"/>
            <a:chOff x="3882200" y="1152475"/>
            <a:chExt cx="1857114" cy="3820975"/>
          </a:xfrm>
        </p:grpSpPr>
        <p:pic>
          <p:nvPicPr>
            <p:cNvPr id="269" name="Google Shape;269;p39"/>
            <p:cNvPicPr preferRelativeResize="0"/>
            <p:nvPr/>
          </p:nvPicPr>
          <p:blipFill>
            <a:blip r:embed="rId3">
              <a:alphaModFix/>
            </a:blip>
            <a:stretch>
              <a:fillRect/>
            </a:stretch>
          </p:blipFill>
          <p:spPr>
            <a:xfrm>
              <a:off x="3882200" y="1152475"/>
              <a:ext cx="1857114" cy="3820975"/>
            </a:xfrm>
            <a:prstGeom prst="rect">
              <a:avLst/>
            </a:prstGeom>
            <a:noFill/>
            <a:ln>
              <a:noFill/>
            </a:ln>
          </p:spPr>
        </p:pic>
        <p:pic>
          <p:nvPicPr>
            <p:cNvPr id="270" name="Google Shape;270;p39"/>
            <p:cNvPicPr preferRelativeResize="0"/>
            <p:nvPr/>
          </p:nvPicPr>
          <p:blipFill>
            <a:blip r:embed="rId4">
              <a:alphaModFix/>
            </a:blip>
            <a:stretch>
              <a:fillRect/>
            </a:stretch>
          </p:blipFill>
          <p:spPr>
            <a:xfrm>
              <a:off x="4199650" y="2070850"/>
              <a:ext cx="215150" cy="262225"/>
            </a:xfrm>
            <a:prstGeom prst="rect">
              <a:avLst/>
            </a:prstGeom>
            <a:noFill/>
            <a:ln>
              <a:noFill/>
            </a:ln>
          </p:spPr>
        </p:pic>
        <p:pic>
          <p:nvPicPr>
            <p:cNvPr id="271" name="Google Shape;271;p39"/>
            <p:cNvPicPr preferRelativeResize="0"/>
            <p:nvPr/>
          </p:nvPicPr>
          <p:blipFill>
            <a:blip r:embed="rId5">
              <a:alphaModFix/>
            </a:blip>
            <a:stretch>
              <a:fillRect/>
            </a:stretch>
          </p:blipFill>
          <p:spPr>
            <a:xfrm>
              <a:off x="4199650" y="2571750"/>
              <a:ext cx="179949" cy="219325"/>
            </a:xfrm>
            <a:prstGeom prst="rect">
              <a:avLst/>
            </a:prstGeom>
            <a:noFill/>
            <a:ln>
              <a:noFill/>
            </a:ln>
          </p:spPr>
        </p:pic>
        <p:pic>
          <p:nvPicPr>
            <p:cNvPr id="272" name="Google Shape;272;p39"/>
            <p:cNvPicPr preferRelativeResize="0"/>
            <p:nvPr/>
          </p:nvPicPr>
          <p:blipFill>
            <a:blip r:embed="rId6">
              <a:alphaModFix/>
            </a:blip>
            <a:stretch>
              <a:fillRect/>
            </a:stretch>
          </p:blipFill>
          <p:spPr>
            <a:xfrm>
              <a:off x="4182050" y="2949500"/>
              <a:ext cx="215150" cy="262227"/>
            </a:xfrm>
            <a:prstGeom prst="rect">
              <a:avLst/>
            </a:prstGeom>
            <a:noFill/>
            <a:ln>
              <a:noFill/>
            </a:ln>
          </p:spPr>
        </p:pic>
      </p:grpSp>
      <p:pic>
        <p:nvPicPr>
          <p:cNvPr id="273" name="Google Shape;273;p39"/>
          <p:cNvPicPr preferRelativeResize="0"/>
          <p:nvPr/>
        </p:nvPicPr>
        <p:blipFill>
          <a:blip r:embed="rId7">
            <a:alphaModFix/>
          </a:blip>
          <a:stretch>
            <a:fillRect/>
          </a:stretch>
        </p:blipFill>
        <p:spPr>
          <a:xfrm>
            <a:off x="809493" y="3446525"/>
            <a:ext cx="221395" cy="269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Settings - Accessibility</a:t>
            </a:r>
            <a:endParaRPr/>
          </a:p>
        </p:txBody>
      </p:sp>
      <p:sp>
        <p:nvSpPr>
          <p:cNvPr id="279" name="Google Shape;279;p40"/>
          <p:cNvSpPr txBox="1">
            <a:spLocks noGrp="1"/>
          </p:cNvSpPr>
          <p:nvPr>
            <p:ph type="body" idx="1"/>
          </p:nvPr>
        </p:nvSpPr>
        <p:spPr>
          <a:xfrm>
            <a:off x="2839100" y="1152475"/>
            <a:ext cx="59931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AutoNum type="arabicPeriod"/>
            </a:pPr>
            <a:r>
              <a:rPr lang="en" sz="1600">
                <a:solidFill>
                  <a:schemeClr val="dk1"/>
                </a:solidFill>
              </a:rPr>
              <a:t>Zoom toggle on/off: allows the user to zoom in into the screen for a better viewing.</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Increase Contrast toggle on/off: when turning on it increases the brightness to its maximum limit.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Bold Text toggle on/off: allows the user to make all the text bold.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Text Size drop-down: this allows the user to choose the text size.</a:t>
            </a:r>
            <a:endParaRPr sz="1600">
              <a:solidFill>
                <a:schemeClr val="dk1"/>
              </a:solidFill>
            </a:endParaRPr>
          </a:p>
        </p:txBody>
      </p:sp>
      <p:grpSp>
        <p:nvGrpSpPr>
          <p:cNvPr id="280" name="Google Shape;280;p40"/>
          <p:cNvGrpSpPr/>
          <p:nvPr/>
        </p:nvGrpSpPr>
        <p:grpSpPr>
          <a:xfrm>
            <a:off x="311700" y="1017726"/>
            <a:ext cx="1857123" cy="3820975"/>
            <a:chOff x="3817900" y="1020201"/>
            <a:chExt cx="1857123" cy="3820975"/>
          </a:xfrm>
        </p:grpSpPr>
        <p:pic>
          <p:nvPicPr>
            <p:cNvPr id="281" name="Google Shape;281;p40"/>
            <p:cNvPicPr preferRelativeResize="0"/>
            <p:nvPr/>
          </p:nvPicPr>
          <p:blipFill>
            <a:blip r:embed="rId3">
              <a:alphaModFix/>
            </a:blip>
            <a:stretch>
              <a:fillRect/>
            </a:stretch>
          </p:blipFill>
          <p:spPr>
            <a:xfrm>
              <a:off x="3817900" y="1020201"/>
              <a:ext cx="1857123" cy="3820975"/>
            </a:xfrm>
            <a:prstGeom prst="rect">
              <a:avLst/>
            </a:prstGeom>
            <a:noFill/>
            <a:ln>
              <a:noFill/>
            </a:ln>
          </p:spPr>
        </p:pic>
        <p:pic>
          <p:nvPicPr>
            <p:cNvPr id="282" name="Google Shape;282;p40"/>
            <p:cNvPicPr preferRelativeResize="0"/>
            <p:nvPr/>
          </p:nvPicPr>
          <p:blipFill>
            <a:blip r:embed="rId4">
              <a:alphaModFix/>
            </a:blip>
            <a:stretch>
              <a:fillRect/>
            </a:stretch>
          </p:blipFill>
          <p:spPr>
            <a:xfrm>
              <a:off x="3973526" y="1866925"/>
              <a:ext cx="200925" cy="244875"/>
            </a:xfrm>
            <a:prstGeom prst="rect">
              <a:avLst/>
            </a:prstGeom>
            <a:noFill/>
            <a:ln>
              <a:noFill/>
            </a:ln>
          </p:spPr>
        </p:pic>
        <p:pic>
          <p:nvPicPr>
            <p:cNvPr id="283" name="Google Shape;283;p40"/>
            <p:cNvPicPr preferRelativeResize="0"/>
            <p:nvPr/>
          </p:nvPicPr>
          <p:blipFill>
            <a:blip r:embed="rId5">
              <a:alphaModFix/>
            </a:blip>
            <a:stretch>
              <a:fillRect/>
            </a:stretch>
          </p:blipFill>
          <p:spPr>
            <a:xfrm>
              <a:off x="3973533" y="2377870"/>
              <a:ext cx="200925" cy="244847"/>
            </a:xfrm>
            <a:prstGeom prst="rect">
              <a:avLst/>
            </a:prstGeom>
            <a:noFill/>
            <a:ln>
              <a:noFill/>
            </a:ln>
          </p:spPr>
        </p:pic>
        <p:pic>
          <p:nvPicPr>
            <p:cNvPr id="284" name="Google Shape;284;p40"/>
            <p:cNvPicPr preferRelativeResize="0"/>
            <p:nvPr/>
          </p:nvPicPr>
          <p:blipFill>
            <a:blip r:embed="rId6">
              <a:alphaModFix/>
            </a:blip>
            <a:stretch>
              <a:fillRect/>
            </a:stretch>
          </p:blipFill>
          <p:spPr>
            <a:xfrm>
              <a:off x="3973525" y="2915859"/>
              <a:ext cx="200925" cy="244891"/>
            </a:xfrm>
            <a:prstGeom prst="rect">
              <a:avLst/>
            </a:prstGeom>
            <a:noFill/>
            <a:ln>
              <a:noFill/>
            </a:ln>
          </p:spPr>
        </p:pic>
        <p:pic>
          <p:nvPicPr>
            <p:cNvPr id="285" name="Google Shape;285;p40"/>
            <p:cNvPicPr preferRelativeResize="0"/>
            <p:nvPr/>
          </p:nvPicPr>
          <p:blipFill>
            <a:blip r:embed="rId7">
              <a:alphaModFix/>
            </a:blip>
            <a:stretch>
              <a:fillRect/>
            </a:stretch>
          </p:blipFill>
          <p:spPr>
            <a:xfrm>
              <a:off x="3973534" y="3393834"/>
              <a:ext cx="200925" cy="244891"/>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Contact Us</a:t>
            </a:r>
            <a:endParaRPr/>
          </a:p>
          <a:p>
            <a:pPr marL="0" lvl="0" indent="0" algn="l" rtl="0">
              <a:spcBef>
                <a:spcPts val="0"/>
              </a:spcBef>
              <a:spcAft>
                <a:spcPts val="0"/>
              </a:spcAft>
              <a:buNone/>
            </a:pPr>
            <a:endParaRPr/>
          </a:p>
        </p:txBody>
      </p:sp>
      <p:sp>
        <p:nvSpPr>
          <p:cNvPr id="291" name="Google Shape;291;p41"/>
          <p:cNvSpPr txBox="1">
            <a:spLocks noGrp="1"/>
          </p:cNvSpPr>
          <p:nvPr>
            <p:ph type="body" idx="1"/>
          </p:nvPr>
        </p:nvSpPr>
        <p:spPr>
          <a:xfrm>
            <a:off x="2819775" y="1152475"/>
            <a:ext cx="601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1- This window shows our contact information in case the user needed to contact us;</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Email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Phone Number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Twitter Account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Facebook Account</a:t>
            </a:r>
            <a:endParaRPr>
              <a:solidFill>
                <a:schemeClr val="dk1"/>
              </a:solidFill>
            </a:endParaRPr>
          </a:p>
        </p:txBody>
      </p:sp>
      <p:pic>
        <p:nvPicPr>
          <p:cNvPr id="292" name="Google Shape;292;p41"/>
          <p:cNvPicPr preferRelativeResize="0"/>
          <p:nvPr/>
        </p:nvPicPr>
        <p:blipFill>
          <a:blip r:embed="rId3">
            <a:alphaModFix/>
          </a:blip>
          <a:stretch>
            <a:fillRect/>
          </a:stretch>
        </p:blipFill>
        <p:spPr>
          <a:xfrm>
            <a:off x="266775" y="1100650"/>
            <a:ext cx="2112875" cy="3820975"/>
          </a:xfrm>
          <a:prstGeom prst="rect">
            <a:avLst/>
          </a:prstGeom>
          <a:noFill/>
          <a:ln>
            <a:noFill/>
          </a:ln>
        </p:spPr>
      </p:pic>
      <p:pic>
        <p:nvPicPr>
          <p:cNvPr id="293" name="Google Shape;293;p41"/>
          <p:cNvPicPr preferRelativeResize="0"/>
          <p:nvPr/>
        </p:nvPicPr>
        <p:blipFill>
          <a:blip r:embed="rId4">
            <a:alphaModFix/>
          </a:blip>
          <a:stretch>
            <a:fillRect/>
          </a:stretch>
        </p:blipFill>
        <p:spPr>
          <a:xfrm>
            <a:off x="770593" y="1693825"/>
            <a:ext cx="221395"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Interview - Brandon Bolden, 21</a:t>
            </a:r>
            <a:endParaRPr/>
          </a:p>
        </p:txBody>
      </p:sp>
      <p:sp>
        <p:nvSpPr>
          <p:cNvPr id="70" name="Google Shape;7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rPr>
              <a:t>Main Method of Transportation: SEPTA - subway, bus, car </a:t>
            </a:r>
            <a:endParaRPr sz="1200">
              <a:solidFill>
                <a:schemeClr val="dk1"/>
              </a:solidFill>
            </a:endParaRPr>
          </a:p>
          <a:p>
            <a:pPr marL="0" lvl="0" indent="0" algn="l" rtl="0">
              <a:spcBef>
                <a:spcPts val="1200"/>
              </a:spcBef>
              <a:spcAft>
                <a:spcPts val="0"/>
              </a:spcAft>
              <a:buNone/>
            </a:pPr>
            <a:r>
              <a:rPr lang="en" sz="1200">
                <a:solidFill>
                  <a:schemeClr val="dk1"/>
                </a:solidFill>
              </a:rPr>
              <a:t>Position:</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Would appreciate consistency in scheduling of public transportation, cleaner, and fair pricing</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His use of public transportation has a better impact than use of rental cars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Would be interested in a greener commute.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Sees the effects of Climate Change and pollution and sees no other option.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We need more education regarding climate change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More people should think about the long term of their actions</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1200"/>
              </a:spcBef>
              <a:spcAft>
                <a:spcPts val="0"/>
              </a:spcAft>
              <a:buNone/>
            </a:pPr>
            <a:r>
              <a:rPr lang="en" sz="1200">
                <a:solidFill>
                  <a:schemeClr val="dk1"/>
                </a:solidFill>
              </a:rPr>
              <a:t>Thoughts on Climate Change:</a:t>
            </a:r>
            <a:endParaRPr sz="1200">
              <a:solidFill>
                <a:schemeClr val="dk1"/>
              </a:solidFill>
            </a:endParaRPr>
          </a:p>
          <a:p>
            <a:pPr marL="457200" lvl="0" indent="-304800" algn="l" rtl="0">
              <a:lnSpc>
                <a:spcPct val="100000"/>
              </a:lnSpc>
              <a:spcBef>
                <a:spcPts val="1200"/>
              </a:spcBef>
              <a:spcAft>
                <a:spcPts val="0"/>
              </a:spcAft>
              <a:buClr>
                <a:schemeClr val="dk1"/>
              </a:buClr>
              <a:buSzPts val="1200"/>
              <a:buChar char="●"/>
            </a:pPr>
            <a:r>
              <a:rPr lang="en" sz="1200">
                <a:solidFill>
                  <a:schemeClr val="dk1"/>
                </a:solidFill>
              </a:rPr>
              <a:t>He continuously hears about new records in weather disasters, and extinction of animals and fears for the future.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Believes there is no reason not to recycle</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Interview - Kalyani Ghuge, 21</a:t>
            </a:r>
            <a:endParaRPr/>
          </a:p>
        </p:txBody>
      </p:sp>
      <p:sp>
        <p:nvSpPr>
          <p:cNvPr id="76" name="Google Shape;7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a:solidFill>
                  <a:schemeClr val="dk1"/>
                </a:solidFill>
              </a:rPr>
              <a:t>Main Method of Transportation: Walking, subway, bicycles</a:t>
            </a:r>
            <a:endParaRPr sz="1200">
              <a:solidFill>
                <a:schemeClr val="dk1"/>
              </a:solidFill>
            </a:endParaRPr>
          </a:p>
          <a:p>
            <a:pPr marL="0" lvl="0" indent="0" algn="l" rtl="0">
              <a:spcBef>
                <a:spcPts val="1200"/>
              </a:spcBef>
              <a:spcAft>
                <a:spcPts val="0"/>
              </a:spcAft>
              <a:buNone/>
            </a:pPr>
            <a:r>
              <a:rPr lang="en" sz="1200">
                <a:solidFill>
                  <a:schemeClr val="dk1"/>
                </a:solidFill>
              </a:rPr>
              <a:t>Position:</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Enjoys walking and using public transportation.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Wants to have a car in the future because of plans to live in more rural areas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Would take public transportation if it was more convenient for kids and baggage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Uses a bike, but would still appreciate accessible areas for bike upkeep. </a:t>
            </a:r>
            <a:endParaRPr sz="1200">
              <a:solidFill>
                <a:schemeClr val="dk1"/>
              </a:solidFill>
            </a:endParaRPr>
          </a:p>
          <a:p>
            <a:pPr marL="0" lvl="0" indent="0" algn="l" rtl="0">
              <a:spcBef>
                <a:spcPts val="1200"/>
              </a:spcBef>
              <a:spcAft>
                <a:spcPts val="0"/>
              </a:spcAft>
              <a:buNone/>
            </a:pPr>
            <a:r>
              <a:rPr lang="en" sz="1200">
                <a:solidFill>
                  <a:schemeClr val="dk1"/>
                </a:solidFill>
              </a:rPr>
              <a:t>Thoughts on Climate Change:</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Climate change is “affecting quite a lot of resources that could be useful to us”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As a bioengineering major she would have a lot of job opportunities to work against climate change.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Realizes the danger of living on the coast with rising water levels and disasters.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Aware that private transportation worsens climate change but is against shaming people for using it</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Interested in alternative methods of transportation as long it is cheap &amp; doesn’t take too much effort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“We already have awareness about climate change, especially with millennials and Gen Z, but there are some people that don’t believe in it. Which is shocking to me.”</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Interview - Jocelyn, 25</a:t>
            </a:r>
            <a:endParaRPr/>
          </a:p>
        </p:txBody>
      </p:sp>
      <p:sp>
        <p:nvSpPr>
          <p:cNvPr id="82" name="Google Shape;8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chemeClr val="dk1"/>
                </a:solidFill>
              </a:rPr>
              <a:t>Main Method of Transportation: Driving, walking, train</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a:solidFill>
                  <a:schemeClr val="dk1"/>
                </a:solidFill>
              </a:rPr>
              <a:t>Position:</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Commutes by car to job working as an RN.</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Would consider switching to public transportation if it was more accessible.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Public transit needs more routes, more times, and less traffic.</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Occasionally enjoys walking</a:t>
            </a:r>
            <a:endParaRPr sz="1200">
              <a:solidFill>
                <a:schemeClr val="dk1"/>
              </a:solidFill>
            </a:endParaRPr>
          </a:p>
          <a:p>
            <a:pPr marL="0" lvl="0" indent="0" algn="l" rtl="0">
              <a:spcBef>
                <a:spcPts val="1200"/>
              </a:spcBef>
              <a:spcAft>
                <a:spcPts val="0"/>
              </a:spcAft>
              <a:buNone/>
            </a:pPr>
            <a:r>
              <a:rPr lang="en" sz="1200">
                <a:solidFill>
                  <a:schemeClr val="dk1"/>
                </a:solidFill>
              </a:rPr>
              <a:t>Thoughts on Climate Change:</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Climate change makes her “concerned for the future.“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It could potentially affect her goals and future, but she’s not sure how.</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Walks whenever she can, picks up litter, uses less water, and tries to recycle to help combat pollution.</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Can’t help but commute using her car, “it’s the only way to get to and from work.”</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She would be interested in a greener commute, she would like to have a smaller carbon footprint.</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Interview- Yara, 24</a:t>
            </a:r>
            <a:endParaRPr/>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200">
                <a:solidFill>
                  <a:schemeClr val="dk1"/>
                </a:solidFill>
              </a:rPr>
              <a:t>Main Method of Transportation: Walking, Uber, Subway</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Position:</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Commutes by subway to head over to the city and she usually walks to go to school.</a:t>
            </a: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She prefers using Uber/Lyft due to the lack of safety in public transportation, she wouldn’t consider switching over to public transportation unless she was with her friends.</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Thoughts on Climate Change:</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She doesn’t think of Climate Change that much due to the lack of awareness but she believes that it's real.</a:t>
            </a: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Since she uber/lyft so that's technically using a car which is a bad thing for the environment.</a:t>
            </a: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She would love to have a greener alternative because it’s gonna be healthier, more enjoyable and less impactful to the environment.</a:t>
            </a: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Where she comes from (Middle East), Climate Change is almost not a thing and people are just not aware of it even though it’s a big problem for all the world and not a specific thing to a certain country, so we definitely need more awareness.  </a:t>
            </a:r>
            <a:endParaRPr sz="1200">
              <a:solidFill>
                <a:schemeClr val="dk1"/>
              </a:solidFill>
            </a:endParaRPr>
          </a:p>
          <a:p>
            <a:pPr marL="457200" lvl="0" indent="-299085" algn="l" rtl="0">
              <a:lnSpc>
                <a:spcPct val="100000"/>
              </a:lnSpc>
              <a:spcBef>
                <a:spcPts val="0"/>
              </a:spcBef>
              <a:spcAft>
                <a:spcPts val="0"/>
              </a:spcAft>
              <a:buClr>
                <a:schemeClr val="dk1"/>
              </a:buClr>
              <a:buSzPct val="100000"/>
              <a:buChar char="-"/>
            </a:pPr>
            <a:r>
              <a:rPr lang="en" sz="1200">
                <a:solidFill>
                  <a:schemeClr val="dk1"/>
                </a:solidFill>
              </a:rPr>
              <a:t>In the US, people actually care more about this issue than where she comes from and as you can see there are a lot of recycling. She suggests that it should be mentioned a lot in school through posters webinar or even should have a specific day once in every semester at least.</a:t>
            </a:r>
            <a:endParaRPr sz="12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l="189" r="179"/>
          <a:stretch/>
        </p:blipFill>
        <p:spPr>
          <a:xfrm>
            <a:off x="0" y="0"/>
            <a:ext cx="9144000"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9" name="Google Shape;9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21"/>
          <p:cNvPicPr preferRelativeResize="0"/>
          <p:nvPr/>
        </p:nvPicPr>
        <p:blipFill>
          <a:blip r:embed="rId3">
            <a:alphaModFix/>
          </a:blip>
          <a:stretch>
            <a:fillRect/>
          </a:stretch>
        </p:blipFill>
        <p:spPr>
          <a:xfrm>
            <a:off x="0" y="114300"/>
            <a:ext cx="9144000" cy="49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6" name="Google Shape;10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2"/>
          <p:cNvPicPr preferRelativeResize="0"/>
          <p:nvPr/>
        </p:nvPicPr>
        <p:blipFill>
          <a:blip r:embed="rId3">
            <a:alphaModFix/>
          </a:blip>
          <a:stretch>
            <a:fillRect/>
          </a:stretch>
        </p:blipFill>
        <p:spPr>
          <a:xfrm>
            <a:off x="0" y="114300"/>
            <a:ext cx="9144000" cy="4914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1896</Words>
  <Application>Microsoft Office PowerPoint</Application>
  <PresentationFormat>On-screen Show (16:9)</PresentationFormat>
  <Paragraphs>182</Paragraphs>
  <Slides>28</Slides>
  <Notes>28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Simple Light</vt:lpstr>
      <vt:lpstr>User Research Findings</vt:lpstr>
      <vt:lpstr>User Interview - Brendan O’Brien, 19,  </vt:lpstr>
      <vt:lpstr>User Interview - Brandon Bolden, 21</vt:lpstr>
      <vt:lpstr>User Interview - Kalyani Ghuge, 21</vt:lpstr>
      <vt:lpstr>User Interview - Jocelyn, 25</vt:lpstr>
      <vt:lpstr>User Interview- Yara, 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 Statements</vt:lpstr>
      <vt:lpstr>Login/Signup</vt:lpstr>
      <vt:lpstr>Home</vt:lpstr>
      <vt:lpstr>Paths</vt:lpstr>
      <vt:lpstr>Paths - Schedule</vt:lpstr>
      <vt:lpstr>Profile</vt:lpstr>
      <vt:lpstr>Profile - Rewards</vt:lpstr>
      <vt:lpstr>Profile - Get Involved</vt:lpstr>
      <vt:lpstr>Profile - Friends</vt:lpstr>
      <vt:lpstr>Report</vt:lpstr>
      <vt:lpstr>Report - Report Prompt</vt:lpstr>
      <vt:lpstr>Settings</vt:lpstr>
      <vt:lpstr>Settings - Display</vt:lpstr>
      <vt:lpstr>Settings - Accessibility</vt:lpstr>
      <vt:lpstr>Setting- Contact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Research Findings</dc:title>
  <dc:creator>Dom (Abdullah) Arishi</dc:creator>
  <cp:lastModifiedBy>Dom (Abdullah) Arishi</cp:lastModifiedBy>
  <cp:revision>1</cp:revision>
  <dcterms:modified xsi:type="dcterms:W3CDTF">2021-12-16T01:10:33Z</dcterms:modified>
</cp:coreProperties>
</file>