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Economica" panose="020B0604020202020204" charset="0"/>
      <p:regular r:id="rId19"/>
      <p:bold r:id="rId20"/>
      <p:italic r:id="rId21"/>
      <p:boldItalic r:id="rId22"/>
    </p:embeddedFont>
    <p:embeddedFont>
      <p:font typeface="Old Standard TT" panose="020B0604020202020204" charset="0"/>
      <p:regular r:id="rId23"/>
      <p:bold r:id="rId24"/>
      <p:italic r:id="rId25"/>
    </p:embeddedFont>
    <p:embeddedFont>
      <p:font typeface="Open Sans" panose="020B0606030504020204" pitchFamily="34" charset="0"/>
      <p:regular r:id="rId26"/>
      <p:bold r:id="rId27"/>
      <p:italic r:id="rId28"/>
      <p:boldItalic r:id="rId29"/>
    </p:embeddedFont>
    <p:embeddedFont>
      <p:font typeface="Raleway"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610"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3f9a62b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3f9a62b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6ebb13364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6ebb13364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6ebb13364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6ebb13364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3f9a62bba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3f9a62bba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6ebb1336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6ebb1336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design solution we have created works to ensure a more user friendly transportation system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6ebb13364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6ebb13364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6ebb13364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6ebb13364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7c780b85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7c780b85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3f9a62bb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3f9a62bb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6ebb293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6ebb293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3f9a62bba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3f9a62bba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6ebb13364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6ebb13364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did you gather information on the problem and define your end-users? (User Research/Analysis)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6ebb2930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6ebb2930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6ebb2930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6ebb2930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6ebb29306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6ebb29306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6ebb29306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6ebb2930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899300" y="1991813"/>
            <a:ext cx="5345400" cy="1159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Font typeface="Raleway"/>
              <a:buNone/>
              <a:defRPr sz="3600">
                <a:latin typeface="Raleway"/>
                <a:ea typeface="Raleway"/>
                <a:cs typeface="Raleway"/>
                <a:sym typeface="Raleway"/>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4">
    <p:bg>
      <p:bgPr>
        <a:solidFill>
          <a:srgbClr val="FFFFFF"/>
        </a:solidFill>
        <a:effectLst/>
      </p:bgPr>
    </p:bg>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ctrTitle"/>
          </p:nvPr>
        </p:nvSpPr>
        <p:spPr>
          <a:xfrm>
            <a:off x="390450" y="361375"/>
            <a:ext cx="8363100" cy="10017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chemeClr val="dk1"/>
              </a:buClr>
              <a:buSzPts val="3000"/>
              <a:buNone/>
              <a:defRPr sz="3000">
                <a:solidFill>
                  <a:schemeClr val="lt2"/>
                </a:solidFill>
              </a:defRPr>
            </a:lvl1pPr>
            <a:lvl2pPr lvl="1" algn="l" rtl="0">
              <a:lnSpc>
                <a:spcPct val="100000"/>
              </a:lnSpc>
              <a:spcBef>
                <a:spcPts val="0"/>
              </a:spcBef>
              <a:spcAft>
                <a:spcPts val="0"/>
              </a:spcAft>
              <a:buClr>
                <a:schemeClr val="dk1"/>
              </a:buClr>
              <a:buSzPts val="3000"/>
              <a:buNone/>
              <a:defRPr sz="3000">
                <a:solidFill>
                  <a:schemeClr val="lt2"/>
                </a:solidFill>
              </a:defRPr>
            </a:lvl2pPr>
            <a:lvl3pPr lvl="2" algn="l" rtl="0">
              <a:lnSpc>
                <a:spcPct val="100000"/>
              </a:lnSpc>
              <a:spcBef>
                <a:spcPts val="0"/>
              </a:spcBef>
              <a:spcAft>
                <a:spcPts val="0"/>
              </a:spcAft>
              <a:buClr>
                <a:schemeClr val="dk1"/>
              </a:buClr>
              <a:buSzPts val="3000"/>
              <a:buNone/>
              <a:defRPr sz="3000">
                <a:solidFill>
                  <a:schemeClr val="lt2"/>
                </a:solidFill>
              </a:defRPr>
            </a:lvl3pPr>
            <a:lvl4pPr lvl="3" algn="l" rtl="0">
              <a:lnSpc>
                <a:spcPct val="100000"/>
              </a:lnSpc>
              <a:spcBef>
                <a:spcPts val="0"/>
              </a:spcBef>
              <a:spcAft>
                <a:spcPts val="0"/>
              </a:spcAft>
              <a:buClr>
                <a:schemeClr val="dk1"/>
              </a:buClr>
              <a:buSzPts val="3000"/>
              <a:buNone/>
              <a:defRPr sz="3000">
                <a:solidFill>
                  <a:schemeClr val="lt2"/>
                </a:solidFill>
              </a:defRPr>
            </a:lvl4pPr>
            <a:lvl5pPr lvl="4" algn="l" rtl="0">
              <a:lnSpc>
                <a:spcPct val="100000"/>
              </a:lnSpc>
              <a:spcBef>
                <a:spcPts val="0"/>
              </a:spcBef>
              <a:spcAft>
                <a:spcPts val="0"/>
              </a:spcAft>
              <a:buClr>
                <a:schemeClr val="dk1"/>
              </a:buClr>
              <a:buSzPts val="3000"/>
              <a:buNone/>
              <a:defRPr sz="3000">
                <a:solidFill>
                  <a:schemeClr val="lt2"/>
                </a:solidFill>
              </a:defRPr>
            </a:lvl5pPr>
            <a:lvl6pPr lvl="5" algn="l" rtl="0">
              <a:lnSpc>
                <a:spcPct val="100000"/>
              </a:lnSpc>
              <a:spcBef>
                <a:spcPts val="0"/>
              </a:spcBef>
              <a:spcAft>
                <a:spcPts val="0"/>
              </a:spcAft>
              <a:buClr>
                <a:schemeClr val="dk1"/>
              </a:buClr>
              <a:buSzPts val="3000"/>
              <a:buNone/>
              <a:defRPr sz="3000">
                <a:solidFill>
                  <a:schemeClr val="lt2"/>
                </a:solidFill>
              </a:defRPr>
            </a:lvl6pPr>
            <a:lvl7pPr lvl="6" algn="l" rtl="0">
              <a:lnSpc>
                <a:spcPct val="100000"/>
              </a:lnSpc>
              <a:spcBef>
                <a:spcPts val="0"/>
              </a:spcBef>
              <a:spcAft>
                <a:spcPts val="0"/>
              </a:spcAft>
              <a:buClr>
                <a:schemeClr val="dk1"/>
              </a:buClr>
              <a:buSzPts val="3000"/>
              <a:buNone/>
              <a:defRPr sz="3000">
                <a:solidFill>
                  <a:schemeClr val="lt2"/>
                </a:solidFill>
              </a:defRPr>
            </a:lvl7pPr>
            <a:lvl8pPr lvl="7" algn="l" rtl="0">
              <a:lnSpc>
                <a:spcPct val="100000"/>
              </a:lnSpc>
              <a:spcBef>
                <a:spcPts val="0"/>
              </a:spcBef>
              <a:spcAft>
                <a:spcPts val="0"/>
              </a:spcAft>
              <a:buClr>
                <a:schemeClr val="dk1"/>
              </a:buClr>
              <a:buSzPts val="3000"/>
              <a:buNone/>
              <a:defRPr sz="3000">
                <a:solidFill>
                  <a:schemeClr val="lt2"/>
                </a:solidFill>
              </a:defRPr>
            </a:lvl8pPr>
            <a:lvl9pPr lvl="8" algn="l" rtl="0">
              <a:lnSpc>
                <a:spcPct val="100000"/>
              </a:lnSpc>
              <a:spcBef>
                <a:spcPts val="0"/>
              </a:spcBef>
              <a:spcAft>
                <a:spcPts val="0"/>
              </a:spcAft>
              <a:buClr>
                <a:schemeClr val="dk1"/>
              </a:buClr>
              <a:buSzPts val="3000"/>
              <a:buNone/>
              <a:defRPr sz="3000">
                <a:solidFill>
                  <a:schemeClr val="lt2"/>
                </a:solidFill>
              </a:defRPr>
            </a:lvl9pPr>
          </a:lstStyle>
          <a:p>
            <a:endParaRPr/>
          </a:p>
        </p:txBody>
      </p:sp>
      <p:sp>
        <p:nvSpPr>
          <p:cNvPr id="63" name="Google Shape;63;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64"/>
        <p:cNvGrpSpPr/>
        <p:nvPr/>
      </p:nvGrpSpPr>
      <p:grpSpPr>
        <a:xfrm>
          <a:off x="0" y="0"/>
          <a:ext cx="0" cy="0"/>
          <a:chOff x="0" y="0"/>
          <a:chExt cx="0" cy="0"/>
        </a:xfrm>
      </p:grpSpPr>
      <p:sp>
        <p:nvSpPr>
          <p:cNvPr id="65" name="Google Shape;65;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txBox="1">
            <a:spLocks noGrp="1"/>
          </p:cNvSpPr>
          <p:nvPr>
            <p:ph type="title"/>
          </p:nvPr>
        </p:nvSpPr>
        <p:spPr>
          <a:xfrm>
            <a:off x="351600" y="2736850"/>
            <a:ext cx="3997500" cy="1389600"/>
          </a:xfrm>
          <a:prstGeom prst="rect">
            <a:avLst/>
          </a:prstGeom>
          <a:noFill/>
        </p:spPr>
        <p:txBody>
          <a:bodyPr spcFirstLastPara="1" wrap="square" lIns="91425" tIns="91425" rIns="91425" bIns="91425" anchor="ctr" anchorCtr="0">
            <a:normAutofit/>
          </a:bodyPr>
          <a:lstStyle>
            <a:lvl1pPr lvl="0" algn="l" rtl="0">
              <a:lnSpc>
                <a:spcPct val="100000"/>
              </a:lnSpc>
              <a:spcBef>
                <a:spcPts val="0"/>
              </a:spcBef>
              <a:spcAft>
                <a:spcPts val="0"/>
              </a:spcAft>
              <a:buNone/>
              <a:defRPr sz="2800" b="1">
                <a:solidFill>
                  <a:srgbClr val="212121"/>
                </a:solidFill>
              </a:defRPr>
            </a:lvl1pPr>
            <a:lvl2pPr lvl="1" algn="l" rtl="0">
              <a:lnSpc>
                <a:spcPct val="100000"/>
              </a:lnSpc>
              <a:spcBef>
                <a:spcPts val="0"/>
              </a:spcBef>
              <a:spcAft>
                <a:spcPts val="0"/>
              </a:spcAft>
              <a:buNone/>
              <a:defRPr sz="2800" b="1">
                <a:solidFill>
                  <a:srgbClr val="212121"/>
                </a:solidFill>
              </a:defRPr>
            </a:lvl2pPr>
            <a:lvl3pPr lvl="2" algn="l" rtl="0">
              <a:lnSpc>
                <a:spcPct val="100000"/>
              </a:lnSpc>
              <a:spcBef>
                <a:spcPts val="0"/>
              </a:spcBef>
              <a:spcAft>
                <a:spcPts val="0"/>
              </a:spcAft>
              <a:buNone/>
              <a:defRPr sz="2800" b="1">
                <a:solidFill>
                  <a:srgbClr val="212121"/>
                </a:solidFill>
              </a:defRPr>
            </a:lvl3pPr>
            <a:lvl4pPr lvl="3" algn="l" rtl="0">
              <a:lnSpc>
                <a:spcPct val="100000"/>
              </a:lnSpc>
              <a:spcBef>
                <a:spcPts val="0"/>
              </a:spcBef>
              <a:spcAft>
                <a:spcPts val="0"/>
              </a:spcAft>
              <a:buNone/>
              <a:defRPr sz="2800" b="1">
                <a:solidFill>
                  <a:srgbClr val="212121"/>
                </a:solidFill>
              </a:defRPr>
            </a:lvl4pPr>
            <a:lvl5pPr lvl="4" algn="l" rtl="0">
              <a:lnSpc>
                <a:spcPct val="100000"/>
              </a:lnSpc>
              <a:spcBef>
                <a:spcPts val="0"/>
              </a:spcBef>
              <a:spcAft>
                <a:spcPts val="0"/>
              </a:spcAft>
              <a:buNone/>
              <a:defRPr sz="2800" b="1">
                <a:solidFill>
                  <a:srgbClr val="212121"/>
                </a:solidFill>
              </a:defRPr>
            </a:lvl5pPr>
            <a:lvl6pPr lvl="5" algn="l" rtl="0">
              <a:lnSpc>
                <a:spcPct val="100000"/>
              </a:lnSpc>
              <a:spcBef>
                <a:spcPts val="0"/>
              </a:spcBef>
              <a:spcAft>
                <a:spcPts val="0"/>
              </a:spcAft>
              <a:buNone/>
              <a:defRPr sz="2800" b="1">
                <a:solidFill>
                  <a:srgbClr val="212121"/>
                </a:solidFill>
              </a:defRPr>
            </a:lvl6pPr>
            <a:lvl7pPr lvl="6" algn="l" rtl="0">
              <a:lnSpc>
                <a:spcPct val="100000"/>
              </a:lnSpc>
              <a:spcBef>
                <a:spcPts val="0"/>
              </a:spcBef>
              <a:spcAft>
                <a:spcPts val="0"/>
              </a:spcAft>
              <a:buNone/>
              <a:defRPr sz="2800" b="1">
                <a:solidFill>
                  <a:srgbClr val="212121"/>
                </a:solidFill>
              </a:defRPr>
            </a:lvl7pPr>
            <a:lvl8pPr lvl="7" algn="l" rtl="0">
              <a:lnSpc>
                <a:spcPct val="100000"/>
              </a:lnSpc>
              <a:spcBef>
                <a:spcPts val="0"/>
              </a:spcBef>
              <a:spcAft>
                <a:spcPts val="0"/>
              </a:spcAft>
              <a:buNone/>
              <a:defRPr sz="2800" b="1">
                <a:solidFill>
                  <a:srgbClr val="212121"/>
                </a:solidFill>
              </a:defRPr>
            </a:lvl8pPr>
            <a:lvl9pPr lvl="8" algn="l" rtl="0">
              <a:lnSpc>
                <a:spcPct val="100000"/>
              </a:lnSpc>
              <a:spcBef>
                <a:spcPts val="0"/>
              </a:spcBef>
              <a:spcAft>
                <a:spcPts val="0"/>
              </a:spcAft>
              <a:buNone/>
              <a:defRPr sz="2800" b="1">
                <a:solidFill>
                  <a:srgbClr val="212121"/>
                </a:solidFill>
              </a:defRPr>
            </a:lvl9pPr>
          </a:lstStyle>
          <a:p>
            <a:endParaRPr/>
          </a:p>
        </p:txBody>
      </p:sp>
      <p:sp>
        <p:nvSpPr>
          <p:cNvPr id="67" name="Google Shape;67;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AUTOLAYOUT_6">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title"/>
          </p:nvPr>
        </p:nvSpPr>
        <p:spPr>
          <a:xfrm>
            <a:off x="326600" y="314200"/>
            <a:ext cx="1530900" cy="22500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None/>
              <a:defRPr sz="1800">
                <a:solidFill>
                  <a:srgbClr val="212121"/>
                </a:solidFill>
              </a:defRPr>
            </a:lvl1pPr>
            <a:lvl2pPr lvl="1" algn="l" rtl="0">
              <a:lnSpc>
                <a:spcPct val="100000"/>
              </a:lnSpc>
              <a:spcBef>
                <a:spcPts val="0"/>
              </a:spcBef>
              <a:spcAft>
                <a:spcPts val="0"/>
              </a:spcAft>
              <a:buNone/>
              <a:defRPr sz="3000">
                <a:solidFill>
                  <a:srgbClr val="212121"/>
                </a:solidFill>
              </a:defRPr>
            </a:lvl2pPr>
            <a:lvl3pPr lvl="2" algn="l" rtl="0">
              <a:lnSpc>
                <a:spcPct val="100000"/>
              </a:lnSpc>
              <a:spcBef>
                <a:spcPts val="0"/>
              </a:spcBef>
              <a:spcAft>
                <a:spcPts val="0"/>
              </a:spcAft>
              <a:buNone/>
              <a:defRPr sz="3000">
                <a:solidFill>
                  <a:srgbClr val="212121"/>
                </a:solidFill>
              </a:defRPr>
            </a:lvl3pPr>
            <a:lvl4pPr lvl="3" algn="l" rtl="0">
              <a:lnSpc>
                <a:spcPct val="100000"/>
              </a:lnSpc>
              <a:spcBef>
                <a:spcPts val="0"/>
              </a:spcBef>
              <a:spcAft>
                <a:spcPts val="0"/>
              </a:spcAft>
              <a:buNone/>
              <a:defRPr sz="3000">
                <a:solidFill>
                  <a:srgbClr val="212121"/>
                </a:solidFill>
              </a:defRPr>
            </a:lvl4pPr>
            <a:lvl5pPr lvl="4" algn="l" rtl="0">
              <a:lnSpc>
                <a:spcPct val="100000"/>
              </a:lnSpc>
              <a:spcBef>
                <a:spcPts val="0"/>
              </a:spcBef>
              <a:spcAft>
                <a:spcPts val="0"/>
              </a:spcAft>
              <a:buNone/>
              <a:defRPr sz="3000">
                <a:solidFill>
                  <a:srgbClr val="212121"/>
                </a:solidFill>
              </a:defRPr>
            </a:lvl5pPr>
            <a:lvl6pPr lvl="5" algn="l" rtl="0">
              <a:lnSpc>
                <a:spcPct val="100000"/>
              </a:lnSpc>
              <a:spcBef>
                <a:spcPts val="0"/>
              </a:spcBef>
              <a:spcAft>
                <a:spcPts val="0"/>
              </a:spcAft>
              <a:buNone/>
              <a:defRPr sz="3000">
                <a:solidFill>
                  <a:srgbClr val="212121"/>
                </a:solidFill>
              </a:defRPr>
            </a:lvl6pPr>
            <a:lvl7pPr lvl="6" algn="l" rtl="0">
              <a:lnSpc>
                <a:spcPct val="100000"/>
              </a:lnSpc>
              <a:spcBef>
                <a:spcPts val="0"/>
              </a:spcBef>
              <a:spcAft>
                <a:spcPts val="0"/>
              </a:spcAft>
              <a:buNone/>
              <a:defRPr sz="3000">
                <a:solidFill>
                  <a:srgbClr val="212121"/>
                </a:solidFill>
              </a:defRPr>
            </a:lvl7pPr>
            <a:lvl8pPr lvl="7" algn="l" rtl="0">
              <a:lnSpc>
                <a:spcPct val="100000"/>
              </a:lnSpc>
              <a:spcBef>
                <a:spcPts val="0"/>
              </a:spcBef>
              <a:spcAft>
                <a:spcPts val="0"/>
              </a:spcAft>
              <a:buNone/>
              <a:defRPr sz="3000">
                <a:solidFill>
                  <a:srgbClr val="212121"/>
                </a:solidFill>
              </a:defRPr>
            </a:lvl8pPr>
            <a:lvl9pPr lvl="8" algn="l" rtl="0">
              <a:lnSpc>
                <a:spcPct val="100000"/>
              </a:lnSpc>
              <a:spcBef>
                <a:spcPts val="0"/>
              </a:spcBef>
              <a:spcAft>
                <a:spcPts val="0"/>
              </a:spcAft>
              <a:buNone/>
              <a:defRPr sz="3000">
                <a:solidFill>
                  <a:srgbClr val="212121"/>
                </a:solidFill>
              </a:defRPr>
            </a:lvl9pPr>
          </a:lstStyle>
          <a:p>
            <a:endParaRPr/>
          </a:p>
        </p:txBody>
      </p:sp>
      <p:sp>
        <p:nvSpPr>
          <p:cNvPr id="71" name="Google Shape;71;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drive.google.com/file/d/1KxHSuTsLsJYwx_9br5isZtD_XkWsDa-1/view" TargetMode="External"/><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hyperlink" Target="http://drive.google.com/file/d/1up_wHhB-4ezVvZXJczYrnPsy6AJs_DpZ/view"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a:spLocks noGrp="1"/>
          </p:cNvSpPr>
          <p:nvPr>
            <p:ph type="ctrTitle"/>
          </p:nvPr>
        </p:nvSpPr>
        <p:spPr>
          <a:xfrm>
            <a:off x="1426175" y="857250"/>
            <a:ext cx="6600900" cy="1159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DesignX</a:t>
            </a:r>
            <a:endParaRPr b="1">
              <a:solidFill>
                <a:schemeClr val="lt1"/>
              </a:solidFill>
              <a:latin typeface="Open Sans"/>
              <a:ea typeface="Open Sans"/>
              <a:cs typeface="Open Sans"/>
              <a:sym typeface="Open Sans"/>
            </a:endParaRPr>
          </a:p>
          <a:p>
            <a:pPr marL="0" lvl="0" indent="0" algn="ctr" rtl="0">
              <a:spcBef>
                <a:spcPts val="0"/>
              </a:spcBef>
              <a:spcAft>
                <a:spcPts val="0"/>
              </a:spcAft>
              <a:buNone/>
            </a:pPr>
            <a:endParaRPr b="1">
              <a:solidFill>
                <a:schemeClr val="lt1"/>
              </a:solidFill>
              <a:latin typeface="Open Sans"/>
              <a:ea typeface="Open Sans"/>
              <a:cs typeface="Open Sans"/>
              <a:sym typeface="Open Sans"/>
            </a:endParaRPr>
          </a:p>
          <a:p>
            <a:pPr marL="0" lvl="0" indent="0" algn="ctr" rtl="0">
              <a:spcBef>
                <a:spcPts val="0"/>
              </a:spcBef>
              <a:spcAft>
                <a:spcPts val="0"/>
              </a:spcAft>
              <a:buNone/>
            </a:pPr>
            <a:r>
              <a:rPr lang="en" b="1">
                <a:solidFill>
                  <a:schemeClr val="lt1"/>
                </a:solidFill>
                <a:latin typeface="Open Sans"/>
                <a:ea typeface="Open Sans"/>
                <a:cs typeface="Open Sans"/>
                <a:sym typeface="Open Sans"/>
              </a:rPr>
              <a:t>UX Design Final Presentation</a:t>
            </a:r>
            <a:endParaRPr b="1">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6"/>
          <p:cNvPicPr preferRelativeResize="0"/>
          <p:nvPr/>
        </p:nvPicPr>
        <p:blipFill rotWithShape="1">
          <a:blip r:embed="rId3">
            <a:alphaModFix/>
          </a:blip>
          <a:srcRect t="4832" b="4832"/>
          <a:stretch/>
        </p:blipFill>
        <p:spPr>
          <a:xfrm>
            <a:off x="1" y="0"/>
            <a:ext cx="9144000" cy="5143500"/>
          </a:xfrm>
          <a:prstGeom prst="rect">
            <a:avLst/>
          </a:prstGeom>
          <a:noFill/>
          <a:ln>
            <a:noFill/>
          </a:ln>
        </p:spPr>
      </p:pic>
      <p:sp>
        <p:nvSpPr>
          <p:cNvPr id="157" name="Google Shape;157;p26"/>
          <p:cNvSpPr/>
          <p:nvPr/>
        </p:nvSpPr>
        <p:spPr>
          <a:xfrm>
            <a:off x="0" y="2574400"/>
            <a:ext cx="4568400" cy="1714500"/>
          </a:xfrm>
          <a:prstGeom prst="rect">
            <a:avLst/>
          </a:prstGeom>
          <a:solidFill>
            <a:srgbClr val="FFFFFF">
              <a:alpha val="8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txBox="1">
            <a:spLocks noGrp="1"/>
          </p:cNvSpPr>
          <p:nvPr>
            <p:ph type="title"/>
          </p:nvPr>
        </p:nvSpPr>
        <p:spPr>
          <a:xfrm>
            <a:off x="351600" y="2736850"/>
            <a:ext cx="3997500" cy="1389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Ideation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7"/>
          <p:cNvPicPr preferRelativeResize="0"/>
          <p:nvPr/>
        </p:nvPicPr>
        <p:blipFill rotWithShape="1">
          <a:blip r:embed="rId3">
            <a:alphaModFix/>
          </a:blip>
          <a:srcRect t="9812"/>
          <a:stretch/>
        </p:blipFill>
        <p:spPr>
          <a:xfrm>
            <a:off x="86050" y="321475"/>
            <a:ext cx="9251199" cy="4822025"/>
          </a:xfrm>
          <a:prstGeom prst="rect">
            <a:avLst/>
          </a:prstGeom>
          <a:noFill/>
          <a:ln>
            <a:noFill/>
          </a:ln>
        </p:spPr>
      </p:pic>
      <p:sp>
        <p:nvSpPr>
          <p:cNvPr id="164" name="Google Shape;164;p27"/>
          <p:cNvSpPr txBox="1">
            <a:spLocks noGrp="1"/>
          </p:cNvSpPr>
          <p:nvPr>
            <p:ph type="title"/>
          </p:nvPr>
        </p:nvSpPr>
        <p:spPr>
          <a:xfrm>
            <a:off x="4311075" y="213400"/>
            <a:ext cx="3774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Site Map/User Flow</a:t>
            </a:r>
            <a:endParaRPr sz="2200" baseline="-25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479800" y="426000"/>
            <a:ext cx="6597300" cy="61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Sketches</a:t>
            </a:r>
            <a:endParaRPr/>
          </a:p>
        </p:txBody>
      </p:sp>
      <p:pic>
        <p:nvPicPr>
          <p:cNvPr id="170" name="Google Shape;170;p28"/>
          <p:cNvPicPr preferRelativeResize="0"/>
          <p:nvPr/>
        </p:nvPicPr>
        <p:blipFill>
          <a:blip r:embed="rId3">
            <a:alphaModFix/>
          </a:blip>
          <a:stretch>
            <a:fillRect/>
          </a:stretch>
        </p:blipFill>
        <p:spPr>
          <a:xfrm>
            <a:off x="435775" y="1274525"/>
            <a:ext cx="2534985" cy="3379980"/>
          </a:xfrm>
          <a:prstGeom prst="rect">
            <a:avLst/>
          </a:prstGeom>
          <a:noFill/>
          <a:ln>
            <a:noFill/>
          </a:ln>
        </p:spPr>
      </p:pic>
      <p:pic>
        <p:nvPicPr>
          <p:cNvPr id="171" name="Google Shape;171;p28"/>
          <p:cNvPicPr preferRelativeResize="0"/>
          <p:nvPr/>
        </p:nvPicPr>
        <p:blipFill>
          <a:blip r:embed="rId4">
            <a:alphaModFix/>
          </a:blip>
          <a:stretch>
            <a:fillRect/>
          </a:stretch>
        </p:blipFill>
        <p:spPr>
          <a:xfrm>
            <a:off x="3304510" y="1274513"/>
            <a:ext cx="2534985" cy="3379980"/>
          </a:xfrm>
          <a:prstGeom prst="rect">
            <a:avLst/>
          </a:prstGeom>
          <a:noFill/>
          <a:ln>
            <a:noFill/>
          </a:ln>
        </p:spPr>
      </p:pic>
      <p:pic>
        <p:nvPicPr>
          <p:cNvPr id="172" name="Google Shape;172;p28"/>
          <p:cNvPicPr preferRelativeResize="0"/>
          <p:nvPr/>
        </p:nvPicPr>
        <p:blipFill>
          <a:blip r:embed="rId5">
            <a:alphaModFix/>
          </a:blip>
          <a:stretch>
            <a:fillRect/>
          </a:stretch>
        </p:blipFill>
        <p:spPr>
          <a:xfrm>
            <a:off x="6240495" y="1274525"/>
            <a:ext cx="2534985" cy="33799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9" title="wireframe_v.mp4">
            <a:hlinkClick r:id="rId3"/>
          </p:cNvPr>
          <p:cNvPicPr preferRelativeResize="0"/>
          <p:nvPr/>
        </p:nvPicPr>
        <p:blipFill>
          <a:blip r:embed="rId4">
            <a:alphaModFix/>
          </a:blip>
          <a:stretch>
            <a:fillRect/>
          </a:stretch>
        </p:blipFill>
        <p:spPr>
          <a:xfrm>
            <a:off x="1777775" y="195637"/>
            <a:ext cx="2570857" cy="4886275"/>
          </a:xfrm>
          <a:prstGeom prst="rect">
            <a:avLst/>
          </a:prstGeom>
          <a:noFill/>
          <a:ln>
            <a:noFill/>
          </a:ln>
        </p:spPr>
      </p:pic>
      <p:sp>
        <p:nvSpPr>
          <p:cNvPr id="178" name="Google Shape;178;p29"/>
          <p:cNvSpPr txBox="1">
            <a:spLocks noGrp="1"/>
          </p:cNvSpPr>
          <p:nvPr>
            <p:ph type="title"/>
          </p:nvPr>
        </p:nvSpPr>
        <p:spPr>
          <a:xfrm>
            <a:off x="133300" y="1986675"/>
            <a:ext cx="1447500" cy="84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4200">
                <a:solidFill>
                  <a:schemeClr val="dk1"/>
                </a:solidFill>
              </a:rPr>
              <a:t>Design</a:t>
            </a:r>
            <a:endParaRPr/>
          </a:p>
        </p:txBody>
      </p:sp>
      <p:pic>
        <p:nvPicPr>
          <p:cNvPr id="179" name="Google Shape;179;p29"/>
          <p:cNvPicPr preferRelativeResize="0"/>
          <p:nvPr/>
        </p:nvPicPr>
        <p:blipFill rotWithShape="1">
          <a:blip r:embed="rId5">
            <a:alphaModFix/>
          </a:blip>
          <a:srcRect t="2344" b="2335"/>
          <a:stretch/>
        </p:blipFill>
        <p:spPr>
          <a:xfrm>
            <a:off x="6687500" y="195625"/>
            <a:ext cx="1230500" cy="2349600"/>
          </a:xfrm>
          <a:prstGeom prst="rect">
            <a:avLst/>
          </a:prstGeom>
          <a:noFill/>
          <a:ln>
            <a:noFill/>
          </a:ln>
        </p:spPr>
      </p:pic>
      <p:pic>
        <p:nvPicPr>
          <p:cNvPr id="180" name="Google Shape;180;p29"/>
          <p:cNvPicPr preferRelativeResize="0"/>
          <p:nvPr/>
        </p:nvPicPr>
        <p:blipFill rotWithShape="1">
          <a:blip r:embed="rId6">
            <a:alphaModFix/>
          </a:blip>
          <a:srcRect t="2344" b="2335"/>
          <a:stretch/>
        </p:blipFill>
        <p:spPr>
          <a:xfrm>
            <a:off x="6687500" y="2645400"/>
            <a:ext cx="1230500" cy="2273275"/>
          </a:xfrm>
          <a:prstGeom prst="rect">
            <a:avLst/>
          </a:prstGeom>
          <a:noFill/>
          <a:ln>
            <a:noFill/>
          </a:ln>
        </p:spPr>
      </p:pic>
      <p:pic>
        <p:nvPicPr>
          <p:cNvPr id="181" name="Google Shape;181;p29"/>
          <p:cNvPicPr preferRelativeResize="0"/>
          <p:nvPr/>
        </p:nvPicPr>
        <p:blipFill rotWithShape="1">
          <a:blip r:embed="rId7">
            <a:alphaModFix/>
          </a:blip>
          <a:srcRect/>
          <a:stretch/>
        </p:blipFill>
        <p:spPr>
          <a:xfrm>
            <a:off x="5157325" y="2622225"/>
            <a:ext cx="1267900" cy="2349600"/>
          </a:xfrm>
          <a:prstGeom prst="rect">
            <a:avLst/>
          </a:prstGeom>
          <a:noFill/>
          <a:ln>
            <a:noFill/>
          </a:ln>
        </p:spPr>
      </p:pic>
      <p:pic>
        <p:nvPicPr>
          <p:cNvPr id="182" name="Google Shape;182;p29"/>
          <p:cNvPicPr preferRelativeResize="0"/>
          <p:nvPr/>
        </p:nvPicPr>
        <p:blipFill>
          <a:blip r:embed="rId8">
            <a:alphaModFix/>
          </a:blip>
          <a:stretch>
            <a:fillRect/>
          </a:stretch>
        </p:blipFill>
        <p:spPr>
          <a:xfrm>
            <a:off x="5153750" y="192725"/>
            <a:ext cx="1267900" cy="2355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236075" y="172200"/>
            <a:ext cx="33870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Validation &amp; Analysis</a:t>
            </a:r>
            <a:endParaRPr/>
          </a:p>
        </p:txBody>
      </p:sp>
      <p:pic>
        <p:nvPicPr>
          <p:cNvPr id="188" name="Google Shape;188;p30"/>
          <p:cNvPicPr preferRelativeResize="0"/>
          <p:nvPr/>
        </p:nvPicPr>
        <p:blipFill>
          <a:blip r:embed="rId3">
            <a:alphaModFix/>
          </a:blip>
          <a:stretch>
            <a:fillRect/>
          </a:stretch>
        </p:blipFill>
        <p:spPr>
          <a:xfrm>
            <a:off x="168825" y="1003501"/>
            <a:ext cx="3825750" cy="3991474"/>
          </a:xfrm>
          <a:prstGeom prst="rect">
            <a:avLst/>
          </a:prstGeom>
          <a:noFill/>
          <a:ln>
            <a:noFill/>
          </a:ln>
        </p:spPr>
      </p:pic>
      <p:pic>
        <p:nvPicPr>
          <p:cNvPr id="189" name="Google Shape;189;p30" title="Prototype Walkthrough.mov">
            <a:hlinkClick r:id="rId4"/>
          </p:cNvPr>
          <p:cNvPicPr preferRelativeResize="0"/>
          <p:nvPr/>
        </p:nvPicPr>
        <p:blipFill>
          <a:blip r:embed="rId5">
            <a:alphaModFix/>
          </a:blip>
          <a:stretch>
            <a:fillRect/>
          </a:stretch>
        </p:blipFill>
        <p:spPr>
          <a:xfrm>
            <a:off x="4223973" y="391925"/>
            <a:ext cx="4532302" cy="3399226"/>
          </a:xfrm>
          <a:prstGeom prst="rect">
            <a:avLst/>
          </a:prstGeom>
          <a:noFill/>
          <a:ln>
            <a:noFill/>
          </a:ln>
        </p:spPr>
      </p:pic>
      <p:sp>
        <p:nvSpPr>
          <p:cNvPr id="190" name="Google Shape;190;p30"/>
          <p:cNvSpPr txBox="1"/>
          <p:nvPr/>
        </p:nvSpPr>
        <p:spPr>
          <a:xfrm>
            <a:off x="3994575" y="3891925"/>
            <a:ext cx="45636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Old Standard TT"/>
                <a:ea typeface="Old Standard TT"/>
                <a:cs typeface="Old Standard TT"/>
                <a:sym typeface="Old Standard TT"/>
              </a:rPr>
              <a:t>We ended up working with 7 users during the course of our validation. They were mostly college students and for the most part fit into one or the other user persona. They gave us the insights we needed to complete the next step.</a:t>
            </a:r>
            <a:endParaRPr>
              <a:latin typeface="Old Standard TT"/>
              <a:ea typeface="Old Standard TT"/>
              <a:cs typeface="Old Standard TT"/>
              <a:sym typeface="Old Standard T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Iteration </a:t>
            </a:r>
            <a:r>
              <a:rPr lang="en" sz="2600"/>
              <a:t>(What steps will we be taking?)</a:t>
            </a:r>
            <a:endParaRPr sz="2600"/>
          </a:p>
        </p:txBody>
      </p:sp>
      <p:sp>
        <p:nvSpPr>
          <p:cNvPr id="196" name="Google Shape;196;p31"/>
          <p:cNvSpPr txBox="1">
            <a:spLocks noGrp="1"/>
          </p:cNvSpPr>
          <p:nvPr>
            <p:ph type="body" idx="1"/>
          </p:nvPr>
        </p:nvSpPr>
        <p:spPr>
          <a:xfrm>
            <a:off x="311700" y="1065525"/>
            <a:ext cx="8520600" cy="3962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latin typeface="Old Standard TT"/>
                <a:ea typeface="Old Standard TT"/>
                <a:cs typeface="Old Standard TT"/>
                <a:sym typeface="Old Standard TT"/>
              </a:rPr>
              <a:t>Account Creation</a:t>
            </a:r>
            <a:endParaRPr>
              <a:latin typeface="Old Standard TT"/>
              <a:ea typeface="Old Standard TT"/>
              <a:cs typeface="Old Standard TT"/>
              <a:sym typeface="Old Standard TT"/>
            </a:endParaRPr>
          </a:p>
          <a:p>
            <a:pPr marL="365760" lvl="1" indent="-88900" algn="l" rtl="0">
              <a:spcBef>
                <a:spcPts val="1200"/>
              </a:spcBef>
              <a:spcAft>
                <a:spcPts val="0"/>
              </a:spcAft>
              <a:buSzPts val="1400"/>
              <a:buFont typeface="Old Standard TT"/>
              <a:buChar char="○"/>
            </a:pPr>
            <a:r>
              <a:rPr lang="en">
                <a:latin typeface="Old Standard TT"/>
                <a:ea typeface="Old Standard TT"/>
                <a:cs typeface="Old Standard TT"/>
                <a:sym typeface="Old Standard TT"/>
              </a:rPr>
              <a:t> Users expected a different box for first and last names.</a:t>
            </a:r>
            <a:endParaRPr>
              <a:latin typeface="Old Standard TT"/>
              <a:ea typeface="Old Standard TT"/>
              <a:cs typeface="Old Standard TT"/>
              <a:sym typeface="Old Standard TT"/>
            </a:endParaRPr>
          </a:p>
          <a:p>
            <a:pPr marL="0" lvl="0" indent="0" algn="l" rtl="0">
              <a:spcBef>
                <a:spcPts val="1200"/>
              </a:spcBef>
              <a:spcAft>
                <a:spcPts val="0"/>
              </a:spcAft>
              <a:buNone/>
            </a:pPr>
            <a:r>
              <a:rPr lang="en">
                <a:latin typeface="Old Standard TT"/>
                <a:ea typeface="Old Standard TT"/>
                <a:cs typeface="Old Standard TT"/>
                <a:sym typeface="Old Standard TT"/>
              </a:rPr>
              <a:t>Get Involved Page</a:t>
            </a:r>
            <a:endParaRPr>
              <a:latin typeface="Old Standard TT"/>
              <a:ea typeface="Old Standard TT"/>
              <a:cs typeface="Old Standard TT"/>
              <a:sym typeface="Old Standard TT"/>
            </a:endParaRPr>
          </a:p>
          <a:p>
            <a:pPr marL="365760" lvl="1" indent="-88900" algn="l" rtl="0">
              <a:spcBef>
                <a:spcPts val="1200"/>
              </a:spcBef>
              <a:spcAft>
                <a:spcPts val="0"/>
              </a:spcAft>
              <a:buSzPts val="1400"/>
              <a:buFont typeface="Old Standard TT"/>
              <a:buChar char="○"/>
            </a:pPr>
            <a:r>
              <a:rPr lang="en">
                <a:latin typeface="Old Standard TT"/>
                <a:ea typeface="Old Standard TT"/>
                <a:cs typeface="Old Standard TT"/>
                <a:sym typeface="Old Standard TT"/>
              </a:rPr>
              <a:t> Will be able to see the number of people signed up for each activity.</a:t>
            </a:r>
            <a:endParaRPr>
              <a:latin typeface="Old Standard TT"/>
              <a:ea typeface="Old Standard TT"/>
              <a:cs typeface="Old Standard TT"/>
              <a:sym typeface="Old Standard TT"/>
            </a:endParaRPr>
          </a:p>
          <a:p>
            <a:pPr marL="365760" lvl="1" indent="-88900" algn="l" rtl="0">
              <a:spcBef>
                <a:spcPts val="0"/>
              </a:spcBef>
              <a:spcAft>
                <a:spcPts val="0"/>
              </a:spcAft>
              <a:buSzPts val="1400"/>
              <a:buFont typeface="Old Standard TT"/>
              <a:buChar char="○"/>
            </a:pPr>
            <a:r>
              <a:rPr lang="en">
                <a:latin typeface="Old Standard TT"/>
                <a:ea typeface="Old Standard TT"/>
                <a:cs typeface="Old Standard TT"/>
                <a:sym typeface="Old Standard TT"/>
              </a:rPr>
              <a:t> Displays if any friends are signed up as well.</a:t>
            </a:r>
            <a:endParaRPr>
              <a:latin typeface="Old Standard TT"/>
              <a:ea typeface="Old Standard TT"/>
              <a:cs typeface="Old Standard TT"/>
              <a:sym typeface="Old Standard TT"/>
            </a:endParaRPr>
          </a:p>
          <a:p>
            <a:pPr marL="0" lvl="0" indent="0" algn="l" rtl="0">
              <a:spcBef>
                <a:spcPts val="1200"/>
              </a:spcBef>
              <a:spcAft>
                <a:spcPts val="0"/>
              </a:spcAft>
              <a:buNone/>
            </a:pPr>
            <a:r>
              <a:rPr lang="en">
                <a:latin typeface="Old Standard TT"/>
                <a:ea typeface="Old Standard TT"/>
                <a:cs typeface="Old Standard TT"/>
                <a:sym typeface="Old Standard TT"/>
              </a:rPr>
              <a:t>Settings</a:t>
            </a:r>
            <a:endParaRPr>
              <a:latin typeface="Old Standard TT"/>
              <a:ea typeface="Old Standard TT"/>
              <a:cs typeface="Old Standard TT"/>
              <a:sym typeface="Old Standard TT"/>
            </a:endParaRPr>
          </a:p>
          <a:p>
            <a:pPr marL="365760" lvl="1" indent="-88900" algn="l" rtl="0">
              <a:spcBef>
                <a:spcPts val="1200"/>
              </a:spcBef>
              <a:spcAft>
                <a:spcPts val="0"/>
              </a:spcAft>
              <a:buSzPts val="1400"/>
              <a:buFont typeface="Old Standard TT"/>
              <a:buChar char="○"/>
            </a:pPr>
            <a:r>
              <a:rPr lang="en">
                <a:latin typeface="Old Standard TT"/>
                <a:ea typeface="Old Standard TT"/>
                <a:cs typeface="Old Standard TT"/>
                <a:sym typeface="Old Standard TT"/>
              </a:rPr>
              <a:t> Notifications</a:t>
            </a:r>
            <a:endParaRPr>
              <a:latin typeface="Old Standard TT"/>
              <a:ea typeface="Old Standard TT"/>
              <a:cs typeface="Old Standard TT"/>
              <a:sym typeface="Old Standard TT"/>
            </a:endParaRPr>
          </a:p>
          <a:p>
            <a:pPr marL="731520" lvl="2" indent="-88900" algn="l" rtl="0">
              <a:spcBef>
                <a:spcPts val="0"/>
              </a:spcBef>
              <a:spcAft>
                <a:spcPts val="0"/>
              </a:spcAft>
              <a:buSzPts val="1400"/>
              <a:buFont typeface="Arial"/>
              <a:buAutoNum type="romanLcPeriod"/>
            </a:pPr>
            <a:r>
              <a:rPr lang="en">
                <a:latin typeface="Old Standard TT"/>
                <a:ea typeface="Old Standard TT"/>
                <a:cs typeface="Old Standard TT"/>
                <a:sym typeface="Old Standard TT"/>
              </a:rPr>
              <a:t> If maintenance requests have been updated.</a:t>
            </a:r>
            <a:endParaRPr>
              <a:latin typeface="Old Standard TT"/>
              <a:ea typeface="Old Standard TT"/>
              <a:cs typeface="Old Standard TT"/>
              <a:sym typeface="Old Standard TT"/>
            </a:endParaRPr>
          </a:p>
          <a:p>
            <a:pPr marL="731520" lvl="2" indent="-88900" algn="l" rtl="0">
              <a:spcBef>
                <a:spcPts val="0"/>
              </a:spcBef>
              <a:spcAft>
                <a:spcPts val="0"/>
              </a:spcAft>
              <a:buSzPts val="1400"/>
              <a:buFont typeface="Old Standard TT"/>
              <a:buAutoNum type="romanLcPeriod"/>
            </a:pPr>
            <a:r>
              <a:rPr lang="en">
                <a:latin typeface="Old Standard TT"/>
                <a:ea typeface="Old Standard TT"/>
                <a:cs typeface="Old Standard TT"/>
                <a:sym typeface="Old Standard TT"/>
              </a:rPr>
              <a:t> If there are enough points to redeem.</a:t>
            </a:r>
            <a:endParaRPr>
              <a:latin typeface="Old Standard TT"/>
              <a:ea typeface="Old Standard TT"/>
              <a:cs typeface="Old Standard TT"/>
              <a:sym typeface="Old Standard TT"/>
            </a:endParaRPr>
          </a:p>
          <a:p>
            <a:pPr marL="731520" lvl="2" indent="-88900" algn="l" rtl="0">
              <a:spcBef>
                <a:spcPts val="0"/>
              </a:spcBef>
              <a:spcAft>
                <a:spcPts val="0"/>
              </a:spcAft>
              <a:buSzPts val="1400"/>
              <a:buFont typeface="Old Standard TT"/>
              <a:buAutoNum type="romanLcPeriod"/>
            </a:pPr>
            <a:r>
              <a:rPr lang="en">
                <a:latin typeface="Old Standard TT"/>
                <a:ea typeface="Old Standard TT"/>
                <a:cs typeface="Old Standard TT"/>
                <a:sym typeface="Old Standard TT"/>
              </a:rPr>
              <a:t> If there are new events to sign up for. </a:t>
            </a:r>
            <a:endParaRPr>
              <a:latin typeface="Old Standard TT"/>
              <a:ea typeface="Old Standard TT"/>
              <a:cs typeface="Old Standard TT"/>
              <a:sym typeface="Old Standard TT"/>
            </a:endParaRPr>
          </a:p>
          <a:p>
            <a:pPr marL="731520" lvl="2" indent="-88900" algn="l" rtl="0">
              <a:spcBef>
                <a:spcPts val="0"/>
              </a:spcBef>
              <a:spcAft>
                <a:spcPts val="0"/>
              </a:spcAft>
              <a:buSzPts val="1400"/>
              <a:buFont typeface="Old Standard TT"/>
              <a:buAutoNum type="romanLcPeriod"/>
            </a:pPr>
            <a:r>
              <a:rPr lang="en">
                <a:latin typeface="Old Standard TT"/>
                <a:ea typeface="Old Standard TT"/>
                <a:cs typeface="Old Standard TT"/>
                <a:sym typeface="Old Standard TT"/>
              </a:rPr>
              <a:t> Reminders for upcoming events.</a:t>
            </a:r>
            <a:endParaRPr>
              <a:latin typeface="Old Standard TT"/>
              <a:ea typeface="Old Standard TT"/>
              <a:cs typeface="Old Standard TT"/>
              <a:sym typeface="Old Standard TT"/>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2646000" y="1534125"/>
            <a:ext cx="38520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Questions/comments</a:t>
            </a:r>
            <a:endParaRPr/>
          </a:p>
        </p:txBody>
      </p:sp>
      <p:sp>
        <p:nvSpPr>
          <p:cNvPr id="202" name="Google Shape;202;p32"/>
          <p:cNvSpPr txBox="1">
            <a:spLocks noGrp="1"/>
          </p:cNvSpPr>
          <p:nvPr>
            <p:ph type="body" idx="1"/>
          </p:nvPr>
        </p:nvSpPr>
        <p:spPr>
          <a:xfrm>
            <a:off x="3206225" y="2457225"/>
            <a:ext cx="2831400" cy="94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DesignX Team Members</a:t>
            </a:r>
            <a:endParaRPr/>
          </a:p>
        </p:txBody>
      </p:sp>
      <p:sp>
        <p:nvSpPr>
          <p:cNvPr id="82" name="Google Shape;82;p18"/>
          <p:cNvSpPr txBox="1"/>
          <p:nvPr/>
        </p:nvSpPr>
        <p:spPr>
          <a:xfrm>
            <a:off x="1273675" y="2964375"/>
            <a:ext cx="2177400" cy="43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100">
                <a:solidFill>
                  <a:srgbClr val="6FA8DC"/>
                </a:solidFill>
                <a:latin typeface="Roboto"/>
                <a:ea typeface="Roboto"/>
                <a:cs typeface="Roboto"/>
                <a:sym typeface="Roboto"/>
              </a:rPr>
              <a:t>Dom</a:t>
            </a:r>
            <a:r>
              <a:rPr lang="en" sz="2100">
                <a:solidFill>
                  <a:srgbClr val="8BC34A"/>
                </a:solidFill>
                <a:latin typeface="Roboto"/>
                <a:ea typeface="Roboto"/>
                <a:cs typeface="Roboto"/>
                <a:sym typeface="Roboto"/>
              </a:rPr>
              <a:t> </a:t>
            </a:r>
            <a:endParaRPr sz="2100">
              <a:solidFill>
                <a:srgbClr val="8BC34A"/>
              </a:solidFill>
              <a:latin typeface="Roboto"/>
              <a:ea typeface="Roboto"/>
              <a:cs typeface="Roboto"/>
              <a:sym typeface="Roboto"/>
            </a:endParaRPr>
          </a:p>
        </p:txBody>
      </p:sp>
      <p:sp>
        <p:nvSpPr>
          <p:cNvPr id="83" name="Google Shape;83;p18"/>
          <p:cNvSpPr txBox="1"/>
          <p:nvPr/>
        </p:nvSpPr>
        <p:spPr>
          <a:xfrm>
            <a:off x="1273675" y="3497136"/>
            <a:ext cx="2177400" cy="115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br>
              <a:rPr lang="en" sz="1900">
                <a:solidFill>
                  <a:schemeClr val="dk1"/>
                </a:solidFill>
                <a:latin typeface="Raleway"/>
                <a:ea typeface="Raleway"/>
                <a:cs typeface="Raleway"/>
                <a:sym typeface="Raleway"/>
              </a:rPr>
            </a:br>
            <a:r>
              <a:rPr lang="en" sz="1300">
                <a:solidFill>
                  <a:schemeClr val="dk1"/>
                </a:solidFill>
                <a:latin typeface="Raleway"/>
                <a:ea typeface="Raleway"/>
                <a:cs typeface="Raleway"/>
                <a:sym typeface="Raleway"/>
              </a:rPr>
              <a:t> Major: Computer Science</a:t>
            </a:r>
            <a:endParaRPr sz="1300">
              <a:solidFill>
                <a:schemeClr val="dk1"/>
              </a:solidFill>
              <a:latin typeface="Raleway"/>
              <a:ea typeface="Raleway"/>
              <a:cs typeface="Raleway"/>
              <a:sym typeface="Raleway"/>
            </a:endParaRPr>
          </a:p>
          <a:p>
            <a:pPr marL="0" lvl="0" indent="0" algn="ctr" rtl="0">
              <a:spcBef>
                <a:spcPts val="400"/>
              </a:spcBef>
              <a:spcAft>
                <a:spcPts val="0"/>
              </a:spcAft>
              <a:buClr>
                <a:schemeClr val="dk1"/>
              </a:buClr>
              <a:buSzPts val="1100"/>
              <a:buFont typeface="Arial"/>
              <a:buNone/>
            </a:pPr>
            <a:r>
              <a:rPr lang="en" sz="1300">
                <a:solidFill>
                  <a:schemeClr val="dk1"/>
                </a:solidFill>
                <a:latin typeface="Raleway"/>
                <a:ea typeface="Raleway"/>
                <a:cs typeface="Raleway"/>
                <a:sym typeface="Raleway"/>
              </a:rPr>
              <a:t>Graduation: Spring 2022</a:t>
            </a:r>
            <a:endParaRPr sz="1900">
              <a:solidFill>
                <a:schemeClr val="dk1"/>
              </a:solidFill>
              <a:latin typeface="Raleway"/>
              <a:ea typeface="Raleway"/>
              <a:cs typeface="Raleway"/>
              <a:sym typeface="Raleway"/>
            </a:endParaRPr>
          </a:p>
          <a:p>
            <a:pPr marL="0" lvl="0" indent="0" algn="ctr" rtl="0">
              <a:lnSpc>
                <a:spcPct val="115000"/>
              </a:lnSpc>
              <a:spcBef>
                <a:spcPts val="400"/>
              </a:spcBef>
              <a:spcAft>
                <a:spcPts val="0"/>
              </a:spcAft>
              <a:buClr>
                <a:schemeClr val="dk1"/>
              </a:buClr>
              <a:buSzPts val="1100"/>
              <a:buFont typeface="Arial"/>
              <a:buNone/>
            </a:pPr>
            <a:endParaRPr sz="1100">
              <a:solidFill>
                <a:schemeClr val="lt1"/>
              </a:solidFill>
              <a:latin typeface="Roboto"/>
              <a:ea typeface="Roboto"/>
              <a:cs typeface="Roboto"/>
              <a:sym typeface="Roboto"/>
            </a:endParaRPr>
          </a:p>
          <a:p>
            <a:pPr marL="0" lvl="0" indent="0" algn="ctr" rtl="0">
              <a:spcBef>
                <a:spcPts val="1600"/>
              </a:spcBef>
              <a:spcAft>
                <a:spcPts val="400"/>
              </a:spcAft>
              <a:buClr>
                <a:schemeClr val="dk1"/>
              </a:buClr>
              <a:buSzPts val="1100"/>
              <a:buFont typeface="Arial"/>
              <a:buNone/>
            </a:pPr>
            <a:endParaRPr sz="1900">
              <a:solidFill>
                <a:schemeClr val="dk1"/>
              </a:solidFill>
              <a:latin typeface="Raleway"/>
              <a:ea typeface="Raleway"/>
              <a:cs typeface="Raleway"/>
              <a:sym typeface="Raleway"/>
            </a:endParaRPr>
          </a:p>
        </p:txBody>
      </p:sp>
      <p:sp>
        <p:nvSpPr>
          <p:cNvPr id="84" name="Google Shape;84;p18"/>
          <p:cNvSpPr txBox="1"/>
          <p:nvPr/>
        </p:nvSpPr>
        <p:spPr>
          <a:xfrm>
            <a:off x="3498750" y="2964375"/>
            <a:ext cx="2146500" cy="43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100">
                <a:solidFill>
                  <a:srgbClr val="E06666"/>
                </a:solidFill>
                <a:latin typeface="Roboto"/>
                <a:ea typeface="Roboto"/>
                <a:cs typeface="Roboto"/>
                <a:sym typeface="Roboto"/>
              </a:rPr>
              <a:t>Varsha </a:t>
            </a:r>
            <a:endParaRPr sz="2100">
              <a:solidFill>
                <a:srgbClr val="E06666"/>
              </a:solidFill>
              <a:latin typeface="Roboto"/>
              <a:ea typeface="Roboto"/>
              <a:cs typeface="Roboto"/>
              <a:sym typeface="Roboto"/>
            </a:endParaRPr>
          </a:p>
        </p:txBody>
      </p:sp>
      <p:sp>
        <p:nvSpPr>
          <p:cNvPr id="85" name="Google Shape;85;p18"/>
          <p:cNvSpPr txBox="1"/>
          <p:nvPr/>
        </p:nvSpPr>
        <p:spPr>
          <a:xfrm>
            <a:off x="3483295" y="3497136"/>
            <a:ext cx="2177400" cy="115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br>
              <a:rPr lang="en" sz="1900">
                <a:solidFill>
                  <a:schemeClr val="dk1"/>
                </a:solidFill>
                <a:latin typeface="Raleway"/>
                <a:ea typeface="Raleway"/>
                <a:cs typeface="Raleway"/>
                <a:sym typeface="Raleway"/>
              </a:rPr>
            </a:br>
            <a:r>
              <a:rPr lang="en" sz="1300">
                <a:solidFill>
                  <a:schemeClr val="dk1"/>
                </a:solidFill>
                <a:latin typeface="Raleway"/>
                <a:ea typeface="Raleway"/>
                <a:cs typeface="Raleway"/>
                <a:sym typeface="Raleway"/>
              </a:rPr>
              <a:t> Major: Computer Science</a:t>
            </a:r>
            <a:endParaRPr sz="1300">
              <a:solidFill>
                <a:schemeClr val="dk1"/>
              </a:solidFill>
              <a:latin typeface="Raleway"/>
              <a:ea typeface="Raleway"/>
              <a:cs typeface="Raleway"/>
              <a:sym typeface="Raleway"/>
            </a:endParaRPr>
          </a:p>
          <a:p>
            <a:pPr marL="0" lvl="0" indent="0" algn="ctr" rtl="0">
              <a:spcBef>
                <a:spcPts val="400"/>
              </a:spcBef>
              <a:spcAft>
                <a:spcPts val="0"/>
              </a:spcAft>
              <a:buClr>
                <a:schemeClr val="dk1"/>
              </a:buClr>
              <a:buSzPts val="1100"/>
              <a:buFont typeface="Arial"/>
              <a:buNone/>
            </a:pPr>
            <a:r>
              <a:rPr lang="en" sz="1300">
                <a:solidFill>
                  <a:schemeClr val="dk1"/>
                </a:solidFill>
                <a:latin typeface="Raleway"/>
                <a:ea typeface="Raleway"/>
                <a:cs typeface="Raleway"/>
                <a:sym typeface="Raleway"/>
              </a:rPr>
              <a:t>Graduation: Spring 2023</a:t>
            </a:r>
            <a:endParaRPr sz="1900">
              <a:solidFill>
                <a:schemeClr val="dk1"/>
              </a:solidFill>
              <a:latin typeface="Raleway"/>
              <a:ea typeface="Raleway"/>
              <a:cs typeface="Raleway"/>
              <a:sym typeface="Raleway"/>
            </a:endParaRPr>
          </a:p>
          <a:p>
            <a:pPr marL="0" lvl="0" indent="0" algn="ctr" rtl="0">
              <a:lnSpc>
                <a:spcPct val="115000"/>
              </a:lnSpc>
              <a:spcBef>
                <a:spcPts val="400"/>
              </a:spcBef>
              <a:spcAft>
                <a:spcPts val="1600"/>
              </a:spcAft>
              <a:buNone/>
            </a:pPr>
            <a:endParaRPr sz="1100">
              <a:solidFill>
                <a:srgbClr val="FFFFFF"/>
              </a:solidFill>
              <a:latin typeface="Roboto"/>
              <a:ea typeface="Roboto"/>
              <a:cs typeface="Roboto"/>
              <a:sym typeface="Roboto"/>
            </a:endParaRPr>
          </a:p>
        </p:txBody>
      </p:sp>
      <p:sp>
        <p:nvSpPr>
          <p:cNvPr id="86" name="Google Shape;86;p18"/>
          <p:cNvSpPr txBox="1"/>
          <p:nvPr/>
        </p:nvSpPr>
        <p:spPr>
          <a:xfrm>
            <a:off x="5692930" y="2964375"/>
            <a:ext cx="2177400" cy="43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100">
                <a:solidFill>
                  <a:srgbClr val="8BC34A"/>
                </a:solidFill>
                <a:latin typeface="Roboto"/>
                <a:ea typeface="Roboto"/>
                <a:cs typeface="Roboto"/>
                <a:sym typeface="Roboto"/>
              </a:rPr>
              <a:t>Jonah </a:t>
            </a:r>
            <a:endParaRPr sz="2100">
              <a:solidFill>
                <a:srgbClr val="8BC34A"/>
              </a:solidFill>
              <a:latin typeface="Roboto"/>
              <a:ea typeface="Roboto"/>
              <a:cs typeface="Roboto"/>
              <a:sym typeface="Roboto"/>
            </a:endParaRPr>
          </a:p>
        </p:txBody>
      </p:sp>
      <p:sp>
        <p:nvSpPr>
          <p:cNvPr id="87" name="Google Shape;87;p18"/>
          <p:cNvSpPr txBox="1"/>
          <p:nvPr/>
        </p:nvSpPr>
        <p:spPr>
          <a:xfrm>
            <a:off x="5692919" y="3497136"/>
            <a:ext cx="2177400" cy="115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br>
              <a:rPr lang="en" sz="1900">
                <a:solidFill>
                  <a:schemeClr val="dk1"/>
                </a:solidFill>
                <a:latin typeface="Raleway"/>
                <a:ea typeface="Raleway"/>
                <a:cs typeface="Raleway"/>
                <a:sym typeface="Raleway"/>
              </a:rPr>
            </a:br>
            <a:r>
              <a:rPr lang="en" sz="1300">
                <a:solidFill>
                  <a:schemeClr val="dk1"/>
                </a:solidFill>
                <a:latin typeface="Raleway"/>
                <a:ea typeface="Raleway"/>
                <a:cs typeface="Raleway"/>
                <a:sym typeface="Raleway"/>
              </a:rPr>
              <a:t> Major: Computer Science</a:t>
            </a:r>
            <a:endParaRPr sz="1300">
              <a:solidFill>
                <a:schemeClr val="dk1"/>
              </a:solidFill>
              <a:latin typeface="Raleway"/>
              <a:ea typeface="Raleway"/>
              <a:cs typeface="Raleway"/>
              <a:sym typeface="Raleway"/>
            </a:endParaRPr>
          </a:p>
          <a:p>
            <a:pPr marL="0" lvl="0" indent="0" algn="ctr" rtl="0">
              <a:spcBef>
                <a:spcPts val="400"/>
              </a:spcBef>
              <a:spcAft>
                <a:spcPts val="0"/>
              </a:spcAft>
              <a:buClr>
                <a:schemeClr val="dk1"/>
              </a:buClr>
              <a:buSzPts val="1100"/>
              <a:buFont typeface="Arial"/>
              <a:buNone/>
            </a:pPr>
            <a:r>
              <a:rPr lang="en" sz="1300">
                <a:solidFill>
                  <a:schemeClr val="dk1"/>
                </a:solidFill>
                <a:latin typeface="Raleway"/>
                <a:ea typeface="Raleway"/>
                <a:cs typeface="Raleway"/>
                <a:sym typeface="Raleway"/>
              </a:rPr>
              <a:t>Graduation: Fall 2022</a:t>
            </a:r>
            <a:endParaRPr sz="1900">
              <a:solidFill>
                <a:schemeClr val="dk1"/>
              </a:solidFill>
              <a:latin typeface="Raleway"/>
              <a:ea typeface="Raleway"/>
              <a:cs typeface="Raleway"/>
              <a:sym typeface="Raleway"/>
            </a:endParaRPr>
          </a:p>
          <a:p>
            <a:pPr marL="0" lvl="0" indent="0" algn="ctr" rtl="0">
              <a:lnSpc>
                <a:spcPct val="115000"/>
              </a:lnSpc>
              <a:spcBef>
                <a:spcPts val="400"/>
              </a:spcBef>
              <a:spcAft>
                <a:spcPts val="1600"/>
              </a:spcAft>
              <a:buNone/>
            </a:pPr>
            <a:endParaRPr sz="1100">
              <a:solidFill>
                <a:srgbClr val="FFFFFF"/>
              </a:solidFill>
              <a:latin typeface="Roboto"/>
              <a:ea typeface="Roboto"/>
              <a:cs typeface="Roboto"/>
              <a:sym typeface="Roboto"/>
            </a:endParaRPr>
          </a:p>
        </p:txBody>
      </p:sp>
      <p:grpSp>
        <p:nvGrpSpPr>
          <p:cNvPr id="88" name="Google Shape;88;p18"/>
          <p:cNvGrpSpPr/>
          <p:nvPr/>
        </p:nvGrpSpPr>
        <p:grpSpPr>
          <a:xfrm>
            <a:off x="1736300" y="1543750"/>
            <a:ext cx="1252200" cy="1420625"/>
            <a:chOff x="5850175" y="949400"/>
            <a:chExt cx="1252200" cy="1420625"/>
          </a:xfrm>
        </p:grpSpPr>
        <p:sp>
          <p:nvSpPr>
            <p:cNvPr id="89" name="Google Shape;89;p18"/>
            <p:cNvSpPr/>
            <p:nvPr/>
          </p:nvSpPr>
          <p:spPr>
            <a:xfrm>
              <a:off x="5850175" y="949400"/>
              <a:ext cx="1252200" cy="1153800"/>
            </a:xfrm>
            <a:prstGeom prst="ellipse">
              <a:avLst/>
            </a:prstGeom>
            <a:solidFill>
              <a:schemeClr val="lt1"/>
            </a:solidFill>
            <a:ln w="38100" cap="flat"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6303925" y="1243825"/>
              <a:ext cx="344700" cy="353100"/>
            </a:xfrm>
            <a:prstGeom prst="ellipse">
              <a:avLst/>
            </a:prstGeom>
            <a:solidFill>
              <a:schemeClr val="lt1"/>
            </a:solidFill>
            <a:ln w="38100" cap="flat"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rot="-5400000">
              <a:off x="6089725" y="1582525"/>
              <a:ext cx="773100" cy="801900"/>
            </a:xfrm>
            <a:prstGeom prst="arc">
              <a:avLst>
                <a:gd name="adj1" fmla="val 16200000"/>
                <a:gd name="adj2" fmla="val 5381680"/>
              </a:avLst>
            </a:prstGeom>
            <a:noFill/>
            <a:ln w="38100" cap="flat"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18"/>
          <p:cNvGrpSpPr/>
          <p:nvPr/>
        </p:nvGrpSpPr>
        <p:grpSpPr>
          <a:xfrm>
            <a:off x="3964588" y="1543750"/>
            <a:ext cx="1252200" cy="1420625"/>
            <a:chOff x="5850175" y="949400"/>
            <a:chExt cx="1252200" cy="1420625"/>
          </a:xfrm>
        </p:grpSpPr>
        <p:sp>
          <p:nvSpPr>
            <p:cNvPr id="93" name="Google Shape;93;p18"/>
            <p:cNvSpPr/>
            <p:nvPr/>
          </p:nvSpPr>
          <p:spPr>
            <a:xfrm>
              <a:off x="5850175" y="949400"/>
              <a:ext cx="1252200" cy="1153800"/>
            </a:xfrm>
            <a:prstGeom prst="ellipse">
              <a:avLst/>
            </a:prstGeom>
            <a:solidFill>
              <a:schemeClr val="lt1"/>
            </a:solid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6303925" y="1243825"/>
              <a:ext cx="344700" cy="353100"/>
            </a:xfrm>
            <a:prstGeom prst="ellipse">
              <a:avLst/>
            </a:prstGeom>
            <a:solidFill>
              <a:schemeClr val="lt1"/>
            </a:solid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rot="-5400000">
              <a:off x="6089725" y="1582525"/>
              <a:ext cx="773100" cy="801900"/>
            </a:xfrm>
            <a:prstGeom prst="arc">
              <a:avLst>
                <a:gd name="adj1" fmla="val 16200000"/>
                <a:gd name="adj2" fmla="val 5381680"/>
              </a:avLst>
            </a:prstGeom>
            <a:no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18"/>
          <p:cNvGrpSpPr/>
          <p:nvPr/>
        </p:nvGrpSpPr>
        <p:grpSpPr>
          <a:xfrm>
            <a:off x="6192900" y="1543750"/>
            <a:ext cx="1252200" cy="1420625"/>
            <a:chOff x="5850175" y="949400"/>
            <a:chExt cx="1252200" cy="1420625"/>
          </a:xfrm>
        </p:grpSpPr>
        <p:sp>
          <p:nvSpPr>
            <p:cNvPr id="97" name="Google Shape;97;p18"/>
            <p:cNvSpPr/>
            <p:nvPr/>
          </p:nvSpPr>
          <p:spPr>
            <a:xfrm>
              <a:off x="5850175" y="949400"/>
              <a:ext cx="1252200" cy="1153800"/>
            </a:xfrm>
            <a:prstGeom prst="ellipse">
              <a:avLst/>
            </a:prstGeom>
            <a:solidFill>
              <a:schemeClr val="lt1"/>
            </a:solidFill>
            <a:ln w="381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6303925" y="1243825"/>
              <a:ext cx="344700" cy="353100"/>
            </a:xfrm>
            <a:prstGeom prst="ellipse">
              <a:avLst/>
            </a:prstGeom>
            <a:solidFill>
              <a:schemeClr val="lt1"/>
            </a:solidFill>
            <a:ln w="381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rot="-5400000">
              <a:off x="6089725" y="1582525"/>
              <a:ext cx="773100" cy="801900"/>
            </a:xfrm>
            <a:prstGeom prst="arc">
              <a:avLst>
                <a:gd name="adj1" fmla="val 16200000"/>
                <a:gd name="adj2" fmla="val 5381680"/>
              </a:avLst>
            </a:prstGeom>
            <a:noFill/>
            <a:ln w="381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Design Challenge</a:t>
            </a:r>
            <a:endParaRPr/>
          </a:p>
        </p:txBody>
      </p:sp>
      <p:sp>
        <p:nvSpPr>
          <p:cNvPr id="105" name="Google Shape;105;p19"/>
          <p:cNvSpPr txBox="1">
            <a:spLocks noGrp="1"/>
          </p:cNvSpPr>
          <p:nvPr>
            <p:ph type="body" idx="1"/>
          </p:nvPr>
        </p:nvSpPr>
        <p:spPr>
          <a:xfrm>
            <a:off x="311700" y="1653300"/>
            <a:ext cx="8520600" cy="1433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latin typeface="Old Standard TT"/>
                <a:ea typeface="Old Standard TT"/>
                <a:cs typeface="Old Standard TT"/>
                <a:sym typeface="Old Standard TT"/>
              </a:rPr>
              <a:t>You have been hired to create an application, website, tool, etc. that will allow customers to perform the activities most important to them when seeking to fulfill specific transportation needs.</a:t>
            </a:r>
            <a:endParaRPr>
              <a:latin typeface="Old Standard TT"/>
              <a:ea typeface="Old Standard TT"/>
              <a:cs typeface="Old Standard TT"/>
              <a:sym typeface="Old Standard TT"/>
            </a:endParaRPr>
          </a:p>
          <a:p>
            <a:pPr marL="0" lvl="0" indent="0" algn="l" rtl="0">
              <a:spcBef>
                <a:spcPts val="1200"/>
              </a:spcBef>
              <a:spcAft>
                <a:spcPts val="12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Scoping</a:t>
            </a:r>
            <a:endParaRPr sz="544">
              <a:highlight>
                <a:srgbClr val="CC0000"/>
              </a:highlight>
            </a:endParaRPr>
          </a:p>
        </p:txBody>
      </p:sp>
      <p:sp>
        <p:nvSpPr>
          <p:cNvPr id="111" name="Google Shape;111;p20"/>
          <p:cNvSpPr txBox="1">
            <a:spLocks noGrp="1"/>
          </p:cNvSpPr>
          <p:nvPr>
            <p:ph type="body" idx="1"/>
          </p:nvPr>
        </p:nvSpPr>
        <p:spPr>
          <a:xfrm>
            <a:off x="405400" y="1171600"/>
            <a:ext cx="5552400" cy="3649800"/>
          </a:xfrm>
          <a:prstGeom prst="rect">
            <a:avLst/>
          </a:prstGeom>
        </p:spPr>
        <p:txBody>
          <a:bodyPr spcFirstLastPara="1" wrap="square" lIns="91425" tIns="91425" rIns="91425" bIns="91425" anchor="t" anchorCtr="0">
            <a:noAutofit/>
          </a:bodyPr>
          <a:lstStyle/>
          <a:p>
            <a:pPr marL="0" marR="0" lvl="0" indent="0" algn="l" rtl="0">
              <a:spcBef>
                <a:spcPts val="0"/>
              </a:spcBef>
              <a:spcAft>
                <a:spcPts val="0"/>
              </a:spcAft>
              <a:buNone/>
            </a:pPr>
            <a:r>
              <a:rPr lang="en" u="sng">
                <a:latin typeface="Old Standard TT"/>
                <a:ea typeface="Old Standard TT"/>
                <a:cs typeface="Old Standard TT"/>
                <a:sym typeface="Old Standard TT"/>
              </a:rPr>
              <a:t>Brain Dump Exercise:</a:t>
            </a:r>
            <a:endParaRPr sz="1400">
              <a:latin typeface="Old Standard TT"/>
              <a:ea typeface="Old Standard TT"/>
              <a:cs typeface="Old Standard TT"/>
              <a:sym typeface="Old Standard TT"/>
            </a:endParaRPr>
          </a:p>
          <a:p>
            <a:pPr marL="182880" marR="0" lvl="0" indent="-88900" algn="l" rtl="0">
              <a:spcBef>
                <a:spcPts val="0"/>
              </a:spcBef>
              <a:spcAft>
                <a:spcPts val="0"/>
              </a:spcAft>
              <a:buSzPts val="1400"/>
              <a:buFont typeface="Old Standard TT"/>
              <a:buChar char="●"/>
            </a:pPr>
            <a:r>
              <a:rPr lang="en" sz="1400">
                <a:latin typeface="Old Standard TT"/>
                <a:ea typeface="Old Standard TT"/>
                <a:cs typeface="Old Standard TT"/>
                <a:sym typeface="Old Standard TT"/>
              </a:rPr>
              <a:t> What is transportation? What does it mean to us? Who would we be designing for? What problems are there? How can we change the rules? How can we be weird or different?</a:t>
            </a:r>
            <a:endParaRPr sz="1400" u="sng">
              <a:latin typeface="Old Standard TT"/>
              <a:ea typeface="Old Standard TT"/>
              <a:cs typeface="Old Standard TT"/>
              <a:sym typeface="Old Standard TT"/>
            </a:endParaRPr>
          </a:p>
          <a:p>
            <a:pPr marL="0" marR="0" lvl="0" indent="0" algn="l" rtl="0">
              <a:spcBef>
                <a:spcPts val="0"/>
              </a:spcBef>
              <a:spcAft>
                <a:spcPts val="0"/>
              </a:spcAft>
              <a:buNone/>
            </a:pPr>
            <a:r>
              <a:rPr lang="en" u="sng">
                <a:latin typeface="Old Standard TT"/>
                <a:ea typeface="Old Standard TT"/>
                <a:cs typeface="Old Standard TT"/>
                <a:sym typeface="Old Standard TT"/>
              </a:rPr>
              <a:t>Key Takeaways:</a:t>
            </a:r>
            <a:endParaRPr u="sng">
              <a:latin typeface="Old Standard TT"/>
              <a:ea typeface="Old Standard TT"/>
              <a:cs typeface="Old Standard TT"/>
              <a:sym typeface="Old Standard TT"/>
            </a:endParaRPr>
          </a:p>
          <a:p>
            <a:pPr marL="182880" marR="0" lvl="0" indent="-88900" algn="l" rtl="0">
              <a:spcBef>
                <a:spcPts val="0"/>
              </a:spcBef>
              <a:spcAft>
                <a:spcPts val="0"/>
              </a:spcAft>
              <a:buSzPts val="1400"/>
              <a:buFont typeface="Old Standard TT"/>
              <a:buChar char="●"/>
            </a:pPr>
            <a:r>
              <a:rPr lang="en" sz="1400">
                <a:latin typeface="Old Standard TT"/>
                <a:ea typeface="Old Standard TT"/>
                <a:cs typeface="Old Standard TT"/>
                <a:sym typeface="Old Standard TT"/>
              </a:rPr>
              <a:t> Transportation is a broad topic, there are hundreds of ways we could go about creating a solution.</a:t>
            </a:r>
            <a:endParaRPr sz="1400">
              <a:latin typeface="Old Standard TT"/>
              <a:ea typeface="Old Standard TT"/>
              <a:cs typeface="Old Standard TT"/>
              <a:sym typeface="Old Standard TT"/>
            </a:endParaRPr>
          </a:p>
          <a:p>
            <a:pPr marL="182880" marR="0" lvl="0" indent="-88900" algn="l" rtl="0">
              <a:spcBef>
                <a:spcPts val="0"/>
              </a:spcBef>
              <a:spcAft>
                <a:spcPts val="0"/>
              </a:spcAft>
              <a:buSzPts val="1400"/>
              <a:buFont typeface="Old Standard TT"/>
              <a:buChar char="●"/>
            </a:pPr>
            <a:r>
              <a:rPr lang="en" sz="1400">
                <a:latin typeface="Old Standard TT"/>
                <a:ea typeface="Old Standard TT"/>
                <a:cs typeface="Old Standard TT"/>
                <a:sym typeface="Old Standard TT"/>
              </a:rPr>
              <a:t> </a:t>
            </a:r>
            <a:r>
              <a:rPr lang="en" sz="1400" b="1">
                <a:latin typeface="Old Standard TT"/>
                <a:ea typeface="Old Standard TT"/>
                <a:cs typeface="Old Standard TT"/>
                <a:sym typeface="Old Standard TT"/>
              </a:rPr>
              <a:t>Hypothesis</a:t>
            </a:r>
            <a:r>
              <a:rPr lang="en" sz="1400">
                <a:latin typeface="Old Standard TT"/>
                <a:ea typeface="Old Standard TT"/>
                <a:cs typeface="Old Standard TT"/>
                <a:sym typeface="Old Standard TT"/>
              </a:rPr>
              <a:t> - “Climate change is a problem we frequently see associated with transportation. We want to improve the way we travel for those who want to be more environmentally friendly.”</a:t>
            </a:r>
            <a:endParaRPr sz="1400">
              <a:latin typeface="Old Standard TT"/>
              <a:ea typeface="Old Standard TT"/>
              <a:cs typeface="Old Standard TT"/>
              <a:sym typeface="Old Standard TT"/>
            </a:endParaRPr>
          </a:p>
        </p:txBody>
      </p:sp>
      <p:sp>
        <p:nvSpPr>
          <p:cNvPr id="112" name="Google Shape;112;p20"/>
          <p:cNvSpPr txBox="1"/>
          <p:nvPr/>
        </p:nvSpPr>
        <p:spPr>
          <a:xfrm>
            <a:off x="6070125" y="4123275"/>
            <a:ext cx="65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Old Standard TT"/>
                <a:ea typeface="Old Standard TT"/>
                <a:cs typeface="Old Standard TT"/>
                <a:sym typeface="Old Standard TT"/>
              </a:rPr>
              <a:t>Miro</a:t>
            </a:r>
            <a:endParaRPr>
              <a:solidFill>
                <a:schemeClr val="accent2"/>
              </a:solidFill>
              <a:latin typeface="Old Standard TT"/>
              <a:ea typeface="Old Standard TT"/>
              <a:cs typeface="Old Standard TT"/>
              <a:sym typeface="Old Standard TT"/>
            </a:endParaRPr>
          </a:p>
        </p:txBody>
      </p:sp>
      <p:pic>
        <p:nvPicPr>
          <p:cNvPr id="113" name="Google Shape;113;p20"/>
          <p:cNvPicPr preferRelativeResize="0"/>
          <p:nvPr/>
        </p:nvPicPr>
        <p:blipFill>
          <a:blip r:embed="rId3">
            <a:alphaModFix/>
          </a:blip>
          <a:stretch>
            <a:fillRect/>
          </a:stretch>
        </p:blipFill>
        <p:spPr>
          <a:xfrm>
            <a:off x="5957950" y="832637"/>
            <a:ext cx="3066599" cy="329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User Research/Analysis</a:t>
            </a:r>
            <a:endParaRPr/>
          </a:p>
        </p:txBody>
      </p:sp>
      <p:sp>
        <p:nvSpPr>
          <p:cNvPr id="119" name="Google Shape;119;p21"/>
          <p:cNvSpPr txBox="1">
            <a:spLocks noGrp="1"/>
          </p:cNvSpPr>
          <p:nvPr>
            <p:ph type="body" idx="1"/>
          </p:nvPr>
        </p:nvSpPr>
        <p:spPr>
          <a:xfrm>
            <a:off x="311700" y="1417525"/>
            <a:ext cx="8217600" cy="275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ld Standard TT"/>
                <a:ea typeface="Old Standard TT"/>
                <a:cs typeface="Old Standard TT"/>
                <a:sym typeface="Old Standard TT"/>
              </a:rPr>
              <a:t>Established a hypothesis, now needed to know who potential users are and what solutions we could offer. Accomplished this using…</a:t>
            </a:r>
            <a:endParaRPr>
              <a:latin typeface="Old Standard TT"/>
              <a:ea typeface="Old Standard TT"/>
              <a:cs typeface="Old Standard TT"/>
              <a:sym typeface="Old Standard TT"/>
            </a:endParaRPr>
          </a:p>
          <a:p>
            <a:pPr marL="914400" lvl="0" indent="-342900" algn="l" rtl="0">
              <a:spcBef>
                <a:spcPts val="1200"/>
              </a:spcBef>
              <a:spcAft>
                <a:spcPts val="0"/>
              </a:spcAft>
              <a:buSzPts val="1800"/>
              <a:buFont typeface="Old Standard TT"/>
              <a:buChar char="●"/>
            </a:pPr>
            <a:r>
              <a:rPr lang="en">
                <a:latin typeface="Old Standard TT"/>
                <a:ea typeface="Old Standard TT"/>
                <a:cs typeface="Old Standard TT"/>
                <a:sym typeface="Old Standard TT"/>
              </a:rPr>
              <a:t>User Interviews</a:t>
            </a:r>
            <a:endParaRPr>
              <a:latin typeface="Old Standard TT"/>
              <a:ea typeface="Old Standard TT"/>
              <a:cs typeface="Old Standard TT"/>
              <a:sym typeface="Old Standard TT"/>
            </a:endParaRPr>
          </a:p>
          <a:p>
            <a:pPr marL="914400" lvl="0" indent="-342900" algn="l" rtl="0">
              <a:spcBef>
                <a:spcPts val="0"/>
              </a:spcBef>
              <a:spcAft>
                <a:spcPts val="0"/>
              </a:spcAft>
              <a:buSzPts val="1800"/>
              <a:buFont typeface="Old Standard TT"/>
              <a:buChar char="●"/>
            </a:pPr>
            <a:r>
              <a:rPr lang="en">
                <a:latin typeface="Old Standard TT"/>
                <a:ea typeface="Old Standard TT"/>
                <a:cs typeface="Old Standard TT"/>
                <a:sym typeface="Old Standard TT"/>
              </a:rPr>
              <a:t>User Surveys</a:t>
            </a:r>
            <a:endParaRPr>
              <a:latin typeface="Old Standard TT"/>
              <a:ea typeface="Old Standard TT"/>
              <a:cs typeface="Old Standard TT"/>
              <a:sym typeface="Old Standard TT"/>
            </a:endParaRPr>
          </a:p>
          <a:p>
            <a:pPr marL="914400" lvl="0" indent="-342900" algn="l" rtl="0">
              <a:spcBef>
                <a:spcPts val="0"/>
              </a:spcBef>
              <a:spcAft>
                <a:spcPts val="0"/>
              </a:spcAft>
              <a:buSzPts val="1800"/>
              <a:buFont typeface="Old Standard TT"/>
              <a:buChar char="●"/>
            </a:pPr>
            <a:r>
              <a:rPr lang="en">
                <a:latin typeface="Old Standard TT"/>
                <a:ea typeface="Old Standard TT"/>
                <a:cs typeface="Old Standard TT"/>
                <a:sym typeface="Old Standard TT"/>
              </a:rPr>
              <a:t>Data Analysis</a:t>
            </a:r>
            <a:endParaRPr>
              <a:latin typeface="Old Standard TT"/>
              <a:ea typeface="Old Standard TT"/>
              <a:cs typeface="Old Standard TT"/>
              <a:sym typeface="Old Standard TT"/>
            </a:endParaRPr>
          </a:p>
          <a:p>
            <a:pPr marL="914400" lvl="0" indent="-342900" algn="l" rtl="0">
              <a:spcBef>
                <a:spcPts val="0"/>
              </a:spcBef>
              <a:spcAft>
                <a:spcPts val="0"/>
              </a:spcAft>
              <a:buSzPts val="1800"/>
              <a:buFont typeface="Old Standard TT"/>
              <a:buChar char="●"/>
            </a:pPr>
            <a:r>
              <a:rPr lang="en">
                <a:latin typeface="Old Standard TT"/>
                <a:ea typeface="Old Standard TT"/>
                <a:cs typeface="Old Standard TT"/>
                <a:sym typeface="Old Standard TT"/>
              </a:rPr>
              <a:t>Creating User Personas</a:t>
            </a:r>
            <a:endParaRPr>
              <a:latin typeface="Old Standard TT"/>
              <a:ea typeface="Old Standard TT"/>
              <a:cs typeface="Old Standard TT"/>
              <a:sym typeface="Old Standard TT"/>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1310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User Interviews</a:t>
            </a:r>
            <a:endParaRPr/>
          </a:p>
        </p:txBody>
      </p:sp>
      <p:pic>
        <p:nvPicPr>
          <p:cNvPr id="125" name="Google Shape;125;p22"/>
          <p:cNvPicPr preferRelativeResize="0"/>
          <p:nvPr/>
        </p:nvPicPr>
        <p:blipFill>
          <a:blip r:embed="rId3">
            <a:alphaModFix/>
          </a:blip>
          <a:stretch>
            <a:fillRect/>
          </a:stretch>
        </p:blipFill>
        <p:spPr>
          <a:xfrm>
            <a:off x="4173825" y="116463"/>
            <a:ext cx="4970175" cy="4910577"/>
          </a:xfrm>
          <a:prstGeom prst="rect">
            <a:avLst/>
          </a:prstGeom>
          <a:noFill/>
          <a:ln>
            <a:noFill/>
          </a:ln>
        </p:spPr>
      </p:pic>
      <p:pic>
        <p:nvPicPr>
          <p:cNvPr id="126" name="Google Shape;126;p22"/>
          <p:cNvPicPr preferRelativeResize="0"/>
          <p:nvPr/>
        </p:nvPicPr>
        <p:blipFill>
          <a:blip r:embed="rId4">
            <a:alphaModFix/>
          </a:blip>
          <a:stretch>
            <a:fillRect/>
          </a:stretch>
        </p:blipFill>
        <p:spPr>
          <a:xfrm>
            <a:off x="134475" y="1224150"/>
            <a:ext cx="4437526" cy="3002250"/>
          </a:xfrm>
          <a:prstGeom prst="rect">
            <a:avLst/>
          </a:prstGeom>
          <a:noFill/>
          <a:ln>
            <a:noFill/>
          </a:ln>
        </p:spPr>
      </p:pic>
      <p:sp>
        <p:nvSpPr>
          <p:cNvPr id="127" name="Google Shape;127;p22"/>
          <p:cNvSpPr/>
          <p:nvPr/>
        </p:nvSpPr>
        <p:spPr>
          <a:xfrm>
            <a:off x="311700" y="1315975"/>
            <a:ext cx="529450" cy="114875"/>
          </a:xfrm>
          <a:prstGeom prst="flowChartProcess">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2571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User Survey</a:t>
            </a:r>
            <a:endParaRPr/>
          </a:p>
        </p:txBody>
      </p:sp>
      <p:sp>
        <p:nvSpPr>
          <p:cNvPr id="133" name="Google Shape;133;p23"/>
          <p:cNvSpPr txBox="1">
            <a:spLocks noGrp="1"/>
          </p:cNvSpPr>
          <p:nvPr>
            <p:ph type="body" idx="1"/>
          </p:nvPr>
        </p:nvSpPr>
        <p:spPr>
          <a:xfrm>
            <a:off x="701650" y="862950"/>
            <a:ext cx="3786300" cy="2803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1200"/>
              </a:spcBef>
              <a:spcAft>
                <a:spcPts val="0"/>
              </a:spcAft>
              <a:buNone/>
            </a:pPr>
            <a:r>
              <a:rPr lang="en">
                <a:latin typeface="Old Standard TT"/>
                <a:ea typeface="Old Standard TT"/>
                <a:cs typeface="Old Standard TT"/>
                <a:sym typeface="Old Standard TT"/>
              </a:rPr>
              <a:t>Things to consider:</a:t>
            </a:r>
            <a:endParaRPr>
              <a:latin typeface="Old Standard TT"/>
              <a:ea typeface="Old Standard TT"/>
              <a:cs typeface="Old Standard TT"/>
              <a:sym typeface="Old Standard TT"/>
            </a:endParaRPr>
          </a:p>
          <a:p>
            <a:pPr marL="914400" lvl="1" indent="-317500" algn="l" rtl="0">
              <a:spcBef>
                <a:spcPts val="1200"/>
              </a:spcBef>
              <a:spcAft>
                <a:spcPts val="0"/>
              </a:spcAft>
              <a:buSzPts val="1400"/>
              <a:buFont typeface="Old Standard TT"/>
              <a:buChar char="○"/>
            </a:pPr>
            <a:r>
              <a:rPr lang="en">
                <a:latin typeface="Old Standard TT"/>
                <a:ea typeface="Old Standard TT"/>
                <a:cs typeface="Old Standard TT"/>
                <a:sym typeface="Old Standard TT"/>
              </a:rPr>
              <a:t>Statement of purpose</a:t>
            </a:r>
            <a:endParaRPr>
              <a:latin typeface="Old Standard TT"/>
              <a:ea typeface="Old Standard TT"/>
              <a:cs typeface="Old Standard TT"/>
              <a:sym typeface="Old Standard TT"/>
            </a:endParaRPr>
          </a:p>
          <a:p>
            <a:pPr marL="914400" lvl="1"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Understandable questions</a:t>
            </a:r>
            <a:endParaRPr>
              <a:latin typeface="Old Standard TT"/>
              <a:ea typeface="Old Standard TT"/>
              <a:cs typeface="Old Standard TT"/>
              <a:sym typeface="Old Standard TT"/>
            </a:endParaRPr>
          </a:p>
          <a:p>
            <a:pPr marL="914400" lvl="1"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Exploratory questions</a:t>
            </a:r>
            <a:endParaRPr>
              <a:latin typeface="Old Standard TT"/>
              <a:ea typeface="Old Standard TT"/>
              <a:cs typeface="Old Standard TT"/>
              <a:sym typeface="Old Standard TT"/>
            </a:endParaRPr>
          </a:p>
          <a:p>
            <a:pPr marL="914400" lvl="1"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Survey length</a:t>
            </a:r>
            <a:endParaRPr>
              <a:latin typeface="Old Standard TT"/>
              <a:ea typeface="Old Standard TT"/>
              <a:cs typeface="Old Standard TT"/>
              <a:sym typeface="Old Standard TT"/>
            </a:endParaRPr>
          </a:p>
          <a:p>
            <a:pPr marL="0" lvl="0" indent="0" algn="l" rtl="0">
              <a:spcBef>
                <a:spcPts val="1200"/>
              </a:spcBef>
              <a:spcAft>
                <a:spcPts val="0"/>
              </a:spcAft>
              <a:buNone/>
            </a:pPr>
            <a:endParaRPr>
              <a:latin typeface="Old Standard TT"/>
              <a:ea typeface="Old Standard TT"/>
              <a:cs typeface="Old Standard TT"/>
              <a:sym typeface="Old Standard TT"/>
            </a:endParaRPr>
          </a:p>
          <a:p>
            <a:pPr marL="0" lvl="0" indent="0" algn="l" rtl="0">
              <a:spcBef>
                <a:spcPts val="1200"/>
              </a:spcBef>
              <a:spcAft>
                <a:spcPts val="1200"/>
              </a:spcAft>
              <a:buNone/>
            </a:pPr>
            <a:endParaRPr>
              <a:latin typeface="Old Standard TT"/>
              <a:ea typeface="Old Standard TT"/>
              <a:cs typeface="Old Standard TT"/>
              <a:sym typeface="Old Standard TT"/>
            </a:endParaRPr>
          </a:p>
        </p:txBody>
      </p:sp>
      <p:pic>
        <p:nvPicPr>
          <p:cNvPr id="134" name="Google Shape;134;p23"/>
          <p:cNvPicPr preferRelativeResize="0"/>
          <p:nvPr/>
        </p:nvPicPr>
        <p:blipFill>
          <a:blip r:embed="rId3">
            <a:alphaModFix/>
          </a:blip>
          <a:stretch>
            <a:fillRect/>
          </a:stretch>
        </p:blipFill>
        <p:spPr>
          <a:xfrm>
            <a:off x="5008025" y="184900"/>
            <a:ext cx="4026699" cy="2923801"/>
          </a:xfrm>
          <a:prstGeom prst="rect">
            <a:avLst/>
          </a:prstGeom>
          <a:noFill/>
          <a:ln>
            <a:noFill/>
          </a:ln>
        </p:spPr>
      </p:pic>
      <p:pic>
        <p:nvPicPr>
          <p:cNvPr id="135" name="Google Shape;135;p23"/>
          <p:cNvPicPr preferRelativeResize="0"/>
          <p:nvPr/>
        </p:nvPicPr>
        <p:blipFill>
          <a:blip r:embed="rId4">
            <a:alphaModFix/>
          </a:blip>
          <a:stretch>
            <a:fillRect/>
          </a:stretch>
        </p:blipFill>
        <p:spPr>
          <a:xfrm>
            <a:off x="126075" y="3210525"/>
            <a:ext cx="3992800" cy="1766300"/>
          </a:xfrm>
          <a:prstGeom prst="rect">
            <a:avLst/>
          </a:prstGeom>
          <a:noFill/>
          <a:ln>
            <a:noFill/>
          </a:ln>
        </p:spPr>
      </p:pic>
      <p:pic>
        <p:nvPicPr>
          <p:cNvPr id="136" name="Google Shape;136;p23"/>
          <p:cNvPicPr preferRelativeResize="0"/>
          <p:nvPr/>
        </p:nvPicPr>
        <p:blipFill>
          <a:blip r:embed="rId5">
            <a:alphaModFix/>
          </a:blip>
          <a:stretch>
            <a:fillRect/>
          </a:stretch>
        </p:blipFill>
        <p:spPr>
          <a:xfrm>
            <a:off x="4174072" y="3210525"/>
            <a:ext cx="4739078" cy="176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36666"/>
              <a:buFont typeface="Arial"/>
              <a:buNone/>
            </a:pPr>
            <a:endParaRPr sz="3000">
              <a:latin typeface="Old Standard TT"/>
              <a:ea typeface="Old Standard TT"/>
              <a:cs typeface="Old Standard TT"/>
              <a:sym typeface="Old Standard TT"/>
            </a:endParaRPr>
          </a:p>
          <a:p>
            <a:pPr marL="0" lvl="0" indent="0" algn="l" rtl="0">
              <a:spcBef>
                <a:spcPts val="0"/>
              </a:spcBef>
              <a:spcAft>
                <a:spcPts val="0"/>
              </a:spcAft>
              <a:buNone/>
            </a:pPr>
            <a:r>
              <a:rPr lang="en" sz="4650"/>
              <a:t>Data Analysis</a:t>
            </a:r>
            <a:endParaRPr sz="4650"/>
          </a:p>
        </p:txBody>
      </p:sp>
      <p:pic>
        <p:nvPicPr>
          <p:cNvPr id="142" name="Google Shape;142;p24"/>
          <p:cNvPicPr preferRelativeResize="0"/>
          <p:nvPr/>
        </p:nvPicPr>
        <p:blipFill>
          <a:blip r:embed="rId3">
            <a:alphaModFix/>
          </a:blip>
          <a:stretch>
            <a:fillRect/>
          </a:stretch>
        </p:blipFill>
        <p:spPr>
          <a:xfrm>
            <a:off x="96100" y="1586375"/>
            <a:ext cx="4475901" cy="2222852"/>
          </a:xfrm>
          <a:prstGeom prst="rect">
            <a:avLst/>
          </a:prstGeom>
          <a:noFill/>
          <a:ln>
            <a:noFill/>
          </a:ln>
        </p:spPr>
      </p:pic>
      <p:pic>
        <p:nvPicPr>
          <p:cNvPr id="143" name="Google Shape;143;p24"/>
          <p:cNvPicPr preferRelativeResize="0"/>
          <p:nvPr/>
        </p:nvPicPr>
        <p:blipFill rotWithShape="1">
          <a:blip r:embed="rId4">
            <a:alphaModFix/>
          </a:blip>
          <a:srcRect l="3375" r="3384"/>
          <a:stretch/>
        </p:blipFill>
        <p:spPr>
          <a:xfrm>
            <a:off x="4320575" y="786275"/>
            <a:ext cx="4622425" cy="331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5"/>
          <p:cNvPicPr preferRelativeResize="0"/>
          <p:nvPr/>
        </p:nvPicPr>
        <p:blipFill rotWithShape="1">
          <a:blip r:embed="rId3">
            <a:alphaModFix/>
          </a:blip>
          <a:srcRect l="1190" r="1190"/>
          <a:stretch/>
        </p:blipFill>
        <p:spPr>
          <a:xfrm>
            <a:off x="4253325" y="2743500"/>
            <a:ext cx="4759026" cy="2344875"/>
          </a:xfrm>
          <a:prstGeom prst="rect">
            <a:avLst/>
          </a:prstGeom>
          <a:noFill/>
          <a:ln>
            <a:noFill/>
          </a:ln>
        </p:spPr>
      </p:pic>
      <p:pic>
        <p:nvPicPr>
          <p:cNvPr id="149" name="Google Shape;149;p25"/>
          <p:cNvPicPr preferRelativeResize="0"/>
          <p:nvPr/>
        </p:nvPicPr>
        <p:blipFill rotWithShape="1">
          <a:blip r:embed="rId4">
            <a:alphaModFix/>
          </a:blip>
          <a:srcRect r="24242"/>
          <a:stretch/>
        </p:blipFill>
        <p:spPr>
          <a:xfrm>
            <a:off x="42025" y="2054750"/>
            <a:ext cx="4169300" cy="3088749"/>
          </a:xfrm>
          <a:prstGeom prst="rect">
            <a:avLst/>
          </a:prstGeom>
          <a:noFill/>
          <a:ln>
            <a:noFill/>
          </a:ln>
        </p:spPr>
      </p:pic>
      <p:sp>
        <p:nvSpPr>
          <p:cNvPr id="150" name="Google Shape;150;p25"/>
          <p:cNvSpPr txBox="1">
            <a:spLocks noGrp="1"/>
          </p:cNvSpPr>
          <p:nvPr>
            <p:ph type="ctrTitle"/>
          </p:nvPr>
        </p:nvSpPr>
        <p:spPr>
          <a:xfrm>
            <a:off x="844275" y="596700"/>
            <a:ext cx="2787000" cy="100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200">
                <a:solidFill>
                  <a:schemeClr val="dk1"/>
                </a:solidFill>
              </a:rPr>
              <a:t>User Personas</a:t>
            </a:r>
            <a:endParaRPr sz="4200">
              <a:solidFill>
                <a:schemeClr val="dk1"/>
              </a:solidFill>
            </a:endParaRPr>
          </a:p>
        </p:txBody>
      </p:sp>
      <p:pic>
        <p:nvPicPr>
          <p:cNvPr id="151" name="Google Shape;151;p25"/>
          <p:cNvPicPr preferRelativeResize="0"/>
          <p:nvPr/>
        </p:nvPicPr>
        <p:blipFill>
          <a:blip r:embed="rId5">
            <a:alphaModFix/>
          </a:blip>
          <a:stretch>
            <a:fillRect/>
          </a:stretch>
        </p:blipFill>
        <p:spPr>
          <a:xfrm>
            <a:off x="4253325" y="0"/>
            <a:ext cx="4555200" cy="264950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On-screen Show (16:9)</PresentationFormat>
  <Paragraphs>61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Roboto</vt:lpstr>
      <vt:lpstr>Arial</vt:lpstr>
      <vt:lpstr>Old Standard TT</vt:lpstr>
      <vt:lpstr>Open Sans</vt:lpstr>
      <vt:lpstr>Raleway</vt:lpstr>
      <vt:lpstr>Economica</vt:lpstr>
      <vt:lpstr>Luxe</vt:lpstr>
      <vt:lpstr>DesignX  UX Design Final Presentation</vt:lpstr>
      <vt:lpstr>DesignX Team Members</vt:lpstr>
      <vt:lpstr>Design Challenge</vt:lpstr>
      <vt:lpstr>Scoping</vt:lpstr>
      <vt:lpstr>User Research/Analysis</vt:lpstr>
      <vt:lpstr>User Interviews</vt:lpstr>
      <vt:lpstr>User Survey</vt:lpstr>
      <vt:lpstr> Data Analysis</vt:lpstr>
      <vt:lpstr>User Personas</vt:lpstr>
      <vt:lpstr>Ideation</vt:lpstr>
      <vt:lpstr>Site Map/User Flow</vt:lpstr>
      <vt:lpstr>Sketches</vt:lpstr>
      <vt:lpstr>Design</vt:lpstr>
      <vt:lpstr>Validation &amp; Analysis</vt:lpstr>
      <vt:lpstr>Iteration (What steps will we be taking?)</vt:lpstr>
      <vt:lpstr>Questions/comments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DesignX  UX Design Final Presentation</dc:title>
  <dc:creator>Dom (Abdullah) Arishi</dc:creator>
  <cp:lastModifiedBy>Dom (Abdullah) Arishi</cp:lastModifiedBy>
  <cp:revision>1</cp:revision>
  <dcterms:modified xsi:type="dcterms:W3CDTF">2021-12-16T01:07:55Z</dcterms:modified>
</cp:coreProperties>
</file>