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endParaRPr lang="en-US"/>
          </a:p>
        </p:txBody>
      </p:sp>
      <p:sp>
        <p:nvSpPr>
          <p:cNvPr id="3" name="Subtitle 2"/>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242" y="827313"/>
            <a:ext cx="2280557" cy="506185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827313"/>
            <a:ext cx="8115300" cy="506185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endParaRPr lang="en-US"/>
          </a:p>
        </p:txBody>
      </p:sp>
      <p:sp>
        <p:nvSpPr>
          <p:cNvPr id="3" name="Text Placeholder 2"/>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C28A28C-4C6A-46EA-90C0-4EE0B89CC5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77362" y="2227809"/>
            <a:ext cx="4942438" cy="394915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227809"/>
            <a:ext cx="4855265" cy="394915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C28A28C-4C6A-46EA-90C0-4EE0B89CC5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4726" y="365125"/>
            <a:ext cx="9942739"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84726" y="2505075"/>
            <a:ext cx="4912849"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4855265"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C28A28C-4C6A-46EA-90C0-4EE0B89CC5C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28A28C-4C6A-46EA-90C0-4EE0B89CC5C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727" y="457200"/>
            <a:ext cx="368729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28A28C-4C6A-46EA-90C0-4EE0B89CC5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727" y="720433"/>
            <a:ext cx="3687298" cy="1587337"/>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28A28C-4C6A-46EA-90C0-4EE0B89CC5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fld>
            <a:endParaRPr lang="en-US"/>
          </a:p>
        </p:txBody>
      </p:sp>
      <p:sp>
        <p:nvSpPr>
          <p:cNvPr id="5" name="Footer Placeholder 4"/>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1"/>
          <a:srcRect t="6988" b="5463"/>
          <a:stretch>
            <a:fillRect/>
          </a:stretch>
        </p:blipFill>
        <p:spPr>
          <a:xfrm>
            <a:off x="-2" y="10"/>
            <a:ext cx="12192002" cy="6857990"/>
          </a:xfrm>
          <a:prstGeom prst="rect">
            <a:avLst/>
          </a:prstGeom>
        </p:spPr>
      </p:pic>
      <p:sp useBgFill="1">
        <p:nvSpPr>
          <p:cNvPr id="25" name="Rectangle 24"/>
          <p:cNvSpPr>
            <a:spLocks noGrp="1" noRot="1" noChangeAspect="1" noMove="1" noResize="1" noEditPoints="1" noAdjustHandles="1" noChangeArrowheads="1" noChangeShapeType="1" noTextEdit="1"/>
          </p:cNvSpPr>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57952" y="4243846"/>
            <a:ext cx="8948048" cy="1080452"/>
          </a:xfrm>
        </p:spPr>
        <p:txBody>
          <a:bodyPr anchor="b">
            <a:noAutofit/>
          </a:bodyPr>
          <a:lstStyle/>
          <a:p>
            <a:r>
              <a:rPr lang="en-US" sz="6000">
                <a:latin typeface="Times New Roman" panose="02020603050405020304"/>
                <a:cs typeface="Sabon Next LT"/>
              </a:rPr>
              <a:t>OOPS</a:t>
            </a:r>
            <a:endParaRPr lang="en-US" sz="6000">
              <a:latin typeface="Times New Roman" panose="02020603050405020304"/>
              <a:cs typeface="Times New Roman" panose="02020603050405020304"/>
            </a:endParaRPr>
          </a:p>
        </p:txBody>
      </p:sp>
      <p:sp>
        <p:nvSpPr>
          <p:cNvPr id="3" name="Subtitle 2"/>
          <p:cNvSpPr>
            <a:spLocks noGrp="1"/>
          </p:cNvSpPr>
          <p:nvPr>
            <p:ph type="subTitle" idx="1"/>
          </p:nvPr>
        </p:nvSpPr>
        <p:spPr>
          <a:xfrm>
            <a:off x="9181801" y="5950087"/>
            <a:ext cx="3005479" cy="911464"/>
          </a:xfrm>
        </p:spPr>
        <p:txBody>
          <a:bodyPr vert="horz" lIns="91440" tIns="45720" rIns="91440" bIns="45720" rtlCol="0" anchor="t">
            <a:noAutofit/>
          </a:bodyPr>
          <a:lstStyle/>
          <a:p>
            <a:pPr>
              <a:lnSpc>
                <a:spcPct val="110000"/>
              </a:lnSpc>
            </a:pPr>
            <a:r>
              <a:rPr lang="en-US" sz="2000" i="1">
                <a:latin typeface="Times New Roman" panose="02020603050405020304"/>
                <a:cs typeface="Times New Roman" panose="02020603050405020304"/>
              </a:rPr>
              <a:t>BY</a:t>
            </a:r>
            <a:endParaRPr lang="en-US" i="1">
              <a:latin typeface="Times New Roman" panose="02020603050405020304"/>
              <a:cs typeface="Times New Roman" panose="02020603050405020304"/>
            </a:endParaRPr>
          </a:p>
          <a:p>
            <a:pPr>
              <a:lnSpc>
                <a:spcPct val="110000"/>
              </a:lnSpc>
            </a:pPr>
            <a:r>
              <a:rPr lang="en-US" sz="2000" i="1">
                <a:latin typeface="Times New Roman" panose="02020603050405020304"/>
                <a:cs typeface="Times New Roman" panose="02020603050405020304"/>
              </a:rPr>
              <a:t>ARISHMA</a:t>
            </a:r>
            <a:endParaRPr lang="en-US" i="1">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659112"/>
          </a:xfrm>
        </p:spPr>
        <p:txBody>
          <a:bodyPr/>
          <a:lstStyle/>
          <a:p>
            <a:r>
              <a:rPr lang="en-US">
                <a:latin typeface="Times New Roman" panose="02020603050405020304"/>
                <a:cs typeface="Times New Roman" panose="02020603050405020304"/>
              </a:rPr>
              <a:t>Abstraction</a:t>
            </a:r>
            <a:endParaRPr lang="en-US">
              <a:latin typeface="Times New Roman" panose="02020603050405020304"/>
              <a:cs typeface="Times New Roman" panose="02020603050405020304"/>
            </a:endParaRPr>
          </a:p>
        </p:txBody>
      </p:sp>
      <p:sp>
        <p:nvSpPr>
          <p:cNvPr id="3" name="Content Placeholder 2"/>
          <p:cNvSpPr>
            <a:spLocks noGrp="1"/>
          </p:cNvSpPr>
          <p:nvPr>
            <p:ph idx="1"/>
          </p:nvPr>
        </p:nvSpPr>
        <p:spPr>
          <a:xfrm>
            <a:off x="1077362" y="1377770"/>
            <a:ext cx="9950103" cy="5195663"/>
          </a:xfrm>
        </p:spPr>
        <p:txBody>
          <a:bodyPr vert="horz" lIns="91440" tIns="45720" rIns="91440" bIns="45720" rtlCol="0" anchor="t">
            <a:noAutofit/>
          </a:bodyPr>
          <a:lstStyle/>
          <a:p>
            <a:r>
              <a:rPr lang="en-US" sz="2400">
                <a:solidFill>
                  <a:srgbClr val="2B2A29"/>
                </a:solidFill>
                <a:latin typeface="Times New Roman" panose="02020603050405020304"/>
                <a:cs typeface="Times New Roman" panose="02020603050405020304"/>
              </a:rPr>
              <a:t>A class which is declared with the </a:t>
            </a:r>
            <a:r>
              <a:rPr lang="en-US" sz="2400" b="1">
                <a:solidFill>
                  <a:srgbClr val="2B2A29"/>
                </a:solidFill>
                <a:latin typeface="Times New Roman" panose="02020603050405020304"/>
                <a:cs typeface="Times New Roman" panose="02020603050405020304"/>
              </a:rPr>
              <a:t>abstract</a:t>
            </a:r>
            <a:r>
              <a:rPr lang="en-US" sz="2400">
                <a:solidFill>
                  <a:srgbClr val="2B2A29"/>
                </a:solidFill>
                <a:latin typeface="Times New Roman" panose="02020603050405020304"/>
                <a:cs typeface="Times New Roman" panose="02020603050405020304"/>
              </a:rPr>
              <a:t> keyword is known as an abstract class in Java.</a:t>
            </a:r>
            <a:endParaRPr lang="en-US" sz="2400">
              <a:solidFill>
                <a:srgbClr val="008000"/>
              </a:solidFill>
              <a:latin typeface="Times New Roman" panose="02020603050405020304"/>
              <a:cs typeface="Times New Roman" panose="02020603050405020304"/>
            </a:endParaRPr>
          </a:p>
          <a:p>
            <a:pPr algn="just"/>
            <a:r>
              <a:rPr lang="en-US" sz="2400" b="1">
                <a:solidFill>
                  <a:srgbClr val="2B2A29"/>
                </a:solidFill>
                <a:latin typeface="Times New Roman" panose="02020603050405020304"/>
                <a:cs typeface="Times New Roman" panose="02020603050405020304"/>
              </a:rPr>
              <a:t>Abstraction</a:t>
            </a:r>
            <a:r>
              <a:rPr lang="en-US" sz="2400">
                <a:solidFill>
                  <a:srgbClr val="2B2A29"/>
                </a:solidFill>
                <a:latin typeface="Times New Roman" panose="02020603050405020304"/>
                <a:cs typeface="Times New Roman" panose="02020603050405020304"/>
              </a:rPr>
              <a:t> is a process of hiding the implementation details and showing only functionality to the user.</a:t>
            </a:r>
            <a:endParaRPr lang="en-US" sz="2400">
              <a:solidFill>
                <a:srgbClr val="2B2A29"/>
              </a:solidFill>
              <a:latin typeface="Times New Roman" panose="02020603050405020304"/>
              <a:cs typeface="Times New Roman" panose="02020603050405020304"/>
            </a:endParaRPr>
          </a:p>
          <a:p>
            <a:pPr algn="just"/>
            <a:r>
              <a:rPr lang="en-US" sz="2400">
                <a:solidFill>
                  <a:srgbClr val="2B2A29"/>
                </a:solidFill>
                <a:latin typeface="Times New Roman" panose="02020603050405020304"/>
                <a:cs typeface="Times New Roman" panose="02020603050405020304"/>
              </a:rPr>
              <a:t>Another way, it shows only essential things to the user and hides the internal details.</a:t>
            </a:r>
            <a:endParaRPr lang="en-US" sz="2400">
              <a:solidFill>
                <a:srgbClr val="000000"/>
              </a:solidFill>
              <a:latin typeface="Times New Roman" panose="02020603050405020304"/>
              <a:cs typeface="Times New Roman" panose="02020603050405020304"/>
            </a:endParaRPr>
          </a:p>
          <a:p>
            <a:pPr algn="just"/>
            <a:r>
              <a:rPr lang="en-US" sz="2400">
                <a:solidFill>
                  <a:srgbClr val="2B2A29"/>
                </a:solidFill>
                <a:latin typeface="Times New Roman" panose="02020603050405020304"/>
                <a:cs typeface="Times New Roman" panose="02020603050405020304"/>
              </a:rPr>
              <a:t>There are two ways to achieve abstraction in java</a:t>
            </a:r>
            <a:endParaRPr lang="en-US" sz="2400">
              <a:latin typeface="Times New Roman" panose="02020603050405020304"/>
              <a:cs typeface="Times New Roman" panose="02020603050405020304"/>
            </a:endParaRPr>
          </a:p>
          <a:p>
            <a:pPr marL="2857500" lvl="5" indent="-342900">
              <a:buFont typeface="Wingdings" panose="05000000000000000000"/>
              <a:buChar char="§"/>
            </a:pPr>
            <a:r>
              <a:rPr lang="en-US" sz="2400" b="1">
                <a:solidFill>
                  <a:srgbClr val="2B2A29"/>
                </a:solidFill>
                <a:latin typeface="Times New Roman" panose="02020603050405020304"/>
                <a:cs typeface="Times New Roman" panose="02020603050405020304"/>
              </a:rPr>
              <a:t>Abstract class </a:t>
            </a:r>
            <a:endParaRPr lang="en-US" sz="2400" b="1">
              <a:solidFill>
                <a:srgbClr val="000000"/>
              </a:solidFill>
              <a:latin typeface="Times New Roman" panose="02020603050405020304"/>
              <a:cs typeface="Times New Roman" panose="02020603050405020304"/>
            </a:endParaRPr>
          </a:p>
          <a:p>
            <a:pPr marL="2857500" lvl="5" indent="-342900">
              <a:buFont typeface="Wingdings" panose="05000000000000000000"/>
              <a:buChar char="§"/>
            </a:pPr>
            <a:r>
              <a:rPr lang="en-US" sz="2400" b="1">
                <a:solidFill>
                  <a:srgbClr val="2B2A29"/>
                </a:solidFill>
                <a:latin typeface="Times New Roman" panose="02020603050405020304"/>
                <a:cs typeface="Times New Roman" panose="02020603050405020304"/>
              </a:rPr>
              <a:t>Abstract Method</a:t>
            </a:r>
            <a:endParaRPr lang="en-US" sz="2400" b="1">
              <a:solidFill>
                <a:srgbClr val="2B2A29"/>
              </a:solidFill>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p:cNvSpPr>
            <a:spLocks noGrp="1" noRot="1" noChangeAspect="1" noMove="1" noResize="1" noEditPoints="1" noAdjustHandles="1" noChangeArrowheads="1" noChangeShapeType="1" noTextEdit="1"/>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5400000">
            <a:off x="53658" y="-55810"/>
            <a:ext cx="6859721" cy="6967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p:cNvSpPr>
            <a:spLocks noGrp="1" noRot="1" noChangeAspect="1" noMove="1" noResize="1" noEditPoints="1" noAdjustHandles="1" noChangeArrowheads="1" noChangeShapeType="1" noTextEdit="1"/>
          </p:cNvSpPr>
          <p:nvPr/>
        </p:nvSpPr>
        <p:spPr>
          <a:xfrm rot="5400000" flipH="1" flipV="1">
            <a:off x="54516" y="-50314"/>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1084728" y="2844177"/>
            <a:ext cx="4272646" cy="1916084"/>
          </a:xfrm>
        </p:spPr>
        <p:txBody>
          <a:bodyPr vert="horz" lIns="91440" tIns="45720" rIns="91440" bIns="45720" rtlCol="0" anchor="b">
            <a:normAutofit/>
          </a:bodyPr>
          <a:lstStyle/>
          <a:p>
            <a:r>
              <a:rPr lang="en-US">
                <a:latin typeface="Times New Roman" panose="02020603050405020304"/>
                <a:cs typeface="Times New Roman" panose="02020603050405020304"/>
              </a:rPr>
              <a:t>The End.</a:t>
            </a:r>
            <a:endParaRPr lang="en-US">
              <a:latin typeface="Times New Roman" panose="02020603050405020304"/>
              <a:cs typeface="Times New Roman" panose="02020603050405020304"/>
            </a:endParaRPr>
          </a:p>
        </p:txBody>
      </p:sp>
      <p:sp>
        <p:nvSpPr>
          <p:cNvPr id="34" name="Rectangle 33"/>
          <p:cNvSpPr>
            <a:spLocks noGrp="1" noRot="1" noChangeAspect="1" noMove="1" noResize="1" noEditPoints="1" noAdjustHandles="1" noChangeArrowheads="1" noChangeShapeType="1" noTextEdit="1"/>
          </p:cNvSpPr>
          <p:nvPr/>
        </p:nvSpPr>
        <p:spPr>
          <a:xfrm rot="5400000">
            <a:off x="6988933" y="-21461"/>
            <a:ext cx="1703094" cy="17460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
          <p:cNvSpPr>
            <a:spLocks noGrp="1" noRot="1" noChangeAspect="1" noMove="1" noResize="1" noEditPoints="1" noAdjustHandles="1" noChangeArrowheads="1" noChangeShapeType="1" noTextEdit="1"/>
          </p:cNvSpPr>
          <p:nvPr/>
        </p:nvSpPr>
        <p:spPr>
          <a:xfrm rot="5400000">
            <a:off x="6988055" y="-22336"/>
            <a:ext cx="1704847" cy="1746021"/>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1" fmla="*/ 0 w 3488602"/>
              <a:gd name="connsiteY0-2" fmla="*/ 0 h 3433573"/>
              <a:gd name="connsiteX1-3" fmla="*/ 3488602 w 3488602"/>
              <a:gd name="connsiteY1-4" fmla="*/ 0 h 3433573"/>
              <a:gd name="connsiteX2-5" fmla="*/ 0 w 3488602"/>
              <a:gd name="connsiteY2-6" fmla="*/ 3433573 h 3433573"/>
              <a:gd name="connsiteX3-7" fmla="*/ 0 w 3488602"/>
              <a:gd name="connsiteY3-8" fmla="*/ 0 h 3433573"/>
            </a:gdLst>
            <a:ahLst/>
            <a:cxnLst>
              <a:cxn ang="0">
                <a:pos x="connsiteX0-1" y="connsiteY0-2"/>
              </a:cxn>
              <a:cxn ang="0">
                <a:pos x="connsiteX1-3" y="connsiteY1-4"/>
              </a:cxn>
              <a:cxn ang="0">
                <a:pos x="connsiteX2-5" y="connsiteY2-6"/>
              </a:cxn>
              <a:cxn ang="0">
                <a:pos x="connsiteX3-7" y="connsiteY3-8"/>
              </a:cxn>
            </a:cxnLst>
            <a:rect l="l" t="t" r="r" b="b"/>
            <a:pathLst>
              <a:path w="3488602" h="3433573">
                <a:moveTo>
                  <a:pt x="0" y="0"/>
                </a:moveTo>
                <a:lnTo>
                  <a:pt x="3488602" y="0"/>
                </a:lnTo>
                <a:lnTo>
                  <a:pt x="0" y="3433573"/>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Grp="1" noRot="1" noChangeAspect="1" noMove="1" noResize="1" noEditPoints="1" noAdjustHandles="1" noChangeArrowheads="1" noChangeShapeType="1" noTextEdit="1"/>
          </p:cNvSpPr>
          <p:nvPr/>
        </p:nvSpPr>
        <p:spPr>
          <a:xfrm rot="5400000">
            <a:off x="6978388" y="1692178"/>
            <a:ext cx="1724184" cy="17460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p:cNvSpPr>
            <a:spLocks noGrp="1" noRot="1" noChangeAspect="1" noMove="1" noResize="1" noEditPoints="1" noAdjustHandles="1" noChangeArrowheads="1" noChangeShapeType="1" noTextEdit="1"/>
          </p:cNvSpPr>
          <p:nvPr/>
        </p:nvSpPr>
        <p:spPr>
          <a:xfrm rot="10800000" flipV="1">
            <a:off x="6968949" y="1703064"/>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9" name="Freeform: Shape 38"/>
          <p:cNvSpPr>
            <a:spLocks noGrp="1" noRot="1" noChangeAspect="1" noMove="1" noResize="1" noEditPoints="1" noAdjustHandles="1" noChangeArrowheads="1" noChangeShapeType="1" noTextEdit="1"/>
          </p:cNvSpPr>
          <p:nvPr/>
        </p:nvSpPr>
        <p:spPr>
          <a:xfrm rot="10800000" flipV="1">
            <a:off x="6968949" y="2566032"/>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Rectangle 24"/>
          <p:cNvSpPr>
            <a:spLocks noGrp="1" noRot="1" noChangeAspect="1" noMove="1" noResize="1" noEditPoints="1" noAdjustHandles="1" noChangeArrowheads="1" noChangeShapeType="1" noTextEdit="1"/>
          </p:cNvSpPr>
          <p:nvPr/>
        </p:nvSpPr>
        <p:spPr>
          <a:xfrm rot="5400000">
            <a:off x="8738250" y="-24765"/>
            <a:ext cx="3427285" cy="34768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Grp="1" noRot="1" noChangeAspect="1" noMove="1" noResize="1" noEditPoints="1" noAdjustHandles="1" noChangeArrowheads="1" noChangeShapeType="1" noTextEdit="1"/>
          </p:cNvSpPr>
          <p:nvPr/>
        </p:nvSpPr>
        <p:spPr>
          <a:xfrm>
            <a:off x="8914500" y="178410"/>
            <a:ext cx="3070455" cy="30704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5400000">
            <a:off x="6122799" y="4271951"/>
            <a:ext cx="3435362" cy="1746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a:spLocks noGrp="1" noRot="1" noChangeAspect="1" noMove="1" noResize="1" noEditPoints="1" noAdjustHandles="1" noChangeArrowheads="1" noChangeShapeType="1" noTextEdit="1"/>
          </p:cNvSpPr>
          <p:nvPr/>
        </p:nvSpPr>
        <p:spPr>
          <a:xfrm rot="5400000" flipV="1">
            <a:off x="6122814" y="4271933"/>
            <a:ext cx="3435331" cy="1746022"/>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 name="Rectangle 32"/>
          <p:cNvSpPr>
            <a:spLocks noGrp="1" noRot="1" noChangeAspect="1" noMove="1" noResize="1" noEditPoints="1" noAdjustHandles="1" noChangeArrowheads="1" noChangeShapeType="1" noTextEdit="1"/>
          </p:cNvSpPr>
          <p:nvPr/>
        </p:nvSpPr>
        <p:spPr>
          <a:xfrm rot="5400000">
            <a:off x="8734228" y="3406574"/>
            <a:ext cx="3435330" cy="34768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
          <p:cNvSpPr>
            <a:spLocks noGrp="1" noRot="1" noChangeAspect="1" noMove="1" noResize="1" noEditPoints="1" noAdjustHandles="1" noChangeArrowheads="1" noChangeShapeType="1" noTextEdit="1"/>
          </p:cNvSpPr>
          <p:nvPr/>
        </p:nvSpPr>
        <p:spPr>
          <a:xfrm rot="10800000">
            <a:off x="8707457" y="3427799"/>
            <a:ext cx="3484541" cy="3434283"/>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1" fmla="*/ 0 w 3488602"/>
              <a:gd name="connsiteY0-2" fmla="*/ 0 h 3433573"/>
              <a:gd name="connsiteX1-3" fmla="*/ 3488602 w 3488602"/>
              <a:gd name="connsiteY1-4" fmla="*/ 0 h 3433573"/>
              <a:gd name="connsiteX2-5" fmla="*/ 0 w 3488602"/>
              <a:gd name="connsiteY2-6" fmla="*/ 3433573 h 3433573"/>
              <a:gd name="connsiteX3-7" fmla="*/ 0 w 3488602"/>
              <a:gd name="connsiteY3-8" fmla="*/ 0 h 3433573"/>
            </a:gdLst>
            <a:ahLst/>
            <a:cxnLst>
              <a:cxn ang="0">
                <a:pos x="connsiteX0-1" y="connsiteY0-2"/>
              </a:cxn>
              <a:cxn ang="0">
                <a:pos x="connsiteX1-3" y="connsiteY1-4"/>
              </a:cxn>
              <a:cxn ang="0">
                <a:pos x="connsiteX2-5" y="connsiteY2-6"/>
              </a:cxn>
              <a:cxn ang="0">
                <a:pos x="connsiteX3-7" y="connsiteY3-8"/>
              </a:cxn>
            </a:cxnLst>
            <a:rect l="l" t="t" r="r" b="b"/>
            <a:pathLst>
              <a:path w="3488602" h="3433573">
                <a:moveTo>
                  <a:pt x="0" y="0"/>
                </a:moveTo>
                <a:lnTo>
                  <a:pt x="3488602" y="0"/>
                </a:lnTo>
                <a:lnTo>
                  <a:pt x="0" y="343357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874773"/>
          </a:xfrm>
        </p:spPr>
        <p:txBody>
          <a:bodyPr>
            <a:normAutofit/>
          </a:bodyPr>
          <a:lstStyle/>
          <a:p>
            <a:r>
              <a:rPr lang="en-US" sz="4000">
                <a:latin typeface="Times New Roman" panose="02020603050405020304"/>
                <a:cs typeface="Times New Roman" panose="02020603050405020304"/>
              </a:rPr>
              <a:t>Introduction</a:t>
            </a:r>
            <a:endParaRPr lang="en-US" sz="4000">
              <a:latin typeface="Times New Roman" panose="02020603050405020304"/>
              <a:cs typeface="Times New Roman" panose="02020603050405020304"/>
            </a:endParaRPr>
          </a:p>
        </p:txBody>
      </p:sp>
      <p:sp>
        <p:nvSpPr>
          <p:cNvPr id="3" name="Content Placeholder 2"/>
          <p:cNvSpPr>
            <a:spLocks noGrp="1"/>
          </p:cNvSpPr>
          <p:nvPr>
            <p:ph idx="1"/>
          </p:nvPr>
        </p:nvSpPr>
        <p:spPr>
          <a:xfrm>
            <a:off x="1077362" y="1722826"/>
            <a:ext cx="9950103" cy="4218004"/>
          </a:xfrm>
        </p:spPr>
        <p:txBody>
          <a:bodyPr vert="horz" lIns="91440" tIns="45720" rIns="91440" bIns="45720" rtlCol="0" anchor="t">
            <a:noAutofit/>
          </a:bodyPr>
          <a:lstStyle/>
          <a:p>
            <a:pPr algn="just"/>
            <a:r>
              <a:rPr lang="en-US" sz="3200">
                <a:solidFill>
                  <a:srgbClr val="2B2A29"/>
                </a:solidFill>
                <a:latin typeface="Times New Roman" panose="02020603050405020304"/>
                <a:cs typeface="Times New Roman" panose="02020603050405020304"/>
              </a:rPr>
              <a:t>OOPs stands for Object Oriented Programming System.</a:t>
            </a:r>
            <a:endParaRPr lang="en-US" sz="3200">
              <a:solidFill>
                <a:srgbClr val="2B2A29"/>
              </a:solidFill>
              <a:latin typeface="Times New Roman" panose="02020603050405020304"/>
              <a:cs typeface="Times New Roman" panose="02020603050405020304"/>
            </a:endParaRPr>
          </a:p>
          <a:p>
            <a:pPr algn="just"/>
            <a:r>
              <a:rPr lang="en-US" sz="3200">
                <a:solidFill>
                  <a:srgbClr val="2B2A29"/>
                </a:solidFill>
                <a:latin typeface="Times New Roman" panose="02020603050405020304"/>
                <a:cs typeface="Times New Roman" panose="02020603050405020304"/>
              </a:rPr>
              <a:t>Object-Oriented Programming is a methodology or paradigm to design a program using classes and objects.</a:t>
            </a:r>
            <a:endParaRPr lang="en-US" sz="3200">
              <a:solidFill>
                <a:srgbClr val="008000"/>
              </a:solidFill>
              <a:latin typeface="Times New Roman" panose="02020603050405020304"/>
              <a:cs typeface="Times New Roman" panose="02020603050405020304"/>
            </a:endParaRPr>
          </a:p>
          <a:p>
            <a:pPr algn="just"/>
            <a:r>
              <a:rPr lang="en-US" sz="3200">
                <a:solidFill>
                  <a:srgbClr val="2B2A29"/>
                </a:solidFill>
                <a:latin typeface="Times New Roman" panose="02020603050405020304"/>
                <a:cs typeface="Times New Roman" panose="02020603050405020304"/>
              </a:rPr>
              <a:t> It simplifies software development and maintenance.</a:t>
            </a:r>
            <a:endParaRPr lang="en-US" sz="3200">
              <a:solidFill>
                <a:srgbClr val="2B2A29"/>
              </a:solidFill>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p:cNvSpPr>
            <a:spLocks noGrp="1" noRot="1" noChangeAspect="1" noMove="1" noResize="1" noEditPoints="1" noAdjustHandles="1" noChangeArrowheads="1" noChangeShapeType="1" noTextEdit="1"/>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7362" y="720435"/>
            <a:ext cx="4855352" cy="1507375"/>
          </a:xfrm>
        </p:spPr>
        <p:txBody>
          <a:bodyPr vert="horz" lIns="91440" tIns="45720" rIns="91440" bIns="45720" rtlCol="0" anchor="b">
            <a:normAutofit/>
          </a:bodyPr>
          <a:lstStyle/>
          <a:p>
            <a:r>
              <a:rPr lang="en-US" b="1" kern="1200">
                <a:effectLst/>
                <a:latin typeface="Times New Roman" panose="02020603050405020304"/>
                <a:cs typeface="Times New Roman" panose="02020603050405020304"/>
              </a:rPr>
              <a:t>Types</a:t>
            </a:r>
            <a:endParaRPr lang="en-US" b="1" kern="1200">
              <a:effectLst/>
              <a:latin typeface="Times New Roman" panose="02020603050405020304"/>
              <a:cs typeface="Times New Roman" panose="02020603050405020304"/>
            </a:endParaRPr>
          </a:p>
        </p:txBody>
      </p:sp>
      <p:sp>
        <p:nvSpPr>
          <p:cNvPr id="3" name="Content Placeholder 2"/>
          <p:cNvSpPr>
            <a:spLocks noGrp="1"/>
          </p:cNvSpPr>
          <p:nvPr>
            <p:ph type="body" sz="half" idx="2"/>
          </p:nvPr>
        </p:nvSpPr>
        <p:spPr>
          <a:xfrm>
            <a:off x="1077362" y="2427316"/>
            <a:ext cx="4855352" cy="3513514"/>
          </a:xfrm>
        </p:spPr>
        <p:txBody>
          <a:bodyPr vert="horz" lIns="91440" tIns="45720" rIns="91440" bIns="45720" rtlCol="0" anchor="t">
            <a:normAutofit/>
          </a:bodyPr>
          <a:lstStyle/>
          <a:p>
            <a:pPr marL="342900" indent="-342900">
              <a:buFont typeface="Wingdings" panose="05000000000000000000" pitchFamily="34" charset="0"/>
              <a:buChar char="§"/>
            </a:pPr>
            <a:r>
              <a:rPr lang="en-US" sz="2400">
                <a:latin typeface="Times New Roman" panose="02020603050405020304"/>
                <a:cs typeface="Times New Roman" panose="02020603050405020304"/>
              </a:rPr>
              <a:t>Class</a:t>
            </a:r>
            <a:endParaRPr lang="en-US" sz="2400">
              <a:latin typeface="Times New Roman" panose="02020603050405020304"/>
              <a:cs typeface="Times New Roman" panose="02020603050405020304"/>
            </a:endParaRPr>
          </a:p>
          <a:p>
            <a:pPr marL="342900" indent="-342900">
              <a:buFont typeface="Wingdings" panose="05000000000000000000" pitchFamily="34" charset="0"/>
              <a:buChar char="§"/>
            </a:pPr>
            <a:r>
              <a:rPr lang="en-US" sz="2400">
                <a:latin typeface="Times New Roman" panose="02020603050405020304"/>
                <a:cs typeface="Times New Roman" panose="02020603050405020304"/>
              </a:rPr>
              <a:t>Object</a:t>
            </a:r>
            <a:endParaRPr lang="en-US" sz="2400"/>
          </a:p>
          <a:p>
            <a:pPr marL="342900" indent="-342900">
              <a:buFont typeface="Wingdings" panose="05000000000000000000" pitchFamily="34" charset="0"/>
              <a:buChar char="§"/>
            </a:pPr>
            <a:r>
              <a:rPr lang="en-US" sz="2400">
                <a:latin typeface="Times New Roman" panose="02020603050405020304"/>
                <a:cs typeface="Times New Roman" panose="02020603050405020304"/>
              </a:rPr>
              <a:t>Encapsulation</a:t>
            </a:r>
            <a:endParaRPr lang="en-US" sz="2400">
              <a:latin typeface="Times New Roman" panose="02020603050405020304"/>
              <a:cs typeface="Times New Roman" panose="02020603050405020304"/>
            </a:endParaRPr>
          </a:p>
          <a:p>
            <a:pPr marL="342900" indent="-342900">
              <a:buFont typeface="Wingdings" panose="05000000000000000000" pitchFamily="34" charset="0"/>
              <a:buChar char="§"/>
            </a:pPr>
            <a:r>
              <a:rPr lang="en-US" sz="2400">
                <a:latin typeface="Times New Roman" panose="02020603050405020304"/>
                <a:cs typeface="Times New Roman" panose="02020603050405020304"/>
              </a:rPr>
              <a:t>Inheritance</a:t>
            </a:r>
            <a:endParaRPr lang="en-US" sz="2400">
              <a:latin typeface="Times New Roman" panose="02020603050405020304"/>
              <a:cs typeface="Times New Roman" panose="02020603050405020304"/>
            </a:endParaRPr>
          </a:p>
          <a:p>
            <a:pPr marL="342900" indent="-342900">
              <a:buFont typeface="Wingdings" panose="05000000000000000000" pitchFamily="34" charset="0"/>
              <a:buChar char="§"/>
            </a:pPr>
            <a:r>
              <a:rPr lang="en-US" sz="2400">
                <a:latin typeface="Times New Roman" panose="02020603050405020304"/>
                <a:cs typeface="Times New Roman" panose="02020603050405020304"/>
              </a:rPr>
              <a:t>Polymorphism</a:t>
            </a:r>
            <a:endParaRPr lang="en-US" sz="2400">
              <a:latin typeface="Times New Roman" panose="02020603050405020304"/>
              <a:cs typeface="Times New Roman" panose="02020603050405020304"/>
            </a:endParaRPr>
          </a:p>
          <a:p>
            <a:pPr marL="342900" indent="-342900">
              <a:buFont typeface="Wingdings" panose="05000000000000000000" pitchFamily="34" charset="0"/>
              <a:buChar char="§"/>
            </a:pPr>
            <a:r>
              <a:rPr lang="en-US" sz="2400">
                <a:latin typeface="Times New Roman" panose="02020603050405020304"/>
                <a:cs typeface="Times New Roman" panose="02020603050405020304"/>
              </a:rPr>
              <a:t>Abstraction</a:t>
            </a:r>
            <a:endParaRPr lang="en-US" sz="2400">
              <a:latin typeface="Times New Roman" panose="02020603050405020304"/>
              <a:cs typeface="Times New Roman" panose="02020603050405020304"/>
            </a:endParaRPr>
          </a:p>
        </p:txBody>
      </p:sp>
      <p:sp>
        <p:nvSpPr>
          <p:cNvPr id="20" name="Freeform: Shape 19"/>
          <p:cNvSpPr>
            <a:spLocks noGrp="1" noRot="1" noChangeAspect="1" noMove="1" noResize="1" noEditPoints="1" noAdjustHandles="1" noChangeArrowheads="1" noChangeShapeType="1" noTextEdit="1"/>
          </p:cNvSpPr>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Placeholder 4" descr="A diagram of different types of objects&#10;&#10;Description automatically generated"/>
          <p:cNvPicPr>
            <a:picLocks noGrp="1" noChangeAspect="1"/>
          </p:cNvPicPr>
          <p:nvPr>
            <p:ph type="pic" idx="1"/>
          </p:nvPr>
        </p:nvPicPr>
        <p:blipFill>
          <a:blip r:embed="rId1"/>
          <a:srcRect l="10195" r="3047"/>
          <a:stretch>
            <a:fillRect/>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a:cs typeface="Times New Roman" panose="02020603050405020304"/>
              </a:rPr>
              <a:t>Class</a:t>
            </a:r>
            <a:endParaRPr lang="en-US">
              <a:latin typeface="Times New Roman" panose="02020603050405020304"/>
              <a:cs typeface="Times New Roman" panose="02020603050405020304"/>
            </a:endParaRPr>
          </a:p>
        </p:txBody>
      </p:sp>
      <p:sp>
        <p:nvSpPr>
          <p:cNvPr id="3" name="Picture Placeholder 2"/>
          <p:cNvSpPr>
            <a:spLocks noGrp="1"/>
          </p:cNvSpPr>
          <p:nvPr>
            <p:ph idx="1"/>
          </p:nvPr>
        </p:nvSpPr>
        <p:spPr/>
        <p:txBody>
          <a:bodyPr vert="horz" lIns="91440" tIns="45720" rIns="91440" bIns="45720" rtlCol="0" anchor="t">
            <a:normAutofit/>
          </a:bodyPr>
          <a:lstStyle/>
          <a:p>
            <a:r>
              <a:rPr lang="en-US" sz="2400">
                <a:latin typeface="Times New Roman" panose="02020603050405020304"/>
                <a:cs typeface="Times New Roman" panose="02020603050405020304"/>
              </a:rPr>
              <a:t>Blueprint of creating an object or Template for an object.</a:t>
            </a:r>
            <a:endParaRPr lang="en-US" sz="2400">
              <a:latin typeface="Times New Roman" panose="02020603050405020304"/>
              <a:cs typeface="Times New Roman" panose="02020603050405020304"/>
            </a:endParaRPr>
          </a:p>
          <a:p>
            <a:r>
              <a:rPr lang="en-US" sz="2400">
                <a:latin typeface="Times New Roman" panose="02020603050405020304"/>
                <a:cs typeface="Times New Roman" panose="02020603050405020304"/>
              </a:rPr>
              <a:t>All the objects present inside the class.</a:t>
            </a:r>
            <a:endParaRPr lang="en-US" sz="2400">
              <a:latin typeface="Times New Roman" panose="02020603050405020304"/>
              <a:cs typeface="Times New Roman" panose="02020603050405020304"/>
            </a:endParaRPr>
          </a:p>
          <a:p>
            <a:pPr lvl="1"/>
            <a:r>
              <a:rPr lang="en-US" sz="2200">
                <a:latin typeface="Times New Roman" panose="02020603050405020304"/>
                <a:cs typeface="Times New Roman" panose="02020603050405020304"/>
              </a:rPr>
              <a:t> Example – Fruits , Cars , Vegetables.</a:t>
            </a:r>
            <a:endParaRPr lang="en-US" sz="2200" b="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latin typeface="Times New Roman" panose="02020603050405020304"/>
                <a:cs typeface="Times New Roman" panose="02020603050405020304"/>
              </a:rPr>
              <a:t>Object</a:t>
            </a:r>
            <a:endParaRPr lang="en-US" sz="3600">
              <a:latin typeface="Times New Roman" panose="02020603050405020304"/>
              <a:cs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Autofit/>
          </a:bodyPr>
          <a:lstStyle/>
          <a:p>
            <a:r>
              <a:rPr lang="en-US" sz="2300">
                <a:solidFill>
                  <a:srgbClr val="2B2A29"/>
                </a:solidFill>
                <a:latin typeface="Times New Roman" panose="02020603050405020304"/>
                <a:cs typeface="Times New Roman" panose="02020603050405020304"/>
              </a:rPr>
              <a:t>An Object can be defined as an instance of a class.</a:t>
            </a:r>
            <a:endParaRPr lang="en-US" sz="2300">
              <a:solidFill>
                <a:srgbClr val="2B2A29"/>
              </a:solidFill>
              <a:latin typeface="Times New Roman" panose="02020603050405020304"/>
              <a:cs typeface="Times New Roman" panose="02020603050405020304"/>
            </a:endParaRPr>
          </a:p>
          <a:p>
            <a:r>
              <a:rPr lang="en-US" sz="2300">
                <a:solidFill>
                  <a:srgbClr val="2B2A29"/>
                </a:solidFill>
                <a:latin typeface="Times New Roman" panose="02020603050405020304"/>
                <a:cs typeface="Times New Roman" panose="02020603050405020304"/>
              </a:rPr>
              <a:t>Any entity that has state and behavior is known as an object.</a:t>
            </a:r>
            <a:endParaRPr lang="en-US" sz="2300">
              <a:solidFill>
                <a:srgbClr val="2B2A29"/>
              </a:solidFill>
              <a:latin typeface="Times New Roman" panose="02020603050405020304"/>
              <a:cs typeface="Times New Roman" panose="02020603050405020304"/>
            </a:endParaRPr>
          </a:p>
          <a:p>
            <a:r>
              <a:rPr lang="en-US" sz="2300">
                <a:solidFill>
                  <a:srgbClr val="2B2A29"/>
                </a:solidFill>
                <a:latin typeface="Times New Roman" panose="02020603050405020304"/>
                <a:cs typeface="Times New Roman" panose="02020603050405020304"/>
              </a:rPr>
              <a:t>When individual object is created it inherits all the methods and variables from class.</a:t>
            </a:r>
            <a:endParaRPr lang="en-US" sz="2300">
              <a:solidFill>
                <a:srgbClr val="2B2A29"/>
              </a:solidFill>
              <a:latin typeface="Times New Roman" panose="02020603050405020304"/>
              <a:cs typeface="Times New Roman" panose="02020603050405020304"/>
            </a:endParaRPr>
          </a:p>
          <a:p>
            <a:pPr lvl="1"/>
            <a:r>
              <a:rPr lang="en-US" sz="2300">
                <a:solidFill>
                  <a:srgbClr val="2B2A29"/>
                </a:solidFill>
                <a:latin typeface="Times New Roman" panose="02020603050405020304"/>
                <a:cs typeface="Times New Roman" panose="02020603050405020304"/>
              </a:rPr>
              <a:t> </a:t>
            </a:r>
            <a:r>
              <a:rPr lang="en-US" sz="2300" b="1">
                <a:solidFill>
                  <a:srgbClr val="2B2A29"/>
                </a:solidFill>
                <a:latin typeface="Times New Roman" panose="02020603050405020304"/>
                <a:cs typeface="Times New Roman" panose="02020603050405020304"/>
              </a:rPr>
              <a:t>Example:</a:t>
            </a:r>
            <a:r>
              <a:rPr lang="en-US" sz="2300">
                <a:solidFill>
                  <a:srgbClr val="2B2A29"/>
                </a:solidFill>
                <a:latin typeface="Times New Roman" panose="02020603050405020304"/>
                <a:cs typeface="Times New Roman" panose="02020603050405020304"/>
              </a:rPr>
              <a:t> A dog is an object because it has states like color, name, breed, etc.</a:t>
            </a:r>
            <a:endParaRPr lang="en-US" sz="2300" b="0">
              <a:solidFill>
                <a:srgbClr val="2B2A29"/>
              </a:solidFill>
              <a:latin typeface="Times New Roman" panose="02020603050405020304"/>
              <a:cs typeface="Times New Roman" panose="02020603050405020304"/>
            </a:endParaRPr>
          </a:p>
          <a:p>
            <a:pPr lvl="1"/>
            <a:r>
              <a:rPr lang="en-US" sz="2300">
                <a:solidFill>
                  <a:srgbClr val="2B2A29"/>
                </a:solidFill>
                <a:latin typeface="Times New Roman" panose="02020603050405020304"/>
                <a:cs typeface="Times New Roman" panose="02020603050405020304"/>
              </a:rPr>
              <a:t>  As well as behaviors like wagging the tail, barking, eating, etc.</a:t>
            </a:r>
            <a:endParaRPr lang="en-US" sz="2300" b="0">
              <a:solidFill>
                <a:srgbClr val="2B2A29"/>
              </a:solidFill>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latin typeface="Times New Roman" panose="02020603050405020304"/>
                <a:cs typeface="Times New Roman" panose="02020603050405020304"/>
              </a:rPr>
              <a:t>Encapsulation</a:t>
            </a:r>
            <a:endParaRPr lang="en-US" sz="3600">
              <a:latin typeface="Times New Roman" panose="02020603050405020304"/>
              <a:cs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a:latin typeface="Times New Roman" panose="02020603050405020304"/>
                <a:cs typeface="Times New Roman" panose="02020603050405020304"/>
              </a:rPr>
              <a:t>It Hides the sensitive the data from user.</a:t>
            </a:r>
            <a:endParaRPr lang="en-US" sz="2400">
              <a:latin typeface="Times New Roman" panose="02020603050405020304"/>
              <a:cs typeface="Times New Roman" panose="02020603050405020304"/>
            </a:endParaRPr>
          </a:p>
          <a:p>
            <a:r>
              <a:rPr lang="en-US" sz="2400">
                <a:solidFill>
                  <a:srgbClr val="2B2A29"/>
                </a:solidFill>
                <a:latin typeface="Times New Roman" panose="02020603050405020304"/>
                <a:cs typeface="Times New Roman" panose="02020603050405020304"/>
              </a:rPr>
              <a:t>Binding (or wrapping) data and methods together into a single unit </a:t>
            </a:r>
            <a:endParaRPr lang="en-US" sz="2400">
              <a:solidFill>
                <a:srgbClr val="2B2A29"/>
              </a:solidFill>
              <a:latin typeface="Times New Roman" panose="02020603050405020304"/>
              <a:cs typeface="Times New Roman" panose="02020603050405020304"/>
            </a:endParaRPr>
          </a:p>
          <a:p>
            <a:r>
              <a:rPr lang="en-US" sz="2400">
                <a:solidFill>
                  <a:srgbClr val="2B2A29"/>
                </a:solidFill>
                <a:latin typeface="Times New Roman" panose="02020603050405020304"/>
                <a:cs typeface="Times New Roman" panose="02020603050405020304"/>
              </a:rPr>
              <a:t>It provides public Get and Set method to access and update the values of private variable.</a:t>
            </a:r>
            <a:endParaRPr lang="en-US" sz="2400">
              <a:solidFill>
                <a:srgbClr val="2B2A29"/>
              </a:solidFill>
              <a:latin typeface="Times New Roman" panose="02020603050405020304"/>
              <a:cs typeface="Times New Roman" panose="02020603050405020304"/>
            </a:endParaRPr>
          </a:p>
          <a:p>
            <a:pPr lvl="1"/>
            <a:r>
              <a:rPr lang="en-US" sz="2200">
                <a:solidFill>
                  <a:srgbClr val="2B2A29"/>
                </a:solidFill>
                <a:latin typeface="Times New Roman" panose="02020603050405020304"/>
                <a:cs typeface="Times New Roman" panose="02020603050405020304"/>
              </a:rPr>
              <a:t> Example - A capsule, it is wrapped with different medicines.</a:t>
            </a:r>
            <a:endParaRPr lang="en-US" sz="2200" b="0">
              <a:solidFill>
                <a:srgbClr val="2B2A29"/>
              </a:solidFill>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673490"/>
          </a:xfrm>
        </p:spPr>
        <p:txBody>
          <a:bodyPr/>
          <a:lstStyle/>
          <a:p>
            <a:r>
              <a:rPr lang="en-US">
                <a:latin typeface="Times New Roman" panose="02020603050405020304"/>
                <a:cs typeface="Times New Roman" panose="02020603050405020304"/>
              </a:rPr>
              <a:t>Inheritance</a:t>
            </a:r>
            <a:endParaRPr lang="en-US">
              <a:latin typeface="Times New Roman" panose="02020603050405020304"/>
              <a:cs typeface="Times New Roman" panose="02020603050405020304"/>
            </a:endParaRPr>
          </a:p>
        </p:txBody>
      </p:sp>
      <p:sp>
        <p:nvSpPr>
          <p:cNvPr id="3" name="Content Placeholder 2"/>
          <p:cNvSpPr>
            <a:spLocks noGrp="1"/>
          </p:cNvSpPr>
          <p:nvPr>
            <p:ph idx="1"/>
          </p:nvPr>
        </p:nvSpPr>
        <p:spPr>
          <a:xfrm>
            <a:off x="1077362" y="1392147"/>
            <a:ext cx="9950103" cy="5267550"/>
          </a:xfrm>
        </p:spPr>
        <p:txBody>
          <a:bodyPr vert="horz" lIns="91440" tIns="45720" rIns="91440" bIns="45720" rtlCol="0" anchor="t">
            <a:noAutofit/>
          </a:bodyPr>
          <a:lstStyle/>
          <a:p>
            <a:r>
              <a:rPr lang="en-US" sz="2400">
                <a:solidFill>
                  <a:srgbClr val="2B2A29"/>
                </a:solidFill>
                <a:latin typeface="Times New Roman" panose="02020603050405020304"/>
                <a:cs typeface="Times New Roman" panose="02020603050405020304"/>
              </a:rPr>
              <a:t>Inheritance is the mechanism in which one object acquires all the properties and behaviors of a parent object.</a:t>
            </a:r>
            <a:endParaRPr lang="en-US" sz="2400">
              <a:latin typeface="Times New Roman" panose="02020603050405020304"/>
              <a:cs typeface="Times New Roman" panose="02020603050405020304"/>
            </a:endParaRPr>
          </a:p>
          <a:p>
            <a:r>
              <a:rPr lang="en-US" sz="2400">
                <a:solidFill>
                  <a:srgbClr val="2B2A29"/>
                </a:solidFill>
                <a:latin typeface="Times New Roman" panose="02020603050405020304"/>
                <a:cs typeface="Times New Roman" panose="02020603050405020304"/>
              </a:rPr>
              <a:t>The idea behind inheritance in Java is that you can create new classes that are built upon existing classes. When you inherit from an existing class, you can reuse methods and fields of the parent class.</a:t>
            </a:r>
            <a:endParaRPr lang="en-US" sz="2400">
              <a:solidFill>
                <a:srgbClr val="2B2A29"/>
              </a:solidFill>
              <a:latin typeface="Times New Roman" panose="02020603050405020304"/>
              <a:cs typeface="Times New Roman" panose="02020603050405020304"/>
            </a:endParaRPr>
          </a:p>
          <a:p>
            <a:r>
              <a:rPr lang="en-US" sz="2400">
                <a:solidFill>
                  <a:srgbClr val="2B2A29"/>
                </a:solidFill>
                <a:latin typeface="Times New Roman" panose="02020603050405020304"/>
                <a:cs typeface="Times New Roman" panose="02020603050405020304"/>
              </a:rPr>
              <a:t>The </a:t>
            </a:r>
            <a:r>
              <a:rPr lang="en-US" sz="2400" b="1">
                <a:solidFill>
                  <a:srgbClr val="2B2A29"/>
                </a:solidFill>
                <a:latin typeface="Times New Roman" panose="02020603050405020304"/>
                <a:cs typeface="Times New Roman" panose="02020603050405020304"/>
              </a:rPr>
              <a:t>extends keyword</a:t>
            </a:r>
            <a:r>
              <a:rPr lang="en-US" sz="2400">
                <a:solidFill>
                  <a:srgbClr val="2B2A29"/>
                </a:solidFill>
                <a:latin typeface="Times New Roman" panose="02020603050405020304"/>
                <a:cs typeface="Times New Roman" panose="02020603050405020304"/>
              </a:rPr>
              <a:t> indicates that you are making a new class that derives from an existing class. It is classified into two categories.</a:t>
            </a:r>
            <a:endParaRPr lang="en-US" sz="2400">
              <a:solidFill>
                <a:srgbClr val="2B2A29"/>
              </a:solidFill>
              <a:latin typeface="Times New Roman" panose="02020603050405020304"/>
              <a:cs typeface="Times New Roman" panose="02020603050405020304"/>
            </a:endParaRPr>
          </a:p>
          <a:p>
            <a:pPr marL="445770" lvl="1" indent="-171450" algn="just">
              <a:buFont typeface="Arial" panose="020B0604020202020204"/>
              <a:buChar char="•"/>
            </a:pPr>
            <a:r>
              <a:rPr lang="en-US" sz="2400">
                <a:solidFill>
                  <a:srgbClr val="2B2A29"/>
                </a:solidFill>
                <a:latin typeface="Times New Roman" panose="02020603050405020304"/>
                <a:cs typeface="Times New Roman" panose="02020603050405020304"/>
              </a:rPr>
              <a:t>Sub Class</a:t>
            </a:r>
            <a:r>
              <a:rPr lang="en-US" sz="2400" b="0">
                <a:solidFill>
                  <a:srgbClr val="2B2A29"/>
                </a:solidFill>
                <a:latin typeface="Times New Roman" panose="02020603050405020304"/>
                <a:cs typeface="Times New Roman" panose="02020603050405020304"/>
              </a:rPr>
              <a:t>: Subclass is a class which inherits the other class. It is also called a derived class, extended class, or child class.</a:t>
            </a:r>
            <a:endParaRPr lang="en-US" sz="2400" b="0">
              <a:solidFill>
                <a:srgbClr val="2B2A29"/>
              </a:solidFill>
              <a:latin typeface="Times New Roman" panose="02020603050405020304"/>
              <a:cs typeface="Times New Roman" panose="02020603050405020304"/>
            </a:endParaRPr>
          </a:p>
          <a:p>
            <a:pPr marL="445770" lvl="1" indent="-171450" algn="just">
              <a:buFont typeface="Arial" panose="020B0604020202020204"/>
              <a:buChar char="•"/>
            </a:pPr>
            <a:r>
              <a:rPr lang="en-US" sz="2400">
                <a:solidFill>
                  <a:srgbClr val="2B2A29"/>
                </a:solidFill>
                <a:latin typeface="Times New Roman" panose="02020603050405020304"/>
                <a:cs typeface="Times New Roman" panose="02020603050405020304"/>
              </a:rPr>
              <a:t>Super Class</a:t>
            </a:r>
            <a:r>
              <a:rPr lang="en-US" sz="2400" b="0">
                <a:solidFill>
                  <a:srgbClr val="2B2A29"/>
                </a:solidFill>
                <a:latin typeface="Times New Roman" panose="02020603050405020304"/>
                <a:cs typeface="Times New Roman" panose="02020603050405020304"/>
              </a:rPr>
              <a:t>: Superclass is the class from where a subclass inherits the features. It is also called a base class or a parent class.</a:t>
            </a:r>
            <a:endParaRPr lang="en-US" sz="2400" b="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p:cNvSpPr>
            <a:spLocks noGrp="1" noRot="1" noChangeAspect="1" noMove="1" noResize="1" noEditPoints="1" noAdjustHandles="1" noChangeArrowheads="1" noChangeShapeType="1" noTextEdit="1"/>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2" name="Rectangle 5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4728" y="1597961"/>
            <a:ext cx="3795812" cy="3162300"/>
          </a:xfrm>
        </p:spPr>
        <p:txBody>
          <a:bodyPr vert="horz" lIns="91440" tIns="45720" rIns="91440" bIns="45720" rtlCol="0" anchor="b">
            <a:normAutofit/>
          </a:bodyPr>
          <a:lstStyle/>
          <a:p>
            <a:r>
              <a:rPr lang="en-US">
                <a:latin typeface="Times New Roman" panose="02020603050405020304"/>
                <a:cs typeface="Times New Roman" panose="02020603050405020304"/>
              </a:rPr>
              <a:t>Types of Inheritance</a:t>
            </a:r>
            <a:endParaRPr lang="en-US">
              <a:latin typeface="Times New Roman" panose="02020603050405020304"/>
              <a:cs typeface="Times New Roman" panose="02020603050405020304"/>
            </a:endParaRPr>
          </a:p>
        </p:txBody>
      </p:sp>
      <p:sp>
        <p:nvSpPr>
          <p:cNvPr id="53" name="Freeform: Shape 52"/>
          <p:cNvSpPr>
            <a:spLocks noGrp="1" noRot="1" noChangeAspect="1" noMove="1" noResize="1" noEditPoints="1" noAdjustHandles="1" noChangeArrowheads="1" noChangeShapeType="1" noTextEdit="1"/>
          </p:cNvSpPr>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p:cNvSpPr>
            <a:spLocks noGrp="1" noRot="1" noChangeAspect="1" noMove="1" noResize="1" noEditPoints="1" noAdjustHandles="1" noChangeArrowheads="1" noChangeShapeType="1" noTextEdit="1"/>
          </p:cNvSpPr>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9" descr="A diagram of multiple inheritance&#10;&#10;Description automatically generated"/>
          <p:cNvPicPr>
            <a:picLocks noGrp="1" noChangeAspect="1"/>
          </p:cNvPicPr>
          <p:nvPr>
            <p:ph idx="1"/>
          </p:nvPr>
        </p:nvPicPr>
        <p:blipFill>
          <a:blip r:embed="rId1"/>
          <a:srcRect t="-2718" b="2678"/>
          <a:stretch>
            <a:fillRect/>
          </a:stretch>
        </p:blipFill>
        <p:spPr>
          <a:xfrm>
            <a:off x="5528535" y="1142932"/>
            <a:ext cx="5596665" cy="4254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720434"/>
            <a:ext cx="9950103" cy="601603"/>
          </a:xfrm>
        </p:spPr>
        <p:txBody>
          <a:bodyPr/>
          <a:lstStyle/>
          <a:p>
            <a:r>
              <a:rPr lang="en-US">
                <a:latin typeface="Times New Roman" panose="02020603050405020304"/>
                <a:cs typeface="Times New Roman" panose="02020603050405020304"/>
              </a:rPr>
              <a:t>Polymorphism</a:t>
            </a:r>
            <a:endParaRPr lang="en-US">
              <a:latin typeface="Times New Roman" panose="02020603050405020304"/>
              <a:cs typeface="Times New Roman" panose="02020603050405020304"/>
            </a:endParaRPr>
          </a:p>
        </p:txBody>
      </p:sp>
      <p:sp>
        <p:nvSpPr>
          <p:cNvPr id="3" name="Content Placeholder 2"/>
          <p:cNvSpPr>
            <a:spLocks noGrp="1"/>
          </p:cNvSpPr>
          <p:nvPr>
            <p:ph idx="1"/>
          </p:nvPr>
        </p:nvSpPr>
        <p:spPr>
          <a:xfrm>
            <a:off x="1077362" y="1320260"/>
            <a:ext cx="9950103" cy="5353815"/>
          </a:xfrm>
        </p:spPr>
        <p:txBody>
          <a:bodyPr vert="horz" lIns="91440" tIns="45720" rIns="91440" bIns="45720" rtlCol="0" anchor="t">
            <a:noAutofit/>
          </a:bodyPr>
          <a:lstStyle/>
          <a:p>
            <a:r>
              <a:rPr lang="en-US" sz="2400">
                <a:solidFill>
                  <a:srgbClr val="2B2A29"/>
                </a:solidFill>
                <a:latin typeface="Times New Roman" panose="02020603050405020304"/>
                <a:cs typeface="Times New Roman" panose="02020603050405020304"/>
              </a:rPr>
              <a:t>Polymorphism in Java is a concept by which we can perform a single action in different ways. </a:t>
            </a:r>
            <a:endParaRPr lang="en-US" sz="2400">
              <a:solidFill>
                <a:srgbClr val="000000"/>
              </a:solidFill>
              <a:latin typeface="Times New Roman" panose="02020603050405020304"/>
              <a:cs typeface="Times New Roman" panose="02020603050405020304"/>
            </a:endParaRPr>
          </a:p>
          <a:p>
            <a:r>
              <a:rPr lang="en-US" sz="2400">
                <a:solidFill>
                  <a:srgbClr val="2B2A29"/>
                </a:solidFill>
                <a:latin typeface="Times New Roman" panose="02020603050405020304"/>
                <a:cs typeface="Times New Roman" panose="02020603050405020304"/>
              </a:rPr>
              <a:t>Polymorphism is derived from 2 Greek words: poly and morphs. The word "poly" means many and "morphs" means forms. So polymorphism means many forms.</a:t>
            </a:r>
            <a:endParaRPr lang="en-US" sz="2400">
              <a:solidFill>
                <a:srgbClr val="2B2A29"/>
              </a:solidFill>
              <a:latin typeface="Times New Roman" panose="02020603050405020304"/>
              <a:cs typeface="Times New Roman" panose="02020603050405020304"/>
            </a:endParaRPr>
          </a:p>
          <a:p>
            <a:r>
              <a:rPr lang="en-US" sz="2400">
                <a:solidFill>
                  <a:srgbClr val="2B2A29"/>
                </a:solidFill>
                <a:latin typeface="Times New Roman" panose="02020603050405020304"/>
                <a:cs typeface="Times New Roman" panose="02020603050405020304"/>
              </a:rPr>
              <a:t>In inheritance it inherits the method and attributes into another class, polymorphism uses that method to perform different action.</a:t>
            </a:r>
            <a:endParaRPr lang="en-US" sz="2400">
              <a:solidFill>
                <a:srgbClr val="2B2A29"/>
              </a:solidFill>
              <a:latin typeface="Times New Roman" panose="02020603050405020304"/>
              <a:cs typeface="Times New Roman" panose="02020603050405020304"/>
            </a:endParaRPr>
          </a:p>
          <a:p>
            <a:r>
              <a:rPr lang="en-US" sz="2400">
                <a:solidFill>
                  <a:srgbClr val="1D1D27"/>
                </a:solidFill>
                <a:latin typeface="Times New Roman" panose="02020603050405020304"/>
                <a:cs typeface="Times New Roman" panose="02020603050405020304"/>
              </a:rPr>
              <a:t>Types of Polymorphism</a:t>
            </a:r>
            <a:endParaRPr lang="en-US" sz="2400">
              <a:solidFill>
                <a:srgbClr val="2B2A29"/>
              </a:solidFill>
              <a:latin typeface="Times New Roman" panose="02020603050405020304"/>
              <a:cs typeface="Times New Roman" panose="02020603050405020304"/>
            </a:endParaRPr>
          </a:p>
          <a:p>
            <a:pPr lvl="1" indent="-228600" algn="just"/>
            <a:r>
              <a:rPr lang="en-US" sz="2400" b="0">
                <a:solidFill>
                  <a:srgbClr val="2B2A29"/>
                </a:solidFill>
                <a:latin typeface="Times New Roman" panose="02020603050405020304"/>
                <a:cs typeface="Times New Roman" panose="02020603050405020304"/>
              </a:rPr>
              <a:t>   There are two types of polymorphism in Java:</a:t>
            </a:r>
            <a:endParaRPr lang="en-US" sz="2400" b="0">
              <a:latin typeface="Times New Roman" panose="02020603050405020304"/>
              <a:cs typeface="Times New Roman" panose="02020603050405020304"/>
            </a:endParaRPr>
          </a:p>
          <a:p>
            <a:pPr marL="2857500" lvl="5" indent="-342900" algn="just">
              <a:buFont typeface="Wingdings" panose="05000000000000000000"/>
              <a:buChar char="Ø"/>
            </a:pPr>
            <a:r>
              <a:rPr lang="en-US" sz="2600" b="1">
                <a:solidFill>
                  <a:srgbClr val="2B2A29"/>
                </a:solidFill>
                <a:latin typeface="Times New Roman" panose="02020603050405020304"/>
                <a:cs typeface="Times New Roman" panose="02020603050405020304"/>
              </a:rPr>
              <a:t>Compile-time polymorphism</a:t>
            </a:r>
            <a:endParaRPr lang="en-US" sz="2600" b="1">
              <a:latin typeface="Times New Roman" panose="02020603050405020304"/>
              <a:cs typeface="Times New Roman" panose="02020603050405020304"/>
            </a:endParaRPr>
          </a:p>
          <a:p>
            <a:pPr marL="2857500" lvl="5" indent="-342900" algn="just">
              <a:buFont typeface="Wingdings" panose="05000000000000000000"/>
              <a:buChar char="Ø"/>
            </a:pPr>
            <a:r>
              <a:rPr lang="en-US" sz="2600" b="1">
                <a:solidFill>
                  <a:srgbClr val="2B2A29"/>
                </a:solidFill>
                <a:latin typeface="Times New Roman" panose="02020603050405020304"/>
                <a:cs typeface="Times New Roman" panose="02020603050405020304"/>
              </a:rPr>
              <a:t>Runtime polymorphism.</a:t>
            </a:r>
            <a:endParaRPr lang="en-US" sz="2600" b="1">
              <a:latin typeface="Times New Roman" panose="02020603050405020304"/>
              <a:cs typeface="Times New Roman" panose="02020603050405020304"/>
            </a:endParaRPr>
          </a:p>
          <a:p>
            <a:pPr marL="617220" lvl="1" indent="-342900">
              <a:buFont typeface="Wingdings" panose="05000000000000000000"/>
              <a:buChar char="Ø"/>
            </a:pPr>
            <a:endParaRPr lang="en-US" sz="2400" b="0">
              <a:solidFill>
                <a:srgbClr val="2B2A29"/>
              </a:solidFill>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41242F"/>
      </a:dk2>
      <a:lt2>
        <a:srgbClr val="E8E8E2"/>
      </a:lt2>
      <a:accent1>
        <a:srgbClr val="6E72EE"/>
      </a:accent1>
      <a:accent2>
        <a:srgbClr val="8A4EEB"/>
      </a:accent2>
      <a:accent3>
        <a:srgbClr val="D56EEE"/>
      </a:accent3>
      <a:accent4>
        <a:srgbClr val="EB4EC8"/>
      </a:accent4>
      <a:accent5>
        <a:srgbClr val="EE6E9D"/>
      </a:accent5>
      <a:accent6>
        <a:srgbClr val="EB564E"/>
      </a:accent6>
      <a:hlink>
        <a:srgbClr val="878551"/>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2678</Words>
  <Application>WPS Presentation</Application>
  <PresentationFormat>Widescreen</PresentationFormat>
  <Paragraphs>73</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Times New Roman</vt:lpstr>
      <vt:lpstr>Sabon Next LT</vt:lpstr>
      <vt:lpstr>Segoe Print</vt:lpstr>
      <vt:lpstr>Wingdings</vt:lpstr>
      <vt:lpstr>Arial</vt:lpstr>
      <vt:lpstr>Wingdings</vt:lpstr>
      <vt:lpstr>Avenir Next LT Pro Light</vt:lpstr>
      <vt:lpstr>Microsoft YaHei</vt:lpstr>
      <vt:lpstr>Arial Unicode MS</vt:lpstr>
      <vt:lpstr>Avenir Next LT Pro</vt:lpstr>
      <vt:lpstr>Calibri</vt:lpstr>
      <vt:lpstr>BlocksVTI</vt:lpstr>
      <vt:lpstr>OOPS</vt:lpstr>
      <vt:lpstr>Introduction</vt:lpstr>
      <vt:lpstr>Types</vt:lpstr>
      <vt:lpstr>Class</vt:lpstr>
      <vt:lpstr>Object</vt:lpstr>
      <vt:lpstr>Encapsulation</vt:lpstr>
      <vt:lpstr>Inheritance</vt:lpstr>
      <vt:lpstr>Types of Inheritance</vt:lpstr>
      <vt:lpstr>Polymorphism</vt:lpstr>
      <vt:lpstr>Abstraction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WPS_1729841999</cp:lastModifiedBy>
  <cp:revision>2</cp:revision>
  <dcterms:created xsi:type="dcterms:W3CDTF">2024-11-03T18:51:00Z</dcterms:created>
  <dcterms:modified xsi:type="dcterms:W3CDTF">2024-11-04T16:24:14Z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93260552C49B43DC961CF7746532F3E0_12</vt:lpwstr>
  </property>
  <property fmtid="{D5CDD505-2E9C-101B-9397-08002B2CF9AE}" pid="3" name="KSOProductBuildVer">
    <vt:lpwstr>1033-12.2.0.18638</vt:lpwstr>
  </property>
</Properties>
</file>