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hewy" charset="1" panose="02000000000000000000"/>
      <p:regular r:id="rId15"/>
    </p:embeddedFont>
    <p:embeddedFont>
      <p:font typeface="ไอติม"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904275" y="2435691"/>
            <a:ext cx="13889021" cy="3943350"/>
          </a:xfrm>
          <a:prstGeom prst="rect">
            <a:avLst/>
          </a:prstGeom>
        </p:spPr>
        <p:txBody>
          <a:bodyPr anchor="t" rtlCol="false" tIns="0" lIns="0" bIns="0" rIns="0">
            <a:spAutoFit/>
          </a:bodyPr>
          <a:lstStyle/>
          <a:p>
            <a:pPr algn="ctr">
              <a:lnSpc>
                <a:spcPts val="15000"/>
              </a:lnSpc>
            </a:pPr>
            <a:r>
              <a:rPr lang="en-US" sz="15000">
                <a:solidFill>
                  <a:srgbClr val="000000"/>
                </a:solidFill>
                <a:latin typeface="Chewy"/>
                <a:ea typeface="Chewy"/>
                <a:cs typeface="Chewy"/>
                <a:sym typeface="Chewy"/>
              </a:rPr>
              <a:t>VisionCraft : The Winter Challenge</a:t>
            </a:r>
          </a:p>
        </p:txBody>
      </p:sp>
      <p:sp>
        <p:nvSpPr>
          <p:cNvPr name="TextBox 7" id="7"/>
          <p:cNvSpPr txBox="true"/>
          <p:nvPr/>
        </p:nvSpPr>
        <p:spPr>
          <a:xfrm rot="0">
            <a:off x="4474455" y="6611775"/>
            <a:ext cx="9339091" cy="936625"/>
          </a:xfrm>
          <a:prstGeom prst="rect">
            <a:avLst/>
          </a:prstGeom>
        </p:spPr>
        <p:txBody>
          <a:bodyPr anchor="t" rtlCol="false" tIns="0" lIns="0" bIns="0" rIns="0">
            <a:spAutoFit/>
          </a:bodyPr>
          <a:lstStyle/>
          <a:p>
            <a:pPr algn="ctr">
              <a:lnSpc>
                <a:spcPts val="7699"/>
              </a:lnSpc>
            </a:pPr>
            <a:r>
              <a:rPr lang="en-US" sz="5499">
                <a:solidFill>
                  <a:srgbClr val="000000"/>
                </a:solidFill>
                <a:latin typeface="ไอติม"/>
                <a:ea typeface="ไอติม"/>
                <a:cs typeface="ไอติม"/>
                <a:sym typeface="ไอติม"/>
              </a:rPr>
              <a:t>PROJECT REPORT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118434" y="-3217589"/>
            <a:ext cx="6993842" cy="7440257"/>
          </a:xfrm>
          <a:custGeom>
            <a:avLst/>
            <a:gdLst/>
            <a:ahLst/>
            <a:cxnLst/>
            <a:rect r="r" b="b" t="t" l="l"/>
            <a:pathLst>
              <a:path h="7440257" w="6993842">
                <a:moveTo>
                  <a:pt x="0" y="0"/>
                </a:moveTo>
                <a:lnTo>
                  <a:pt x="6993842" y="0"/>
                </a:lnTo>
                <a:lnTo>
                  <a:pt x="6993842"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266070" y="2051042"/>
            <a:ext cx="7107555" cy="1349374"/>
          </a:xfrm>
          <a:prstGeom prst="rect">
            <a:avLst/>
          </a:prstGeom>
        </p:spPr>
        <p:txBody>
          <a:bodyPr anchor="t" rtlCol="false" tIns="0" lIns="0" bIns="0" rIns="0">
            <a:spAutoFit/>
          </a:bodyPr>
          <a:lstStyle/>
          <a:p>
            <a:pPr algn="ctr">
              <a:lnSpc>
                <a:spcPts val="9999"/>
              </a:lnSpc>
              <a:spcBef>
                <a:spcPct val="0"/>
              </a:spcBef>
            </a:pPr>
            <a:r>
              <a:rPr lang="en-US" sz="9999" u="sng">
                <a:solidFill>
                  <a:srgbClr val="000000"/>
                </a:solidFill>
                <a:latin typeface="Chewy"/>
                <a:ea typeface="Chewy"/>
                <a:cs typeface="Chewy"/>
                <a:sym typeface="Chewy"/>
              </a:rPr>
              <a:t>Presented by :</a:t>
            </a:r>
          </a:p>
        </p:txBody>
      </p:sp>
      <p:sp>
        <p:nvSpPr>
          <p:cNvPr name="TextBox 7" id="7"/>
          <p:cNvSpPr txBox="true"/>
          <p:nvPr/>
        </p:nvSpPr>
        <p:spPr>
          <a:xfrm rot="0">
            <a:off x="3434740" y="3524242"/>
            <a:ext cx="9363670" cy="3797950"/>
          </a:xfrm>
          <a:prstGeom prst="rect">
            <a:avLst/>
          </a:prstGeom>
        </p:spPr>
        <p:txBody>
          <a:bodyPr anchor="t" rtlCol="false" tIns="0" lIns="0" bIns="0" rIns="0">
            <a:spAutoFit/>
          </a:bodyPr>
          <a:lstStyle/>
          <a:p>
            <a:pPr algn="l">
              <a:lnSpc>
                <a:spcPts val="7400"/>
              </a:lnSpc>
            </a:pPr>
            <a:r>
              <a:rPr lang="en-US" sz="7400">
                <a:solidFill>
                  <a:srgbClr val="000000"/>
                </a:solidFill>
                <a:latin typeface="Chewy"/>
                <a:ea typeface="Chewy"/>
                <a:cs typeface="Chewy"/>
                <a:sym typeface="Chewy"/>
              </a:rPr>
              <a:t>Siddhima </a:t>
            </a:r>
          </a:p>
          <a:p>
            <a:pPr algn="l">
              <a:lnSpc>
                <a:spcPts val="7400"/>
              </a:lnSpc>
            </a:pPr>
            <a:r>
              <a:rPr lang="en-US" sz="7400">
                <a:solidFill>
                  <a:srgbClr val="000000"/>
                </a:solidFill>
                <a:latin typeface="Chewy"/>
                <a:ea typeface="Chewy"/>
                <a:cs typeface="Chewy"/>
                <a:sym typeface="Chewy"/>
              </a:rPr>
              <a:t>241017</a:t>
            </a:r>
          </a:p>
          <a:p>
            <a:pPr algn="l">
              <a:lnSpc>
                <a:spcPts val="7400"/>
              </a:lnSpc>
            </a:pPr>
            <a:r>
              <a:rPr lang="en-US" sz="7400">
                <a:solidFill>
                  <a:srgbClr val="000000"/>
                </a:solidFill>
                <a:latin typeface="Chewy"/>
                <a:ea typeface="Chewy"/>
                <a:cs typeface="Chewy"/>
                <a:sym typeface="Chewy"/>
              </a:rPr>
              <a:t>Dept. of Civil Engineering</a:t>
            </a:r>
          </a:p>
          <a:p>
            <a:pPr algn="l">
              <a:lnSpc>
                <a:spcPts val="7400"/>
              </a:lnSpc>
              <a:spcBef>
                <a:spcPct val="0"/>
              </a:spcBef>
            </a:pPr>
            <a:r>
              <a:rPr lang="en-US" sz="7400">
                <a:solidFill>
                  <a:srgbClr val="000000"/>
                </a:solidFill>
                <a:latin typeface="Chewy"/>
                <a:ea typeface="Chewy"/>
                <a:cs typeface="Chewy"/>
                <a:sym typeface="Chewy"/>
              </a:rPr>
              <a:t>siddhima24@iitk.ac.in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069740" y="3276483"/>
            <a:ext cx="13558090" cy="1243334"/>
          </a:xfrm>
          <a:prstGeom prst="rect">
            <a:avLst/>
          </a:prstGeom>
        </p:spPr>
        <p:txBody>
          <a:bodyPr anchor="t" rtlCol="false" tIns="0" lIns="0" bIns="0" rIns="0">
            <a:spAutoFit/>
          </a:bodyPr>
          <a:lstStyle/>
          <a:p>
            <a:pPr algn="ctr">
              <a:lnSpc>
                <a:spcPts val="9200"/>
              </a:lnSpc>
            </a:pPr>
            <a:r>
              <a:rPr lang="en-US" sz="9200" u="sng">
                <a:solidFill>
                  <a:srgbClr val="000000"/>
                </a:solidFill>
                <a:latin typeface="Chewy"/>
                <a:ea typeface="Chewy"/>
                <a:cs typeface="Chewy"/>
                <a:sym typeface="Chewy"/>
              </a:rPr>
              <a:t>Introduction to the Project</a:t>
            </a:r>
          </a:p>
        </p:txBody>
      </p:sp>
      <p:sp>
        <p:nvSpPr>
          <p:cNvPr name="TextBox 7" id="7"/>
          <p:cNvSpPr txBox="true"/>
          <p:nvPr/>
        </p:nvSpPr>
        <p:spPr>
          <a:xfrm rot="0">
            <a:off x="1397024" y="5200650"/>
            <a:ext cx="15493952" cy="1558942"/>
          </a:xfrm>
          <a:prstGeom prst="rect">
            <a:avLst/>
          </a:prstGeom>
        </p:spPr>
        <p:txBody>
          <a:bodyPr anchor="t" rtlCol="false" tIns="0" lIns="0" bIns="0" rIns="0">
            <a:spAutoFit/>
          </a:bodyPr>
          <a:lstStyle/>
          <a:p>
            <a:pPr algn="ctr">
              <a:lnSpc>
                <a:spcPts val="4000"/>
              </a:lnSpc>
              <a:spcBef>
                <a:spcPct val="0"/>
              </a:spcBef>
            </a:pPr>
            <a:r>
              <a:rPr lang="en-US" sz="4000">
                <a:solidFill>
                  <a:srgbClr val="000000"/>
                </a:solidFill>
                <a:latin typeface="ไอติม"/>
                <a:ea typeface="ไอติม"/>
                <a:cs typeface="ไอติม"/>
                <a:sym typeface="ไอติม"/>
              </a:rPr>
              <a:t>The project VisionCraft, offered by the Design and Constructon Society (DesCon), was aimed at reconstructing 3D models of real-world objects from video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905400" y="1512009"/>
            <a:ext cx="5579388" cy="997926"/>
          </a:xfrm>
          <a:prstGeom prst="rect">
            <a:avLst/>
          </a:prstGeom>
        </p:spPr>
        <p:txBody>
          <a:bodyPr anchor="t" rtlCol="false" tIns="0" lIns="0" bIns="0" rIns="0">
            <a:spAutoFit/>
          </a:bodyPr>
          <a:lstStyle/>
          <a:p>
            <a:pPr algn="ctr">
              <a:lnSpc>
                <a:spcPts val="7413"/>
              </a:lnSpc>
            </a:pPr>
            <a:r>
              <a:rPr lang="en-US" sz="7413" u="sng">
                <a:solidFill>
                  <a:srgbClr val="000000"/>
                </a:solidFill>
                <a:latin typeface="Chewy"/>
                <a:ea typeface="Chewy"/>
                <a:cs typeface="Chewy"/>
                <a:sym typeface="Chewy"/>
              </a:rPr>
              <a:t>Week 1 :</a:t>
            </a:r>
          </a:p>
        </p:txBody>
      </p:sp>
      <p:sp>
        <p:nvSpPr>
          <p:cNvPr name="TextBox 7" id="7"/>
          <p:cNvSpPr txBox="true"/>
          <p:nvPr/>
        </p:nvSpPr>
        <p:spPr>
          <a:xfrm rot="0">
            <a:off x="2413210" y="2889197"/>
            <a:ext cx="12563766" cy="4441931"/>
          </a:xfrm>
          <a:prstGeom prst="rect">
            <a:avLst/>
          </a:prstGeom>
        </p:spPr>
        <p:txBody>
          <a:bodyPr anchor="t" rtlCol="false" tIns="0" lIns="0" bIns="0" rIns="0">
            <a:spAutoFit/>
          </a:bodyPr>
          <a:lstStyle/>
          <a:p>
            <a:pPr algn="ctr">
              <a:lnSpc>
                <a:spcPts val="5069"/>
              </a:lnSpc>
            </a:pPr>
            <a:r>
              <a:rPr lang="en-US" sz="3620">
                <a:solidFill>
                  <a:srgbClr val="000000"/>
                </a:solidFill>
                <a:latin typeface="ไอติม"/>
                <a:ea typeface="ไอติม"/>
                <a:cs typeface="ไอติม"/>
                <a:sym typeface="ไอติม"/>
              </a:rPr>
              <a:t>This week dealt with </a:t>
            </a:r>
            <a:r>
              <a:rPr lang="en-US" sz="3620" u="sng">
                <a:solidFill>
                  <a:srgbClr val="000000"/>
                </a:solidFill>
                <a:latin typeface="ไอติม"/>
                <a:ea typeface="ไอติม"/>
                <a:cs typeface="ไอติม"/>
                <a:sym typeface="ไอติม"/>
              </a:rPr>
              <a:t>python basics</a:t>
            </a:r>
            <a:r>
              <a:rPr lang="en-US" sz="3620">
                <a:solidFill>
                  <a:srgbClr val="000000"/>
                </a:solidFill>
                <a:latin typeface="ไอติม"/>
                <a:ea typeface="ไอติม"/>
                <a:cs typeface="ไอติม"/>
                <a:sym typeface="ไอติม"/>
              </a:rPr>
              <a:t> and libraries such as </a:t>
            </a:r>
            <a:r>
              <a:rPr lang="en-US" sz="3620" u="sng">
                <a:solidFill>
                  <a:srgbClr val="000000"/>
                </a:solidFill>
                <a:latin typeface="ไอติม"/>
                <a:ea typeface="ไอติม"/>
                <a:cs typeface="ไอติม"/>
                <a:sym typeface="ไอติม"/>
              </a:rPr>
              <a:t>pandas </a:t>
            </a:r>
            <a:r>
              <a:rPr lang="en-US" sz="3620">
                <a:solidFill>
                  <a:srgbClr val="000000"/>
                </a:solidFill>
                <a:latin typeface="ไอติม"/>
                <a:ea typeface="ไอติม"/>
                <a:cs typeface="ไอติม"/>
                <a:sym typeface="ไอติม"/>
              </a:rPr>
              <a:t>and </a:t>
            </a:r>
            <a:r>
              <a:rPr lang="en-US" sz="3620" u="sng">
                <a:solidFill>
                  <a:srgbClr val="000000"/>
                </a:solidFill>
                <a:latin typeface="ไอติม"/>
                <a:ea typeface="ไอติม"/>
                <a:cs typeface="ไอติม"/>
                <a:sym typeface="ไอติม"/>
              </a:rPr>
              <a:t>numpy</a:t>
            </a:r>
            <a:r>
              <a:rPr lang="en-US" sz="3620">
                <a:solidFill>
                  <a:srgbClr val="000000"/>
                </a:solidFill>
                <a:latin typeface="ไอติม"/>
                <a:ea typeface="ไอติม"/>
                <a:cs typeface="ไอติม"/>
                <a:sym typeface="ไอติม"/>
              </a:rPr>
              <a:t>.</a:t>
            </a:r>
          </a:p>
          <a:p>
            <a:pPr algn="ctr">
              <a:lnSpc>
                <a:spcPts val="5069"/>
              </a:lnSpc>
            </a:pPr>
            <a:r>
              <a:rPr lang="en-US" sz="3620">
                <a:solidFill>
                  <a:srgbClr val="000000"/>
                </a:solidFill>
                <a:latin typeface="ไอติม"/>
                <a:ea typeface="ไอติม"/>
                <a:cs typeface="ไอติม"/>
                <a:sym typeface="ไอติม"/>
              </a:rPr>
              <a:t>Pandas is used to access and manipulate data files while numpy offers mathematical computational tools and ease of working with arrays. </a:t>
            </a:r>
          </a:p>
          <a:p>
            <a:pPr algn="ctr">
              <a:lnSpc>
                <a:spcPts val="5069"/>
              </a:lnSpc>
            </a:pPr>
            <a:r>
              <a:rPr lang="en-US" sz="3620">
                <a:solidFill>
                  <a:srgbClr val="000000"/>
                </a:solidFill>
                <a:latin typeface="ไอติม"/>
                <a:ea typeface="ไอติม"/>
                <a:cs typeface="ไอติม"/>
                <a:sym typeface="ไอติม"/>
              </a:rPr>
              <a:t>The week also included tutorials for </a:t>
            </a:r>
            <a:r>
              <a:rPr lang="en-US" sz="3620" u="sng">
                <a:solidFill>
                  <a:srgbClr val="000000"/>
                </a:solidFill>
                <a:latin typeface="ไอติม"/>
                <a:ea typeface="ไอติม"/>
                <a:cs typeface="ไอติม"/>
                <a:sym typeface="ไอติม"/>
              </a:rPr>
              <a:t>Git Version Control</a:t>
            </a:r>
            <a:r>
              <a:rPr lang="en-US" sz="3620">
                <a:solidFill>
                  <a:srgbClr val="000000"/>
                </a:solidFill>
                <a:latin typeface="ไอติม"/>
                <a:ea typeface="ไอติม"/>
                <a:cs typeface="ไอติม"/>
                <a:sym typeface="ไอติม"/>
              </a:rPr>
              <a:t> system.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905400" y="1512009"/>
            <a:ext cx="5579388" cy="997926"/>
          </a:xfrm>
          <a:prstGeom prst="rect">
            <a:avLst/>
          </a:prstGeom>
        </p:spPr>
        <p:txBody>
          <a:bodyPr anchor="t" rtlCol="false" tIns="0" lIns="0" bIns="0" rIns="0">
            <a:spAutoFit/>
          </a:bodyPr>
          <a:lstStyle/>
          <a:p>
            <a:pPr algn="ctr">
              <a:lnSpc>
                <a:spcPts val="7413"/>
              </a:lnSpc>
            </a:pPr>
            <a:r>
              <a:rPr lang="en-US" sz="7413" u="sng">
                <a:solidFill>
                  <a:srgbClr val="000000"/>
                </a:solidFill>
                <a:latin typeface="Chewy"/>
                <a:ea typeface="Chewy"/>
                <a:cs typeface="Chewy"/>
                <a:sym typeface="Chewy"/>
              </a:rPr>
              <a:t>Week 2 :</a:t>
            </a:r>
          </a:p>
        </p:txBody>
      </p:sp>
      <p:sp>
        <p:nvSpPr>
          <p:cNvPr name="TextBox 7" id="7"/>
          <p:cNvSpPr txBox="true"/>
          <p:nvPr/>
        </p:nvSpPr>
        <p:spPr>
          <a:xfrm rot="0">
            <a:off x="2248176" y="3519036"/>
            <a:ext cx="13301667" cy="3165581"/>
          </a:xfrm>
          <a:prstGeom prst="rect">
            <a:avLst/>
          </a:prstGeom>
        </p:spPr>
        <p:txBody>
          <a:bodyPr anchor="t" rtlCol="false" tIns="0" lIns="0" bIns="0" rIns="0">
            <a:spAutoFit/>
          </a:bodyPr>
          <a:lstStyle/>
          <a:p>
            <a:pPr algn="ctr" marL="0" indent="0" lvl="1">
              <a:lnSpc>
                <a:spcPts val="5069"/>
              </a:lnSpc>
              <a:spcBef>
                <a:spcPct val="0"/>
              </a:spcBef>
            </a:pPr>
            <a:r>
              <a:rPr lang="en-US" sz="3620" strike="noStrike">
                <a:solidFill>
                  <a:srgbClr val="000000"/>
                </a:solidFill>
                <a:latin typeface="ไอติม"/>
                <a:ea typeface="ไอติม"/>
                <a:cs typeface="ไอติม"/>
                <a:sym typeface="ไอติม"/>
              </a:rPr>
              <a:t>This week was aimed at capturing </a:t>
            </a:r>
            <a:r>
              <a:rPr lang="en-US" sz="3620" strike="noStrike" u="sng">
                <a:solidFill>
                  <a:srgbClr val="000000"/>
                </a:solidFill>
                <a:latin typeface="ไอติม"/>
                <a:ea typeface="ไอติม"/>
                <a:cs typeface="ไอติม"/>
                <a:sym typeface="ไอติม"/>
              </a:rPr>
              <a:t>videos</a:t>
            </a:r>
            <a:r>
              <a:rPr lang="en-US" sz="3620" strike="noStrike">
                <a:solidFill>
                  <a:srgbClr val="000000"/>
                </a:solidFill>
                <a:latin typeface="ไอติม"/>
                <a:ea typeface="ไอติม"/>
                <a:cs typeface="ไอติม"/>
                <a:sym typeface="ไอติม"/>
              </a:rPr>
              <a:t> in </a:t>
            </a:r>
            <a:r>
              <a:rPr lang="en-US" sz="3620" strike="noStrike" u="sng">
                <a:solidFill>
                  <a:srgbClr val="000000"/>
                </a:solidFill>
                <a:latin typeface="ไอติม"/>
                <a:ea typeface="ไอติม"/>
                <a:cs typeface="ไอติม"/>
                <a:sym typeface="ไอติม"/>
              </a:rPr>
              <a:t>OpenCV</a:t>
            </a:r>
            <a:r>
              <a:rPr lang="en-US" sz="3620" strike="noStrike">
                <a:solidFill>
                  <a:srgbClr val="000000"/>
                </a:solidFill>
                <a:latin typeface="ไอติม"/>
                <a:ea typeface="ไอติม"/>
                <a:cs typeface="ไอติม"/>
                <a:sym typeface="ไอติม"/>
              </a:rPr>
              <a:t> and </a:t>
            </a:r>
            <a:r>
              <a:rPr lang="en-US" sz="3620" strike="noStrike" u="sng">
                <a:solidFill>
                  <a:srgbClr val="000000"/>
                </a:solidFill>
                <a:latin typeface="ไอติม"/>
                <a:ea typeface="ไอติม"/>
                <a:cs typeface="ไอติม"/>
                <a:sym typeface="ไอติม"/>
              </a:rPr>
              <a:t>extracting frames </a:t>
            </a:r>
            <a:r>
              <a:rPr lang="en-US" sz="3620" strike="noStrike">
                <a:solidFill>
                  <a:srgbClr val="000000"/>
                </a:solidFill>
                <a:latin typeface="ไอติม"/>
                <a:ea typeface="ไอติม"/>
                <a:cs typeface="ไอติม"/>
                <a:sym typeface="ไอติม"/>
              </a:rPr>
              <a:t>from them for further alterations. The images were used to implement OpenCV techniques of Gaussian Blur, cropping, rotation, color conversion, format conversion, text and shapes over images.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905400" y="1512009"/>
            <a:ext cx="5579388" cy="997926"/>
          </a:xfrm>
          <a:prstGeom prst="rect">
            <a:avLst/>
          </a:prstGeom>
        </p:spPr>
        <p:txBody>
          <a:bodyPr anchor="t" rtlCol="false" tIns="0" lIns="0" bIns="0" rIns="0">
            <a:spAutoFit/>
          </a:bodyPr>
          <a:lstStyle/>
          <a:p>
            <a:pPr algn="ctr">
              <a:lnSpc>
                <a:spcPts val="7413"/>
              </a:lnSpc>
            </a:pPr>
            <a:r>
              <a:rPr lang="en-US" sz="7413" u="sng">
                <a:solidFill>
                  <a:srgbClr val="000000"/>
                </a:solidFill>
                <a:latin typeface="Chewy"/>
                <a:ea typeface="Chewy"/>
                <a:cs typeface="Chewy"/>
                <a:sym typeface="Chewy"/>
              </a:rPr>
              <a:t>Week 3 :</a:t>
            </a:r>
          </a:p>
        </p:txBody>
      </p:sp>
      <p:sp>
        <p:nvSpPr>
          <p:cNvPr name="TextBox 7" id="7"/>
          <p:cNvSpPr txBox="true"/>
          <p:nvPr/>
        </p:nvSpPr>
        <p:spPr>
          <a:xfrm rot="0">
            <a:off x="1564398" y="2889197"/>
            <a:ext cx="15542742" cy="4441931"/>
          </a:xfrm>
          <a:prstGeom prst="rect">
            <a:avLst/>
          </a:prstGeom>
        </p:spPr>
        <p:txBody>
          <a:bodyPr anchor="t" rtlCol="false" tIns="0" lIns="0" bIns="0" rIns="0">
            <a:spAutoFit/>
          </a:bodyPr>
          <a:lstStyle/>
          <a:p>
            <a:pPr algn="l" marL="0" indent="0" lvl="1">
              <a:lnSpc>
                <a:spcPts val="5069"/>
              </a:lnSpc>
              <a:spcBef>
                <a:spcPct val="0"/>
              </a:spcBef>
            </a:pPr>
            <a:r>
              <a:rPr lang="en-US" sz="3620" strike="noStrike">
                <a:solidFill>
                  <a:srgbClr val="000000"/>
                </a:solidFill>
                <a:latin typeface="ไอติม"/>
                <a:ea typeface="ไอติม"/>
                <a:cs typeface="ไอติม"/>
                <a:sym typeface="ไอติม"/>
              </a:rPr>
              <a:t>This week dealt with contour detection and edges in OpenCV. It consisted detection, counting and mapping  the contours onto the image. These techniques were used to implement feature detection and mapping.  It also revolved around corner detection and tracking the keypoints. Face and eye detection were also included.</a:t>
            </a:r>
          </a:p>
          <a:p>
            <a:pPr algn="l" marL="0" indent="0" lvl="1">
              <a:lnSpc>
                <a:spcPts val="5069"/>
              </a:lnSpc>
              <a:spcBef>
                <a:spcPct val="0"/>
              </a:spcBef>
            </a:pPr>
            <a:r>
              <a:rPr lang="en-US" sz="3620" strike="noStrike">
                <a:solidFill>
                  <a:srgbClr val="000000"/>
                </a:solidFill>
                <a:latin typeface="ไอติม"/>
                <a:ea typeface="ไอติม"/>
                <a:cs typeface="ไอติม"/>
                <a:sym typeface="ไอติม"/>
              </a:rPr>
              <a:t>Techniques such as Harris corner detection, SIFT, SURF, FAST, BRIEF and ORB were introduced.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905400" y="1512009"/>
            <a:ext cx="5579388" cy="997926"/>
          </a:xfrm>
          <a:prstGeom prst="rect">
            <a:avLst/>
          </a:prstGeom>
        </p:spPr>
        <p:txBody>
          <a:bodyPr anchor="t" rtlCol="false" tIns="0" lIns="0" bIns="0" rIns="0">
            <a:spAutoFit/>
          </a:bodyPr>
          <a:lstStyle/>
          <a:p>
            <a:pPr algn="ctr">
              <a:lnSpc>
                <a:spcPts val="7413"/>
              </a:lnSpc>
            </a:pPr>
            <a:r>
              <a:rPr lang="en-US" sz="7413" u="sng">
                <a:solidFill>
                  <a:srgbClr val="000000"/>
                </a:solidFill>
                <a:latin typeface="Chewy"/>
                <a:ea typeface="Chewy"/>
                <a:cs typeface="Chewy"/>
                <a:sym typeface="Chewy"/>
              </a:rPr>
              <a:t>Week 4 :</a:t>
            </a:r>
          </a:p>
        </p:txBody>
      </p:sp>
      <p:sp>
        <p:nvSpPr>
          <p:cNvPr name="TextBox 7" id="7"/>
          <p:cNvSpPr txBox="true"/>
          <p:nvPr/>
        </p:nvSpPr>
        <p:spPr>
          <a:xfrm rot="0">
            <a:off x="1716558" y="3379267"/>
            <a:ext cx="15542742" cy="2684251"/>
          </a:xfrm>
          <a:prstGeom prst="rect">
            <a:avLst/>
          </a:prstGeom>
        </p:spPr>
        <p:txBody>
          <a:bodyPr anchor="t" rtlCol="false" tIns="0" lIns="0" bIns="0" rIns="0">
            <a:spAutoFit/>
          </a:bodyPr>
          <a:lstStyle/>
          <a:p>
            <a:pPr algn="ctr" marL="0" indent="0" lvl="1">
              <a:lnSpc>
                <a:spcPts val="5349"/>
              </a:lnSpc>
              <a:spcBef>
                <a:spcPct val="0"/>
              </a:spcBef>
            </a:pPr>
            <a:r>
              <a:rPr lang="en-US" sz="3820">
                <a:solidFill>
                  <a:srgbClr val="000000"/>
                </a:solidFill>
                <a:latin typeface="ไอติม"/>
                <a:ea typeface="ไอติม"/>
                <a:cs typeface="ไอติม"/>
                <a:sym typeface="ไอติม"/>
              </a:rPr>
              <a:t>The final week was set to implement  the task of extracting frames from a video and making a 3D model out of them using Meshroom application after choosing the most suitable frames depending upon the number of contours and edges detected.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AutoShape 2" id="2"/>
          <p:cNvSpPr/>
          <p:nvPr/>
        </p:nvSpPr>
        <p:spPr>
          <a:xfrm flipH="true">
            <a:off x="2539893" y="4283541"/>
            <a:ext cx="3133012" cy="2122171"/>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1120207" y="4283541"/>
            <a:ext cx="3807450" cy="1896614"/>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alphaModFix amt="26000"/>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380978" y="799222"/>
            <a:ext cx="7526045" cy="1349374"/>
          </a:xfrm>
          <a:prstGeom prst="rect">
            <a:avLst/>
          </a:prstGeom>
        </p:spPr>
        <p:txBody>
          <a:bodyPr anchor="t" rtlCol="false" tIns="0" lIns="0" bIns="0" rIns="0">
            <a:spAutoFit/>
          </a:bodyPr>
          <a:lstStyle/>
          <a:p>
            <a:pPr algn="ctr">
              <a:lnSpc>
                <a:spcPts val="9999"/>
              </a:lnSpc>
            </a:pPr>
            <a:r>
              <a:rPr lang="en-US" sz="9999" u="sng">
                <a:solidFill>
                  <a:srgbClr val="000000"/>
                </a:solidFill>
                <a:latin typeface="Chewy"/>
                <a:ea typeface="Chewy"/>
                <a:cs typeface="Chewy"/>
                <a:sym typeface="Chewy"/>
              </a:rPr>
              <a:t>Summary</a:t>
            </a:r>
          </a:p>
        </p:txBody>
      </p:sp>
      <p:sp>
        <p:nvSpPr>
          <p:cNvPr name="TextBox 9" id="9"/>
          <p:cNvSpPr txBox="true"/>
          <p:nvPr/>
        </p:nvSpPr>
        <p:spPr>
          <a:xfrm rot="0">
            <a:off x="629825" y="7717593"/>
            <a:ext cx="3618087" cy="1224298"/>
          </a:xfrm>
          <a:prstGeom prst="rect">
            <a:avLst/>
          </a:prstGeom>
        </p:spPr>
        <p:txBody>
          <a:bodyPr anchor="t" rtlCol="false" tIns="0" lIns="0" bIns="0" rIns="0">
            <a:spAutoFit/>
          </a:bodyPr>
          <a:lstStyle/>
          <a:p>
            <a:pPr algn="ctr">
              <a:lnSpc>
                <a:spcPts val="3200"/>
              </a:lnSpc>
              <a:spcBef>
                <a:spcPct val="0"/>
              </a:spcBef>
            </a:pPr>
            <a:r>
              <a:rPr lang="en-US" sz="3200">
                <a:solidFill>
                  <a:srgbClr val="000000"/>
                </a:solidFill>
                <a:latin typeface="ไอติม"/>
                <a:ea typeface="ไอติม"/>
                <a:cs typeface="ไอติม"/>
                <a:sym typeface="ไอติม"/>
              </a:rPr>
              <a:t>python basics, git installation, version control</a:t>
            </a:r>
          </a:p>
        </p:txBody>
      </p:sp>
      <p:sp>
        <p:nvSpPr>
          <p:cNvPr name="TextBox 10" id="10"/>
          <p:cNvSpPr txBox="true"/>
          <p:nvPr/>
        </p:nvSpPr>
        <p:spPr>
          <a:xfrm rot="0">
            <a:off x="4340066" y="5191125"/>
            <a:ext cx="3618087" cy="1202708"/>
          </a:xfrm>
          <a:prstGeom prst="rect">
            <a:avLst/>
          </a:prstGeom>
        </p:spPr>
        <p:txBody>
          <a:bodyPr anchor="t" rtlCol="false" tIns="0" lIns="0" bIns="0" rIns="0">
            <a:spAutoFit/>
          </a:bodyPr>
          <a:lstStyle/>
          <a:p>
            <a:pPr algn="ctr">
              <a:lnSpc>
                <a:spcPts val="3100"/>
              </a:lnSpc>
              <a:spcBef>
                <a:spcPct val="0"/>
              </a:spcBef>
            </a:pPr>
            <a:r>
              <a:rPr lang="en-US" sz="3100">
                <a:solidFill>
                  <a:srgbClr val="000000"/>
                </a:solidFill>
                <a:latin typeface="ไอติม"/>
                <a:ea typeface="ไอติม"/>
                <a:cs typeface="ไอติม"/>
                <a:sym typeface="ไอติม"/>
              </a:rPr>
              <a:t>OpenCV fundamentals and video processing</a:t>
            </a:r>
          </a:p>
        </p:txBody>
      </p:sp>
      <p:sp>
        <p:nvSpPr>
          <p:cNvPr name="TextBox 11" id="11"/>
          <p:cNvSpPr txBox="true"/>
          <p:nvPr/>
        </p:nvSpPr>
        <p:spPr>
          <a:xfrm rot="0">
            <a:off x="9144000" y="4806944"/>
            <a:ext cx="3618087" cy="1224298"/>
          </a:xfrm>
          <a:prstGeom prst="rect">
            <a:avLst/>
          </a:prstGeom>
        </p:spPr>
        <p:txBody>
          <a:bodyPr anchor="t" rtlCol="false" tIns="0" lIns="0" bIns="0" rIns="0">
            <a:spAutoFit/>
          </a:bodyPr>
          <a:lstStyle/>
          <a:p>
            <a:pPr algn="ctr">
              <a:lnSpc>
                <a:spcPts val="3200"/>
              </a:lnSpc>
              <a:spcBef>
                <a:spcPct val="0"/>
              </a:spcBef>
            </a:pPr>
            <a:r>
              <a:rPr lang="en-US" sz="3200">
                <a:solidFill>
                  <a:srgbClr val="000000"/>
                </a:solidFill>
                <a:latin typeface="ไอติม"/>
                <a:ea typeface="ไอติม"/>
                <a:cs typeface="ไอติม"/>
                <a:sym typeface="ไอติม"/>
              </a:rPr>
              <a:t>metadata exploration and frame analysis</a:t>
            </a:r>
          </a:p>
        </p:txBody>
      </p:sp>
      <p:sp>
        <p:nvSpPr>
          <p:cNvPr name="TextBox 12" id="12"/>
          <p:cNvSpPr txBox="true"/>
          <p:nvPr/>
        </p:nvSpPr>
        <p:spPr>
          <a:xfrm rot="0">
            <a:off x="13483064" y="6909275"/>
            <a:ext cx="3618087" cy="1224298"/>
          </a:xfrm>
          <a:prstGeom prst="rect">
            <a:avLst/>
          </a:prstGeom>
        </p:spPr>
        <p:txBody>
          <a:bodyPr anchor="t" rtlCol="false" tIns="0" lIns="0" bIns="0" rIns="0">
            <a:spAutoFit/>
          </a:bodyPr>
          <a:lstStyle/>
          <a:p>
            <a:pPr algn="ctr">
              <a:lnSpc>
                <a:spcPts val="3200"/>
              </a:lnSpc>
              <a:spcBef>
                <a:spcPct val="0"/>
              </a:spcBef>
            </a:pPr>
            <a:r>
              <a:rPr lang="en-US" sz="3200">
                <a:solidFill>
                  <a:srgbClr val="000000"/>
                </a:solidFill>
                <a:latin typeface="ไอติม"/>
                <a:ea typeface="ไอติม"/>
                <a:cs typeface="ไอติม"/>
                <a:sym typeface="ไอติม"/>
              </a:rPr>
              <a:t>final pipeline integration and 3D model visualisation</a:t>
            </a:r>
          </a:p>
        </p:txBody>
      </p:sp>
      <p:sp>
        <p:nvSpPr>
          <p:cNvPr name="TextBox 13" id="13"/>
          <p:cNvSpPr txBox="true"/>
          <p:nvPr/>
        </p:nvSpPr>
        <p:spPr>
          <a:xfrm rot="0">
            <a:off x="2438868" y="6491437"/>
            <a:ext cx="202049" cy="807101"/>
          </a:xfrm>
          <a:prstGeom prst="rect">
            <a:avLst/>
          </a:prstGeom>
        </p:spPr>
        <p:txBody>
          <a:bodyPr anchor="t" rtlCol="false" tIns="0" lIns="0" bIns="0" rIns="0">
            <a:spAutoFit/>
          </a:bodyPr>
          <a:lstStyle/>
          <a:p>
            <a:pPr algn="ctr">
              <a:lnSpc>
                <a:spcPts val="5900"/>
              </a:lnSpc>
              <a:spcBef>
                <a:spcPct val="0"/>
              </a:spcBef>
            </a:pPr>
            <a:r>
              <a:rPr lang="en-US" sz="5900">
                <a:solidFill>
                  <a:srgbClr val="000000"/>
                </a:solidFill>
                <a:latin typeface="Chewy"/>
                <a:ea typeface="Chewy"/>
                <a:cs typeface="Chewy"/>
                <a:sym typeface="Chewy"/>
              </a:rPr>
              <a:t>1</a:t>
            </a:r>
          </a:p>
        </p:txBody>
      </p:sp>
      <p:sp>
        <p:nvSpPr>
          <p:cNvPr name="TextBox 14" id="14"/>
          <p:cNvSpPr txBox="true"/>
          <p:nvPr/>
        </p:nvSpPr>
        <p:spPr>
          <a:xfrm rot="0">
            <a:off x="5955930" y="3870698"/>
            <a:ext cx="386358" cy="819166"/>
          </a:xfrm>
          <a:prstGeom prst="rect">
            <a:avLst/>
          </a:prstGeom>
        </p:spPr>
        <p:txBody>
          <a:bodyPr anchor="t" rtlCol="false" tIns="0" lIns="0" bIns="0" rIns="0">
            <a:spAutoFit/>
          </a:bodyPr>
          <a:lstStyle/>
          <a:p>
            <a:pPr algn="ctr">
              <a:lnSpc>
                <a:spcPts val="6000"/>
              </a:lnSpc>
              <a:spcBef>
                <a:spcPct val="0"/>
              </a:spcBef>
            </a:pPr>
            <a:r>
              <a:rPr lang="en-US" sz="6000">
                <a:solidFill>
                  <a:srgbClr val="000000"/>
                </a:solidFill>
                <a:latin typeface="Chewy"/>
                <a:ea typeface="Chewy"/>
                <a:cs typeface="Chewy"/>
                <a:sym typeface="Chewy"/>
              </a:rPr>
              <a:t>2</a:t>
            </a:r>
          </a:p>
        </p:txBody>
      </p:sp>
      <p:sp>
        <p:nvSpPr>
          <p:cNvPr name="TextBox 15" id="15"/>
          <p:cNvSpPr txBox="true"/>
          <p:nvPr/>
        </p:nvSpPr>
        <p:spPr>
          <a:xfrm rot="0">
            <a:off x="10785880" y="3957777"/>
            <a:ext cx="334328" cy="737252"/>
          </a:xfrm>
          <a:prstGeom prst="rect">
            <a:avLst/>
          </a:prstGeom>
        </p:spPr>
        <p:txBody>
          <a:bodyPr anchor="t" rtlCol="false" tIns="0" lIns="0" bIns="0" rIns="0">
            <a:spAutoFit/>
          </a:bodyPr>
          <a:lstStyle/>
          <a:p>
            <a:pPr algn="ctr">
              <a:lnSpc>
                <a:spcPts val="5400"/>
              </a:lnSpc>
              <a:spcBef>
                <a:spcPct val="0"/>
              </a:spcBef>
            </a:pPr>
            <a:r>
              <a:rPr lang="en-US" sz="5400">
                <a:solidFill>
                  <a:srgbClr val="000000"/>
                </a:solidFill>
                <a:latin typeface="Chewy"/>
                <a:ea typeface="Chewy"/>
                <a:cs typeface="Chewy"/>
                <a:sym typeface="Chewy"/>
              </a:rPr>
              <a:t>3</a:t>
            </a:r>
          </a:p>
        </p:txBody>
      </p:sp>
      <p:sp>
        <p:nvSpPr>
          <p:cNvPr name="TextBox 16" id="16"/>
          <p:cNvSpPr txBox="true"/>
          <p:nvPr/>
        </p:nvSpPr>
        <p:spPr>
          <a:xfrm rot="0">
            <a:off x="14927657" y="5854392"/>
            <a:ext cx="364450" cy="737252"/>
          </a:xfrm>
          <a:prstGeom prst="rect">
            <a:avLst/>
          </a:prstGeom>
        </p:spPr>
        <p:txBody>
          <a:bodyPr anchor="t" rtlCol="false" tIns="0" lIns="0" bIns="0" rIns="0">
            <a:spAutoFit/>
          </a:bodyPr>
          <a:lstStyle/>
          <a:p>
            <a:pPr algn="ctr">
              <a:lnSpc>
                <a:spcPts val="5400"/>
              </a:lnSpc>
              <a:spcBef>
                <a:spcPct val="0"/>
              </a:spcBef>
            </a:pPr>
            <a:r>
              <a:rPr lang="en-US" sz="5400">
                <a:solidFill>
                  <a:srgbClr val="000000"/>
                </a:solidFill>
                <a:latin typeface="Chewy"/>
                <a:ea typeface="Chewy"/>
                <a:cs typeface="Chewy"/>
                <a:sym typeface="Chewy"/>
              </a:rPr>
              <a:t>4</a:t>
            </a:r>
          </a:p>
        </p:txBody>
      </p:sp>
      <p:sp>
        <p:nvSpPr>
          <p:cNvPr name="AutoShape 17" id="17"/>
          <p:cNvSpPr/>
          <p:nvPr/>
        </p:nvSpPr>
        <p:spPr>
          <a:xfrm flipH="true">
            <a:off x="6672625" y="4074511"/>
            <a:ext cx="3782917" cy="94401"/>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9DA"/>
        </a:solidFill>
      </p:bgPr>
    </p:bg>
    <p:spTree>
      <p:nvGrpSpPr>
        <p:cNvPr id="1" name=""/>
        <p:cNvGrpSpPr/>
        <p:nvPr/>
      </p:nvGrpSpPr>
      <p:grpSpPr>
        <a:xfrm>
          <a:off x="0" y="0"/>
          <a:ext cx="0" cy="0"/>
          <a:chOff x="0" y="0"/>
          <a:chExt cx="0" cy="0"/>
        </a:xfrm>
      </p:grpSpPr>
      <p:sp>
        <p:nvSpPr>
          <p:cNvPr name="Freeform 2" id="2"/>
          <p:cNvSpPr/>
          <p:nvPr/>
        </p:nvSpPr>
        <p:spPr>
          <a:xfrm flipH="false" flipV="false" rot="4896564">
            <a:off x="-1731572" y="-2331944"/>
            <a:ext cx="6993842" cy="7440257"/>
          </a:xfrm>
          <a:custGeom>
            <a:avLst/>
            <a:gdLst/>
            <a:ahLst/>
            <a:cxnLst/>
            <a:rect r="r" b="b" t="t" l="l"/>
            <a:pathLst>
              <a:path h="7440257" w="6993842">
                <a:moveTo>
                  <a:pt x="0" y="0"/>
                </a:moveTo>
                <a:lnTo>
                  <a:pt x="6993841" y="0"/>
                </a:lnTo>
                <a:lnTo>
                  <a:pt x="6993841" y="7440257"/>
                </a:lnTo>
                <a:lnTo>
                  <a:pt x="0" y="74402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25519">
            <a:off x="14605202" y="5604764"/>
            <a:ext cx="7365595" cy="7307072"/>
          </a:xfrm>
          <a:custGeom>
            <a:avLst/>
            <a:gdLst/>
            <a:ahLst/>
            <a:cxnLst/>
            <a:rect r="r" b="b" t="t" l="l"/>
            <a:pathLst>
              <a:path h="7307072" w="7365595">
                <a:moveTo>
                  <a:pt x="0" y="0"/>
                </a:moveTo>
                <a:lnTo>
                  <a:pt x="7365596" y="0"/>
                </a:lnTo>
                <a:lnTo>
                  <a:pt x="7365596" y="7307072"/>
                </a:lnTo>
                <a:lnTo>
                  <a:pt x="0" y="7307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21861">
            <a:off x="15485989" y="-146425"/>
            <a:ext cx="2229473" cy="4114800"/>
          </a:xfrm>
          <a:custGeom>
            <a:avLst/>
            <a:gdLst/>
            <a:ahLst/>
            <a:cxnLst/>
            <a:rect r="r" b="b" t="t" l="l"/>
            <a:pathLst>
              <a:path h="4114800" w="2229473">
                <a:moveTo>
                  <a:pt x="0" y="0"/>
                </a:moveTo>
                <a:lnTo>
                  <a:pt x="2229473" y="0"/>
                </a:lnTo>
                <a:lnTo>
                  <a:pt x="222947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07974">
            <a:off x="167669" y="6474238"/>
            <a:ext cx="2245462" cy="3653858"/>
          </a:xfrm>
          <a:custGeom>
            <a:avLst/>
            <a:gdLst/>
            <a:ahLst/>
            <a:cxnLst/>
            <a:rect r="r" b="b" t="t" l="l"/>
            <a:pathLst>
              <a:path h="3653858" w="2245462">
                <a:moveTo>
                  <a:pt x="0" y="0"/>
                </a:moveTo>
                <a:lnTo>
                  <a:pt x="2245462" y="0"/>
                </a:lnTo>
                <a:lnTo>
                  <a:pt x="2245462" y="3653858"/>
                </a:lnTo>
                <a:lnTo>
                  <a:pt x="0" y="3653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970097" y="4248150"/>
            <a:ext cx="8347806" cy="2038350"/>
          </a:xfrm>
          <a:prstGeom prst="rect">
            <a:avLst/>
          </a:prstGeom>
        </p:spPr>
        <p:txBody>
          <a:bodyPr anchor="t" rtlCol="false" tIns="0" lIns="0" bIns="0" rIns="0">
            <a:spAutoFit/>
          </a:bodyPr>
          <a:lstStyle/>
          <a:p>
            <a:pPr algn="ctr">
              <a:lnSpc>
                <a:spcPts val="15000"/>
              </a:lnSpc>
            </a:pPr>
            <a:r>
              <a:rPr lang="en-US" sz="15000">
                <a:solidFill>
                  <a:srgbClr val="000000"/>
                </a:solidFill>
                <a:latin typeface="Chewy"/>
                <a:ea typeface="Chewy"/>
                <a:cs typeface="Chewy"/>
                <a:sym typeface="Chew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DAGb4GAz70o</dc:identifier>
  <dcterms:modified xsi:type="dcterms:W3CDTF">2011-08-01T06:04:30Z</dcterms:modified>
  <cp:revision>1</cp:revision>
  <dc:title>Project Report</dc:title>
</cp:coreProperties>
</file>