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316" r:id="rId20"/>
    <p:sldId id="275" r:id="rId21"/>
    <p:sldId id="276" r:id="rId22"/>
    <p:sldId id="284" r:id="rId23"/>
    <p:sldId id="285" r:id="rId24"/>
    <p:sldId id="277" r:id="rId25"/>
    <p:sldId id="278" r:id="rId26"/>
    <p:sldId id="279" r:id="rId27"/>
    <p:sldId id="280" r:id="rId28"/>
    <p:sldId id="281" r:id="rId29"/>
    <p:sldId id="282"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305" r:id="rId45"/>
    <p:sldId id="301" r:id="rId46"/>
    <p:sldId id="307" r:id="rId47"/>
    <p:sldId id="308" r:id="rId48"/>
    <p:sldId id="309" r:id="rId49"/>
    <p:sldId id="310" r:id="rId50"/>
    <p:sldId id="311" r:id="rId51"/>
    <p:sldId id="306" r:id="rId52"/>
    <p:sldId id="312" r:id="rId53"/>
    <p:sldId id="314" r:id="rId54"/>
    <p:sldId id="315" r:id="rId55"/>
    <p:sldId id="313"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D2E4-D6DE-34DE-829C-367305CAC99F}"/>
              </a:ext>
            </a:extLst>
          </p:cNvPr>
          <p:cNvSpPr>
            <a:spLocks noGrp="1"/>
          </p:cNvSpPr>
          <p:nvPr>
            <p:ph type="ctrTitle"/>
          </p:nvPr>
        </p:nvSpPr>
        <p:spPr>
          <a:xfrm>
            <a:off x="1444752" y="1964267"/>
            <a:ext cx="9715373" cy="2421464"/>
          </a:xfrm>
        </p:spPr>
        <p:txBody>
          <a:bodyPr/>
          <a:lstStyle/>
          <a:p>
            <a:r>
              <a:rPr lang="en-IN" dirty="0">
                <a:latin typeface="Arial Black" panose="020B0A04020102020204" pitchFamily="34" charset="0"/>
              </a:rPr>
              <a:t>VISIONCRAFT-</a:t>
            </a:r>
            <a:br>
              <a:rPr lang="en-IN" dirty="0">
                <a:latin typeface="Arial Black" panose="020B0A04020102020204" pitchFamily="34" charset="0"/>
              </a:rPr>
            </a:br>
            <a:r>
              <a:rPr lang="en-IN" dirty="0">
                <a:latin typeface="Arial Black" panose="020B0A04020102020204" pitchFamily="34" charset="0"/>
              </a:rPr>
              <a:t>the winter challenge</a:t>
            </a:r>
          </a:p>
        </p:txBody>
      </p:sp>
      <p:sp>
        <p:nvSpPr>
          <p:cNvPr id="3" name="Subtitle 2">
            <a:extLst>
              <a:ext uri="{FF2B5EF4-FFF2-40B4-BE49-F238E27FC236}">
                <a16:creationId xmlns:a16="http://schemas.microsoft.com/office/drawing/2014/main" id="{9468C284-4374-6AF3-3A58-CD115D469D2B}"/>
              </a:ext>
            </a:extLst>
          </p:cNvPr>
          <p:cNvSpPr>
            <a:spLocks noGrp="1"/>
          </p:cNvSpPr>
          <p:nvPr>
            <p:ph type="subTitle" idx="1"/>
          </p:nvPr>
        </p:nvSpPr>
        <p:spPr>
          <a:xfrm>
            <a:off x="3962399" y="4641764"/>
            <a:ext cx="7197726" cy="1405467"/>
          </a:xfrm>
        </p:spPr>
        <p:txBody>
          <a:bodyPr/>
          <a:lstStyle/>
          <a:p>
            <a:r>
              <a:rPr lang="en-IN" dirty="0"/>
              <a:t>Name- Shambhavi </a:t>
            </a:r>
            <a:r>
              <a:rPr lang="en-IN" dirty="0" err="1"/>
              <a:t>singh</a:t>
            </a:r>
            <a:endParaRPr lang="en-IN" dirty="0"/>
          </a:p>
          <a:p>
            <a:r>
              <a:rPr lang="en-IN" dirty="0"/>
              <a:t>Roll no.- 240958</a:t>
            </a:r>
          </a:p>
          <a:p>
            <a:r>
              <a:rPr lang="en-IN" dirty="0"/>
              <a:t>Branch- </a:t>
            </a:r>
            <a:r>
              <a:rPr lang="en-IN" dirty="0" err="1"/>
              <a:t>mse</a:t>
            </a:r>
            <a:endParaRPr lang="en-IN" dirty="0"/>
          </a:p>
        </p:txBody>
      </p:sp>
    </p:spTree>
    <p:extLst>
      <p:ext uri="{BB962C8B-B14F-4D97-AF65-F5344CB8AC3E}">
        <p14:creationId xmlns:p14="http://schemas.microsoft.com/office/powerpoint/2010/main" val="83708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4E45-8DE0-3031-698F-60E2FD3CBF8E}"/>
              </a:ext>
            </a:extLst>
          </p:cNvPr>
          <p:cNvSpPr>
            <a:spLocks noGrp="1"/>
          </p:cNvSpPr>
          <p:nvPr>
            <p:ph type="title"/>
          </p:nvPr>
        </p:nvSpPr>
        <p:spPr>
          <a:xfrm>
            <a:off x="685801" y="453814"/>
            <a:ext cx="11256263" cy="1456267"/>
          </a:xfrm>
        </p:spPr>
        <p:txBody>
          <a:bodyPr/>
          <a:lstStyle/>
          <a:p>
            <a:r>
              <a:rPr lang="en-IN" dirty="0">
                <a:latin typeface="Arial Rounded MT Bold" panose="020F0704030504030204" pitchFamily="34" charset="0"/>
              </a:rPr>
              <a:t>Statistics 	</a:t>
            </a:r>
            <a:r>
              <a:rPr lang="en-IN" dirty="0"/>
              <a:t>			                </a:t>
            </a:r>
            <a:r>
              <a:rPr lang="en-IN" dirty="0">
                <a:latin typeface="Arial Rounded MT Bold" panose="020F0704030504030204" pitchFamily="34" charset="0"/>
              </a:rPr>
              <a:t>Reshaping and </a:t>
            </a:r>
            <a:br>
              <a:rPr lang="en-IN" dirty="0">
                <a:latin typeface="Arial Rounded MT Bold" panose="020F0704030504030204" pitchFamily="34" charset="0"/>
              </a:rPr>
            </a:br>
            <a:r>
              <a:rPr lang="en-IN" dirty="0">
                <a:latin typeface="Arial Rounded MT Bold" panose="020F0704030504030204" pitchFamily="34" charset="0"/>
              </a:rPr>
              <a:t>                                                              Stacking</a:t>
            </a:r>
          </a:p>
        </p:txBody>
      </p:sp>
      <p:sp>
        <p:nvSpPr>
          <p:cNvPr id="3" name="Content Placeholder 2">
            <a:extLst>
              <a:ext uri="{FF2B5EF4-FFF2-40B4-BE49-F238E27FC236}">
                <a16:creationId xmlns:a16="http://schemas.microsoft.com/office/drawing/2014/main" id="{B6B9BD0D-F19E-D1DC-6D93-CE6E5D5927CD}"/>
              </a:ext>
            </a:extLst>
          </p:cNvPr>
          <p:cNvSpPr>
            <a:spLocks noGrp="1"/>
          </p:cNvSpPr>
          <p:nvPr>
            <p:ph idx="1"/>
          </p:nvPr>
        </p:nvSpPr>
        <p:spPr>
          <a:xfrm>
            <a:off x="531877" y="989923"/>
            <a:ext cx="5073395" cy="3649133"/>
          </a:xfrm>
        </p:spPr>
        <p:txBody>
          <a:bodyPr/>
          <a:lstStyle/>
          <a:p>
            <a:pPr marL="0" indent="0">
              <a:buNone/>
            </a:pPr>
            <a:r>
              <a:rPr lang="en-US" sz="2000" dirty="0">
                <a:latin typeface="Consolas" panose="020B0609020204030204" pitchFamily="49" charset="0"/>
              </a:rPr>
              <a:t>a = </a:t>
            </a:r>
            <a:r>
              <a:rPr lang="en-US" sz="2000" dirty="0" err="1">
                <a:latin typeface="Consolas" panose="020B0609020204030204" pitchFamily="49" charset="0"/>
              </a:rPr>
              <a:t>np.array</a:t>
            </a:r>
            <a:r>
              <a:rPr lang="en-US" sz="2000" dirty="0">
                <a:latin typeface="Consolas" panose="020B0609020204030204" pitchFamily="49" charset="0"/>
              </a:rPr>
              <a:t>([[1, 2], [3, 4]])</a:t>
            </a:r>
          </a:p>
          <a:p>
            <a:pPr marL="0" indent="0">
              <a:buNone/>
            </a:pPr>
            <a:r>
              <a:rPr lang="en-US" sz="2000" dirty="0" err="1">
                <a:latin typeface="Consolas" panose="020B0609020204030204" pitchFamily="49" charset="0"/>
              </a:rPr>
              <a:t>np.min</a:t>
            </a:r>
            <a:r>
              <a:rPr lang="en-US" sz="2000" dirty="0">
                <a:latin typeface="Consolas" panose="020B0609020204030204" pitchFamily="49" charset="0"/>
              </a:rPr>
              <a:t>(a), </a:t>
            </a:r>
            <a:r>
              <a:rPr lang="en-US" sz="2000" dirty="0" err="1">
                <a:latin typeface="Consolas" panose="020B0609020204030204" pitchFamily="49" charset="0"/>
              </a:rPr>
              <a:t>np.max</a:t>
            </a:r>
            <a:r>
              <a:rPr lang="en-US" sz="2000" dirty="0">
                <a:latin typeface="Consolas" panose="020B0609020204030204" pitchFamily="49" charset="0"/>
              </a:rPr>
              <a:t>(a) </a:t>
            </a:r>
            <a:r>
              <a:rPr lang="en-US" sz="2000" dirty="0"/>
              <a:t>-&gt; Min and max values</a:t>
            </a:r>
          </a:p>
          <a:p>
            <a:pPr marL="0" indent="0">
              <a:buNone/>
            </a:pPr>
            <a:r>
              <a:rPr lang="en-US" sz="2000" dirty="0" err="1">
                <a:latin typeface="Consolas" panose="020B0609020204030204" pitchFamily="49" charset="0"/>
              </a:rPr>
              <a:t>np.sum</a:t>
            </a:r>
            <a:r>
              <a:rPr lang="en-US" sz="2000" dirty="0">
                <a:latin typeface="Consolas" panose="020B0609020204030204" pitchFamily="49" charset="0"/>
              </a:rPr>
              <a:t>(a, axis=0) </a:t>
            </a:r>
            <a:r>
              <a:rPr lang="en-US" sz="2000" dirty="0"/>
              <a:t>-&gt; Sum along columns</a:t>
            </a:r>
          </a:p>
          <a:p>
            <a:endParaRPr lang="en-IN" dirty="0"/>
          </a:p>
        </p:txBody>
      </p:sp>
      <p:sp>
        <p:nvSpPr>
          <p:cNvPr id="4" name="Content Placeholder 2">
            <a:extLst>
              <a:ext uri="{FF2B5EF4-FFF2-40B4-BE49-F238E27FC236}">
                <a16:creationId xmlns:a16="http://schemas.microsoft.com/office/drawing/2014/main" id="{5884D8FD-A5BF-DCF5-7835-694CD039F0DD}"/>
              </a:ext>
            </a:extLst>
          </p:cNvPr>
          <p:cNvSpPr txBox="1">
            <a:spLocks/>
          </p:cNvSpPr>
          <p:nvPr/>
        </p:nvSpPr>
        <p:spPr>
          <a:xfrm>
            <a:off x="7068313" y="1143001"/>
            <a:ext cx="451713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IN" sz="2000" dirty="0">
                <a:latin typeface="Consolas" panose="020B0609020204030204" pitchFamily="49" charset="0"/>
              </a:rPr>
              <a:t>before = </a:t>
            </a:r>
            <a:r>
              <a:rPr lang="en-IN" sz="2000" dirty="0" err="1">
                <a:latin typeface="Consolas" panose="020B0609020204030204" pitchFamily="49" charset="0"/>
              </a:rPr>
              <a:t>np.array</a:t>
            </a:r>
            <a:r>
              <a:rPr lang="en-IN" sz="2000" dirty="0">
                <a:latin typeface="Consolas" panose="020B0609020204030204" pitchFamily="49" charset="0"/>
              </a:rPr>
              <a:t>([[1, 2, 3, 4], [5, 6, 7, 8]])</a:t>
            </a:r>
          </a:p>
          <a:p>
            <a:pPr marL="0" indent="0">
              <a:buNone/>
            </a:pPr>
            <a:r>
              <a:rPr lang="en-IN" sz="2000" dirty="0">
                <a:latin typeface="Consolas" panose="020B0609020204030204" pitchFamily="49" charset="0"/>
              </a:rPr>
              <a:t>after = </a:t>
            </a:r>
            <a:r>
              <a:rPr lang="en-IN" sz="2000" dirty="0" err="1">
                <a:latin typeface="Consolas" panose="020B0609020204030204" pitchFamily="49" charset="0"/>
              </a:rPr>
              <a:t>before.reshape</a:t>
            </a:r>
            <a:r>
              <a:rPr lang="en-IN" sz="2000" dirty="0">
                <a:latin typeface="Consolas" panose="020B0609020204030204" pitchFamily="49" charset="0"/>
              </a:rPr>
              <a:t>((4, 2))</a:t>
            </a:r>
          </a:p>
          <a:p>
            <a:pPr marL="0" indent="0">
              <a:buNone/>
            </a:pPr>
            <a:r>
              <a:rPr lang="en-IN" sz="2000" dirty="0" err="1">
                <a:latin typeface="Consolas" panose="020B0609020204030204" pitchFamily="49" charset="0"/>
              </a:rPr>
              <a:t>np.vstack</a:t>
            </a:r>
            <a:r>
              <a:rPr lang="en-IN" sz="2000" dirty="0">
                <a:latin typeface="Consolas" panose="020B0609020204030204" pitchFamily="49" charset="0"/>
              </a:rPr>
              <a:t>([v1, v2]), </a:t>
            </a:r>
            <a:r>
              <a:rPr lang="en-IN" sz="2000" dirty="0" err="1">
                <a:latin typeface="Consolas" panose="020B0609020204030204" pitchFamily="49" charset="0"/>
              </a:rPr>
              <a:t>np.hstack</a:t>
            </a:r>
            <a:r>
              <a:rPr lang="en-IN" sz="2000" dirty="0">
                <a:latin typeface="Consolas" panose="020B0609020204030204" pitchFamily="49" charset="0"/>
              </a:rPr>
              <a:t>([v1, v2])</a:t>
            </a:r>
          </a:p>
          <a:p>
            <a:endParaRPr lang="en-IN" dirty="0"/>
          </a:p>
        </p:txBody>
      </p:sp>
      <p:sp>
        <p:nvSpPr>
          <p:cNvPr id="5" name="Title 1">
            <a:extLst>
              <a:ext uri="{FF2B5EF4-FFF2-40B4-BE49-F238E27FC236}">
                <a16:creationId xmlns:a16="http://schemas.microsoft.com/office/drawing/2014/main" id="{BE1C9F50-23D5-F549-6D89-67964CA0CF0A}"/>
              </a:ext>
            </a:extLst>
          </p:cNvPr>
          <p:cNvSpPr txBox="1">
            <a:spLocks/>
          </p:cNvSpPr>
          <p:nvPr/>
        </p:nvSpPr>
        <p:spPr>
          <a:xfrm>
            <a:off x="3817238" y="3963415"/>
            <a:ext cx="5182362"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Arial Rounded MT Bold" panose="020F0704030504030204" pitchFamily="34" charset="0"/>
              </a:rPr>
              <a:t>Boolean masking</a:t>
            </a:r>
          </a:p>
        </p:txBody>
      </p:sp>
      <p:sp>
        <p:nvSpPr>
          <p:cNvPr id="6" name="Content Placeholder 2">
            <a:extLst>
              <a:ext uri="{FF2B5EF4-FFF2-40B4-BE49-F238E27FC236}">
                <a16:creationId xmlns:a16="http://schemas.microsoft.com/office/drawing/2014/main" id="{78055CA2-40E4-49EF-C0DC-EE23FCA659E6}"/>
              </a:ext>
            </a:extLst>
          </p:cNvPr>
          <p:cNvSpPr txBox="1">
            <a:spLocks/>
          </p:cNvSpPr>
          <p:nvPr/>
        </p:nvSpPr>
        <p:spPr>
          <a:xfrm>
            <a:off x="4043172" y="4157133"/>
            <a:ext cx="473049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000" dirty="0">
                <a:latin typeface="Consolas" panose="020B0609020204030204" pitchFamily="49" charset="0"/>
              </a:rPr>
              <a:t>a = </a:t>
            </a:r>
            <a:r>
              <a:rPr lang="en-US" sz="2000" dirty="0" err="1">
                <a:latin typeface="Consolas" panose="020B0609020204030204" pitchFamily="49" charset="0"/>
              </a:rPr>
              <a:t>np.array</a:t>
            </a:r>
            <a:r>
              <a:rPr lang="en-US" sz="2000" dirty="0">
                <a:latin typeface="Consolas" panose="020B0609020204030204" pitchFamily="49" charset="0"/>
              </a:rPr>
              <a:t>([1, 2, 3, 4, 5])</a:t>
            </a:r>
          </a:p>
          <a:p>
            <a:pPr marL="0" indent="0">
              <a:buNone/>
            </a:pPr>
            <a:r>
              <a:rPr lang="en-US" sz="2000" dirty="0">
                <a:latin typeface="Consolas" panose="020B0609020204030204" pitchFamily="49" charset="0"/>
              </a:rPr>
              <a:t>a &gt; 3 -&gt; </a:t>
            </a:r>
            <a:r>
              <a:rPr lang="en-US" sz="2000" dirty="0"/>
              <a:t>[False, False, False, True, True]</a:t>
            </a:r>
          </a:p>
          <a:p>
            <a:pPr marL="0" indent="0">
              <a:buNone/>
            </a:pPr>
            <a:r>
              <a:rPr lang="en-US" sz="2000" dirty="0">
                <a:latin typeface="Consolas" panose="020B0609020204030204" pitchFamily="49" charset="0"/>
              </a:rPr>
              <a:t>a[a &gt; 3] </a:t>
            </a:r>
            <a:r>
              <a:rPr lang="en-US" sz="2000" dirty="0"/>
              <a:t>-&gt; [4, 5]</a:t>
            </a:r>
          </a:p>
          <a:p>
            <a:endParaRPr lang="en-IN" dirty="0"/>
          </a:p>
        </p:txBody>
      </p:sp>
    </p:spTree>
    <p:extLst>
      <p:ext uri="{BB962C8B-B14F-4D97-AF65-F5344CB8AC3E}">
        <p14:creationId xmlns:p14="http://schemas.microsoft.com/office/powerpoint/2010/main" val="292370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CC0E-4C4E-EF4A-230A-1448214AE62D}"/>
              </a:ext>
            </a:extLst>
          </p:cNvPr>
          <p:cNvSpPr>
            <a:spLocks noGrp="1"/>
          </p:cNvSpPr>
          <p:nvPr>
            <p:ph type="title"/>
          </p:nvPr>
        </p:nvSpPr>
        <p:spPr>
          <a:xfrm>
            <a:off x="685801" y="161544"/>
            <a:ext cx="10131425" cy="1456267"/>
          </a:xfrm>
        </p:spPr>
        <p:txBody>
          <a:bodyPr/>
          <a:lstStyle/>
          <a:p>
            <a:r>
              <a:rPr lang="en-IN" dirty="0">
                <a:latin typeface="Arial Rounded MT Bold" panose="020F0704030504030204" pitchFamily="34" charset="0"/>
              </a:rPr>
              <a:t>pandas</a:t>
            </a:r>
          </a:p>
        </p:txBody>
      </p:sp>
      <p:sp>
        <p:nvSpPr>
          <p:cNvPr id="3" name="Content Placeholder 2">
            <a:extLst>
              <a:ext uri="{FF2B5EF4-FFF2-40B4-BE49-F238E27FC236}">
                <a16:creationId xmlns:a16="http://schemas.microsoft.com/office/drawing/2014/main" id="{9C302DE3-489D-BFBA-AB40-0D237456B878}"/>
              </a:ext>
            </a:extLst>
          </p:cNvPr>
          <p:cNvSpPr>
            <a:spLocks noGrp="1"/>
          </p:cNvSpPr>
          <p:nvPr>
            <p:ph idx="1"/>
          </p:nvPr>
        </p:nvSpPr>
        <p:spPr>
          <a:xfrm>
            <a:off x="201169" y="1517905"/>
            <a:ext cx="11990832" cy="5340096"/>
          </a:xfrm>
        </p:spPr>
        <p:txBody>
          <a:bodyPr>
            <a:normAutofit fontScale="92500"/>
          </a:bodyPr>
          <a:lstStyle/>
          <a:p>
            <a:r>
              <a:rPr lang="en-US" sz="2300" dirty="0"/>
              <a:t>is an open source data analysis library written in python</a:t>
            </a:r>
          </a:p>
          <a:p>
            <a:r>
              <a:rPr lang="en-US" sz="2300" dirty="0"/>
              <a:t>- It leverages the power and speed of </a:t>
            </a:r>
            <a:r>
              <a:rPr lang="en-US" sz="2300" dirty="0" err="1"/>
              <a:t>numpy</a:t>
            </a:r>
            <a:r>
              <a:rPr lang="en-US" sz="2300" dirty="0"/>
              <a:t> to make data analysis and processing easy for data scientists </a:t>
            </a:r>
          </a:p>
          <a:p>
            <a:r>
              <a:rPr lang="en-US" sz="2300" dirty="0"/>
              <a:t>- It provides rich and highly robust data operations</a:t>
            </a:r>
          </a:p>
          <a:p>
            <a:endParaRPr lang="en-US" sz="2300" dirty="0"/>
          </a:p>
          <a:p>
            <a:r>
              <a:rPr lang="en-US" sz="2300" dirty="0"/>
              <a:t>Pandas has two types of data structures:</a:t>
            </a:r>
          </a:p>
          <a:p>
            <a:r>
              <a:rPr lang="en-US" sz="2300" dirty="0"/>
              <a:t>- Series- It's a one dimensional array with indexes, it stores a single column or row of data in a </a:t>
            </a:r>
            <a:r>
              <a:rPr lang="en-US" sz="2300" dirty="0" err="1"/>
              <a:t>dataframe</a:t>
            </a:r>
            <a:endParaRPr lang="en-US" sz="2300" dirty="0"/>
          </a:p>
          <a:p>
            <a:r>
              <a:rPr lang="en-US" sz="2300" dirty="0"/>
              <a:t>- </a:t>
            </a:r>
            <a:r>
              <a:rPr lang="en-US" sz="2300" dirty="0" err="1"/>
              <a:t>Dataframe</a:t>
            </a:r>
            <a:r>
              <a:rPr lang="en-US" sz="2300" dirty="0"/>
              <a:t>- It's a tabular spreadsheet like structure representing rows each of which contains one or multiple columns</a:t>
            </a:r>
          </a:p>
          <a:p>
            <a:endParaRPr lang="en-US" sz="2300" dirty="0"/>
          </a:p>
          <a:p>
            <a:r>
              <a:rPr lang="en-US" sz="2300" dirty="0"/>
              <a:t>- A one dimensional array(labeled) capable of holding any type of data- Series</a:t>
            </a:r>
          </a:p>
          <a:p>
            <a:r>
              <a:rPr lang="en-US" sz="2300" dirty="0"/>
              <a:t>- A two dimensional data(labeled) structure with columns of potentially different types of data- </a:t>
            </a:r>
            <a:r>
              <a:rPr lang="en-US" sz="2300" dirty="0" err="1"/>
              <a:t>DataFrame</a:t>
            </a:r>
            <a:endParaRPr lang="en-US" sz="2300" dirty="0"/>
          </a:p>
          <a:p>
            <a:endParaRPr lang="en-US" dirty="0"/>
          </a:p>
          <a:p>
            <a:endParaRPr lang="en-IN" dirty="0"/>
          </a:p>
        </p:txBody>
      </p:sp>
    </p:spTree>
    <p:extLst>
      <p:ext uri="{BB962C8B-B14F-4D97-AF65-F5344CB8AC3E}">
        <p14:creationId xmlns:p14="http://schemas.microsoft.com/office/powerpoint/2010/main" val="112321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7601-17AB-FAF8-3FAA-1172AF369891}"/>
              </a:ext>
            </a:extLst>
          </p:cNvPr>
          <p:cNvSpPr>
            <a:spLocks noGrp="1"/>
          </p:cNvSpPr>
          <p:nvPr>
            <p:ph type="title"/>
          </p:nvPr>
        </p:nvSpPr>
        <p:spPr/>
        <p:txBody>
          <a:bodyPr/>
          <a:lstStyle/>
          <a:p>
            <a:r>
              <a:rPr lang="en-IN" dirty="0">
                <a:latin typeface="Arial Rounded MT Bold" panose="020F0704030504030204" pitchFamily="34" charset="0"/>
              </a:rPr>
              <a:t>Creating </a:t>
            </a:r>
            <a:r>
              <a:rPr lang="en-IN" dirty="0" err="1">
                <a:latin typeface="Arial Rounded MT Bold" panose="020F0704030504030204" pitchFamily="34" charset="0"/>
              </a:rPr>
              <a:t>DataFrames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C9506B7-C359-607A-9F9C-6E318D4F0931}"/>
              </a:ext>
            </a:extLst>
          </p:cNvPr>
          <p:cNvSpPr>
            <a:spLocks noGrp="1"/>
          </p:cNvSpPr>
          <p:nvPr>
            <p:ph idx="1"/>
          </p:nvPr>
        </p:nvSpPr>
        <p:spPr>
          <a:xfrm>
            <a:off x="685801" y="2142067"/>
            <a:ext cx="10671047" cy="3966125"/>
          </a:xfrm>
        </p:spPr>
        <p:txBody>
          <a:bodyPr>
            <a:normAutofit fontScale="92500" lnSpcReduction="10000"/>
          </a:bodyPr>
          <a:lstStyle/>
          <a:p>
            <a:pPr marL="0" indent="0">
              <a:buNone/>
            </a:pPr>
            <a:r>
              <a:rPr lang="en-IN" sz="2200" dirty="0"/>
              <a:t>import pandas as pd</a:t>
            </a:r>
          </a:p>
          <a:p>
            <a:pPr marL="0" indent="0">
              <a:buNone/>
            </a:pPr>
            <a:endParaRPr lang="en-IN" sz="2200" dirty="0"/>
          </a:p>
          <a:p>
            <a:pPr marL="0" indent="0">
              <a:buNone/>
            </a:pPr>
            <a:r>
              <a:rPr lang="en-IN" sz="2200" dirty="0">
                <a:latin typeface="Consolas" panose="020B0609020204030204" pitchFamily="49" charset="0"/>
              </a:rPr>
              <a:t># From a dictionary</a:t>
            </a:r>
          </a:p>
          <a:p>
            <a:pPr marL="0" indent="0">
              <a:buNone/>
            </a:pPr>
            <a:r>
              <a:rPr lang="en-IN" sz="2200" dirty="0">
                <a:latin typeface="Consolas" panose="020B0609020204030204" pitchFamily="49" charset="0"/>
              </a:rPr>
              <a:t>data = {'Name': ['Alice', 'Bob'], 'Age': [25, 30]}</a:t>
            </a:r>
          </a:p>
          <a:p>
            <a:pPr marL="0" indent="0">
              <a:buNone/>
            </a:pPr>
            <a:r>
              <a:rPr lang="en-IN" sz="2200" dirty="0" err="1">
                <a:latin typeface="Consolas" panose="020B0609020204030204" pitchFamily="49" charset="0"/>
              </a:rPr>
              <a:t>df</a:t>
            </a:r>
            <a:r>
              <a:rPr lang="en-IN" sz="2200" dirty="0">
                <a:latin typeface="Consolas" panose="020B0609020204030204" pitchFamily="49" charset="0"/>
              </a:rPr>
              <a:t> = </a:t>
            </a:r>
            <a:r>
              <a:rPr lang="en-IN" sz="2200" dirty="0" err="1">
                <a:latin typeface="Consolas" panose="020B0609020204030204" pitchFamily="49" charset="0"/>
              </a:rPr>
              <a:t>pd.DataFrame</a:t>
            </a:r>
            <a:r>
              <a:rPr lang="en-IN" sz="2200" dirty="0">
                <a:latin typeface="Consolas" panose="020B0609020204030204" pitchFamily="49" charset="0"/>
              </a:rPr>
              <a:t>(data)</a:t>
            </a:r>
          </a:p>
          <a:p>
            <a:pPr marL="0" indent="0">
              <a:buNone/>
            </a:pPr>
            <a:endParaRPr lang="en-IN" sz="2200" dirty="0"/>
          </a:p>
          <a:p>
            <a:pPr marL="0" indent="0">
              <a:buNone/>
            </a:pPr>
            <a:r>
              <a:rPr lang="en-IN" sz="2200" dirty="0">
                <a:latin typeface="Consolas" panose="020B0609020204030204" pitchFamily="49" charset="0"/>
              </a:rPr>
              <a:t># From a list of lists</a:t>
            </a:r>
          </a:p>
          <a:p>
            <a:pPr marL="0" indent="0">
              <a:buNone/>
            </a:pPr>
            <a:r>
              <a:rPr lang="en-IN" sz="2200" dirty="0">
                <a:latin typeface="Consolas" panose="020B0609020204030204" pitchFamily="49" charset="0"/>
              </a:rPr>
              <a:t>data = [['Alice', 25], ['Bob', 30]]</a:t>
            </a:r>
          </a:p>
          <a:p>
            <a:pPr marL="0" indent="0">
              <a:buNone/>
            </a:pPr>
            <a:r>
              <a:rPr lang="en-IN" sz="2200" dirty="0" err="1">
                <a:latin typeface="Consolas" panose="020B0609020204030204" pitchFamily="49" charset="0"/>
              </a:rPr>
              <a:t>df</a:t>
            </a:r>
            <a:r>
              <a:rPr lang="en-IN" sz="2200" dirty="0">
                <a:latin typeface="Consolas" panose="020B0609020204030204" pitchFamily="49" charset="0"/>
              </a:rPr>
              <a:t> = </a:t>
            </a:r>
            <a:r>
              <a:rPr lang="en-IN" sz="2200" dirty="0" err="1">
                <a:latin typeface="Consolas" panose="020B0609020204030204" pitchFamily="49" charset="0"/>
              </a:rPr>
              <a:t>pd.DataFrame</a:t>
            </a:r>
            <a:r>
              <a:rPr lang="en-IN" sz="2200" dirty="0">
                <a:latin typeface="Consolas" panose="020B0609020204030204" pitchFamily="49" charset="0"/>
              </a:rPr>
              <a:t>(data, columns=['Name', 'Age'])</a:t>
            </a:r>
          </a:p>
          <a:p>
            <a:pPr marL="0" indent="0">
              <a:buNone/>
            </a:pPr>
            <a:endParaRPr lang="en-IN" dirty="0"/>
          </a:p>
        </p:txBody>
      </p:sp>
    </p:spTree>
    <p:extLst>
      <p:ext uri="{BB962C8B-B14F-4D97-AF65-F5344CB8AC3E}">
        <p14:creationId xmlns:p14="http://schemas.microsoft.com/office/powerpoint/2010/main" val="317388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B249-1283-7055-3840-187FC1FF817C}"/>
              </a:ext>
            </a:extLst>
          </p:cNvPr>
          <p:cNvSpPr>
            <a:spLocks noGrp="1"/>
          </p:cNvSpPr>
          <p:nvPr>
            <p:ph type="title"/>
          </p:nvPr>
        </p:nvSpPr>
        <p:spPr/>
        <p:txBody>
          <a:bodyPr/>
          <a:lstStyle/>
          <a:p>
            <a:r>
              <a:rPr lang="en-IN" dirty="0">
                <a:latin typeface="Arial Rounded MT Bold" panose="020F0704030504030204" pitchFamily="34" charset="0"/>
              </a:rPr>
              <a:t>Reading and </a:t>
            </a:r>
            <a:br>
              <a:rPr lang="en-IN" dirty="0">
                <a:latin typeface="Arial Rounded MT Bold" panose="020F0704030504030204" pitchFamily="34" charset="0"/>
              </a:rPr>
            </a:br>
            <a:r>
              <a:rPr lang="en-IN" dirty="0">
                <a:latin typeface="Arial Rounded MT Bold" panose="020F0704030504030204" pitchFamily="34" charset="0"/>
              </a:rPr>
              <a:t>Writing Files</a:t>
            </a:r>
          </a:p>
        </p:txBody>
      </p:sp>
      <p:sp>
        <p:nvSpPr>
          <p:cNvPr id="3" name="Content Placeholder 2">
            <a:extLst>
              <a:ext uri="{FF2B5EF4-FFF2-40B4-BE49-F238E27FC236}">
                <a16:creationId xmlns:a16="http://schemas.microsoft.com/office/drawing/2014/main" id="{08F3C7EB-EE12-1A2E-C97F-3D1C7148CA82}"/>
              </a:ext>
            </a:extLst>
          </p:cNvPr>
          <p:cNvSpPr>
            <a:spLocks noGrp="1"/>
          </p:cNvSpPr>
          <p:nvPr>
            <p:ph idx="1"/>
          </p:nvPr>
        </p:nvSpPr>
        <p:spPr/>
        <p:txBody>
          <a:bodyPr>
            <a:normAutofit/>
          </a:bodyPr>
          <a:lstStyle/>
          <a:p>
            <a:pPr marL="0" indent="0">
              <a:buNone/>
            </a:pPr>
            <a:r>
              <a:rPr lang="en-IN" sz="2000" dirty="0">
                <a:latin typeface="Consolas" panose="020B0609020204030204" pitchFamily="49" charset="0"/>
              </a:rPr>
              <a:t># Reading files</a:t>
            </a:r>
          </a:p>
          <a:p>
            <a:pPr marL="0" indent="0">
              <a:buNone/>
            </a:pPr>
            <a:r>
              <a:rPr lang="en-IN" sz="2000" dirty="0" err="1">
                <a:latin typeface="Consolas" panose="020B0609020204030204" pitchFamily="49" charset="0"/>
              </a:rPr>
              <a:t>df</a:t>
            </a:r>
            <a:r>
              <a:rPr lang="en-IN" sz="2000" dirty="0">
                <a:latin typeface="Consolas" panose="020B0609020204030204" pitchFamily="49" charset="0"/>
              </a:rPr>
              <a:t> = </a:t>
            </a:r>
            <a:r>
              <a:rPr lang="en-IN" sz="2000" dirty="0" err="1">
                <a:latin typeface="Consolas" panose="020B0609020204030204" pitchFamily="49" charset="0"/>
              </a:rPr>
              <a:t>pd.read_csv</a:t>
            </a:r>
            <a:r>
              <a:rPr lang="en-IN" sz="2000" dirty="0">
                <a:latin typeface="Consolas" panose="020B0609020204030204" pitchFamily="49" charset="0"/>
              </a:rPr>
              <a:t>('file.csv')</a:t>
            </a:r>
          </a:p>
          <a:p>
            <a:pPr marL="0" indent="0">
              <a:buNone/>
            </a:pPr>
            <a:endParaRPr lang="en-IN" sz="2000" dirty="0">
              <a:latin typeface="Consolas" panose="020B0609020204030204" pitchFamily="49" charset="0"/>
            </a:endParaRPr>
          </a:p>
          <a:p>
            <a:pPr marL="0" indent="0">
              <a:buNone/>
            </a:pPr>
            <a:r>
              <a:rPr lang="en-IN" sz="2000" dirty="0">
                <a:latin typeface="Consolas" panose="020B0609020204030204" pitchFamily="49" charset="0"/>
              </a:rPr>
              <a:t># Writing files</a:t>
            </a:r>
          </a:p>
          <a:p>
            <a:pPr marL="0" indent="0">
              <a:buNone/>
            </a:pPr>
            <a:r>
              <a:rPr lang="en-IN" sz="2000" dirty="0" err="1">
                <a:latin typeface="Consolas" panose="020B0609020204030204" pitchFamily="49" charset="0"/>
              </a:rPr>
              <a:t>df.to_csv</a:t>
            </a:r>
            <a:r>
              <a:rPr lang="en-IN" sz="2000" dirty="0">
                <a:latin typeface="Consolas" panose="020B0609020204030204" pitchFamily="49" charset="0"/>
              </a:rPr>
              <a:t>('file.csv', index=False)</a:t>
            </a:r>
          </a:p>
          <a:p>
            <a:endParaRPr lang="en-IN" dirty="0"/>
          </a:p>
        </p:txBody>
      </p:sp>
      <p:sp>
        <p:nvSpPr>
          <p:cNvPr id="4" name="Title 1">
            <a:extLst>
              <a:ext uri="{FF2B5EF4-FFF2-40B4-BE49-F238E27FC236}">
                <a16:creationId xmlns:a16="http://schemas.microsoft.com/office/drawing/2014/main" id="{0E646E85-3FF8-F504-C444-D28B9508B932}"/>
              </a:ext>
            </a:extLst>
          </p:cNvPr>
          <p:cNvSpPr txBox="1">
            <a:spLocks/>
          </p:cNvSpPr>
          <p:nvPr/>
        </p:nvSpPr>
        <p:spPr>
          <a:xfrm>
            <a:off x="7705346" y="515112"/>
            <a:ext cx="380085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Arial Rounded MT Bold" panose="020F0704030504030204" pitchFamily="34" charset="0"/>
              </a:rPr>
              <a:t>Viewing Data</a:t>
            </a:r>
          </a:p>
        </p:txBody>
      </p:sp>
      <p:sp>
        <p:nvSpPr>
          <p:cNvPr id="5" name="Content Placeholder 2">
            <a:extLst>
              <a:ext uri="{FF2B5EF4-FFF2-40B4-BE49-F238E27FC236}">
                <a16:creationId xmlns:a16="http://schemas.microsoft.com/office/drawing/2014/main" id="{BB233B0A-9552-5329-4E9D-DF42A12625BD}"/>
              </a:ext>
            </a:extLst>
          </p:cNvPr>
          <p:cNvSpPr txBox="1">
            <a:spLocks/>
          </p:cNvSpPr>
          <p:nvPr/>
        </p:nvSpPr>
        <p:spPr>
          <a:xfrm>
            <a:off x="7705346" y="2047579"/>
            <a:ext cx="3800854"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latin typeface="Consolas" panose="020B0609020204030204" pitchFamily="49" charset="0"/>
              </a:rPr>
              <a:t># Top and bottom rows</a:t>
            </a:r>
          </a:p>
          <a:p>
            <a:pPr marL="0" indent="0">
              <a:buFont typeface="Arial"/>
              <a:buNone/>
            </a:pPr>
            <a:r>
              <a:rPr lang="en-US" sz="2000" dirty="0" err="1">
                <a:latin typeface="Consolas" panose="020B0609020204030204" pitchFamily="49" charset="0"/>
              </a:rPr>
              <a:t>df.head</a:t>
            </a:r>
            <a:r>
              <a:rPr lang="en-US" sz="2000" dirty="0">
                <a:latin typeface="Consolas" panose="020B0609020204030204" pitchFamily="49" charset="0"/>
              </a:rPr>
              <a:t>()  # First 5 rows</a:t>
            </a:r>
          </a:p>
          <a:p>
            <a:pPr marL="0" indent="0">
              <a:buFont typeface="Arial"/>
              <a:buNone/>
            </a:pPr>
            <a:r>
              <a:rPr lang="en-US" sz="2000" dirty="0" err="1">
                <a:latin typeface="Consolas" panose="020B0609020204030204" pitchFamily="49" charset="0"/>
              </a:rPr>
              <a:t>df.tail</a:t>
            </a:r>
            <a:r>
              <a:rPr lang="en-US" sz="2000" dirty="0">
                <a:latin typeface="Consolas" panose="020B0609020204030204" pitchFamily="49" charset="0"/>
              </a:rPr>
              <a:t>(3)  # Last 3 rows</a:t>
            </a:r>
          </a:p>
          <a:p>
            <a:pPr marL="0" indent="0">
              <a:buFont typeface="Arial"/>
              <a:buNone/>
            </a:pPr>
            <a:endParaRPr lang="en-US" sz="2000" dirty="0">
              <a:latin typeface="Consolas" panose="020B0609020204030204" pitchFamily="49" charset="0"/>
            </a:endParaRPr>
          </a:p>
          <a:p>
            <a:pPr marL="0" indent="0">
              <a:buFont typeface="Arial"/>
              <a:buNone/>
            </a:pPr>
            <a:r>
              <a:rPr lang="en-US" sz="2000" dirty="0">
                <a:latin typeface="Consolas" panose="020B0609020204030204" pitchFamily="49" charset="0"/>
              </a:rPr>
              <a:t># Basic info and statistics</a:t>
            </a:r>
          </a:p>
          <a:p>
            <a:pPr marL="0" indent="0">
              <a:buFont typeface="Arial"/>
              <a:buNone/>
            </a:pPr>
            <a:r>
              <a:rPr lang="en-US" sz="2000" dirty="0">
                <a:latin typeface="Consolas" panose="020B0609020204030204" pitchFamily="49" charset="0"/>
              </a:rPr>
              <a:t>df.info()</a:t>
            </a:r>
          </a:p>
          <a:p>
            <a:pPr marL="0" indent="0">
              <a:buFont typeface="Arial"/>
              <a:buNone/>
            </a:pPr>
            <a:r>
              <a:rPr lang="en-US" sz="2000" dirty="0" err="1">
                <a:latin typeface="Consolas" panose="020B0609020204030204" pitchFamily="49" charset="0"/>
              </a:rPr>
              <a:t>df.describe</a:t>
            </a:r>
            <a:r>
              <a:rPr lang="en-US" sz="2000" dirty="0">
                <a:latin typeface="Consolas" panose="020B0609020204030204" pitchFamily="49" charset="0"/>
              </a:rPr>
              <a:t>()</a:t>
            </a:r>
            <a:endParaRPr lang="en-IN" sz="2000" dirty="0">
              <a:latin typeface="Consolas" panose="020B0609020204030204" pitchFamily="49" charset="0"/>
            </a:endParaRPr>
          </a:p>
        </p:txBody>
      </p:sp>
    </p:spTree>
    <p:extLst>
      <p:ext uri="{BB962C8B-B14F-4D97-AF65-F5344CB8AC3E}">
        <p14:creationId xmlns:p14="http://schemas.microsoft.com/office/powerpoint/2010/main" val="2058028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57190-F447-C790-A3A9-53BA1DCA3B33}"/>
              </a:ext>
            </a:extLst>
          </p:cNvPr>
          <p:cNvSpPr>
            <a:spLocks noGrp="1"/>
          </p:cNvSpPr>
          <p:nvPr>
            <p:ph type="title"/>
          </p:nvPr>
        </p:nvSpPr>
        <p:spPr>
          <a:xfrm>
            <a:off x="697993" y="597408"/>
            <a:ext cx="10131425" cy="1456267"/>
          </a:xfrm>
        </p:spPr>
        <p:txBody>
          <a:bodyPr/>
          <a:lstStyle/>
          <a:p>
            <a:r>
              <a:rPr lang="en-IN" dirty="0">
                <a:latin typeface="Arial Rounded MT Bold" panose="020F0704030504030204" pitchFamily="34" charset="0"/>
              </a:rPr>
              <a:t>Selecting and </a:t>
            </a:r>
            <a:br>
              <a:rPr lang="en-IN" dirty="0">
                <a:latin typeface="Arial Rounded MT Bold" panose="020F0704030504030204" pitchFamily="34" charset="0"/>
              </a:rPr>
            </a:br>
            <a:r>
              <a:rPr lang="en-IN" dirty="0">
                <a:latin typeface="Arial Rounded MT Bold" panose="020F0704030504030204" pitchFamily="34" charset="0"/>
              </a:rPr>
              <a:t>Filtering</a:t>
            </a:r>
          </a:p>
        </p:txBody>
      </p:sp>
      <p:sp>
        <p:nvSpPr>
          <p:cNvPr id="7" name="Content Placeholder 6">
            <a:extLst>
              <a:ext uri="{FF2B5EF4-FFF2-40B4-BE49-F238E27FC236}">
                <a16:creationId xmlns:a16="http://schemas.microsoft.com/office/drawing/2014/main" id="{71AE0E51-7E47-A800-B7CB-A473FDE818A1}"/>
              </a:ext>
            </a:extLst>
          </p:cNvPr>
          <p:cNvSpPr>
            <a:spLocks noGrp="1"/>
          </p:cNvSpPr>
          <p:nvPr>
            <p:ph idx="1"/>
          </p:nvPr>
        </p:nvSpPr>
        <p:spPr>
          <a:xfrm>
            <a:off x="594360" y="1865376"/>
            <a:ext cx="11283695" cy="4809743"/>
          </a:xfrm>
        </p:spPr>
        <p:txBody>
          <a:bodyPr>
            <a:normAutofit/>
          </a:bodyPr>
          <a:lstStyle/>
          <a:p>
            <a:r>
              <a:rPr lang="en-IN" dirty="0"/>
              <a:t># Selecting columns</a:t>
            </a:r>
          </a:p>
          <a:p>
            <a:r>
              <a:rPr lang="en-IN" dirty="0" err="1">
                <a:latin typeface="Consolas" panose="020B0609020204030204" pitchFamily="49" charset="0"/>
              </a:rPr>
              <a:t>df</a:t>
            </a:r>
            <a:r>
              <a:rPr lang="en-IN" dirty="0">
                <a:latin typeface="Consolas" panose="020B0609020204030204" pitchFamily="49" charset="0"/>
              </a:rPr>
              <a:t>['</a:t>
            </a:r>
            <a:r>
              <a:rPr lang="en-IN" dirty="0" err="1">
                <a:latin typeface="Consolas" panose="020B0609020204030204" pitchFamily="49" charset="0"/>
              </a:rPr>
              <a:t>column_name</a:t>
            </a:r>
            <a:r>
              <a:rPr lang="en-IN" dirty="0">
                <a:latin typeface="Consolas" panose="020B0609020204030204" pitchFamily="49" charset="0"/>
              </a:rPr>
              <a:t>']</a:t>
            </a:r>
          </a:p>
          <a:p>
            <a:r>
              <a:rPr lang="en-IN" dirty="0" err="1">
                <a:latin typeface="Consolas" panose="020B0609020204030204" pitchFamily="49" charset="0"/>
              </a:rPr>
              <a:t>df</a:t>
            </a:r>
            <a:r>
              <a:rPr lang="en-IN" dirty="0">
                <a:latin typeface="Consolas" panose="020B0609020204030204" pitchFamily="49" charset="0"/>
              </a:rPr>
              <a:t>[['col1', 'col2']]</a:t>
            </a:r>
          </a:p>
          <a:p>
            <a:endParaRPr lang="en-IN" dirty="0"/>
          </a:p>
          <a:p>
            <a:r>
              <a:rPr lang="en-IN" dirty="0"/>
              <a:t># Filtering rows</a:t>
            </a:r>
          </a:p>
          <a:p>
            <a:r>
              <a:rPr lang="en-IN" dirty="0" err="1">
                <a:latin typeface="Consolas" panose="020B0609020204030204" pitchFamily="49" charset="0"/>
              </a:rPr>
              <a:t>df</a:t>
            </a:r>
            <a:r>
              <a:rPr lang="en-IN" dirty="0">
                <a:latin typeface="Consolas" panose="020B0609020204030204" pitchFamily="49" charset="0"/>
              </a:rPr>
              <a:t>[</a:t>
            </a:r>
            <a:r>
              <a:rPr lang="en-IN" dirty="0" err="1">
                <a:latin typeface="Consolas" panose="020B0609020204030204" pitchFamily="49" charset="0"/>
              </a:rPr>
              <a:t>df</a:t>
            </a:r>
            <a:r>
              <a:rPr lang="en-IN" dirty="0">
                <a:latin typeface="Consolas" panose="020B0609020204030204" pitchFamily="49" charset="0"/>
              </a:rPr>
              <a:t>['Age'] &gt; 25]</a:t>
            </a:r>
          </a:p>
          <a:p>
            <a:endParaRPr lang="en-IN" dirty="0"/>
          </a:p>
          <a:p>
            <a:r>
              <a:rPr lang="en-IN" dirty="0"/>
              <a:t># Using loc and </a:t>
            </a:r>
            <a:r>
              <a:rPr lang="en-IN" dirty="0" err="1"/>
              <a:t>iloc</a:t>
            </a:r>
            <a:endParaRPr lang="en-IN" dirty="0"/>
          </a:p>
          <a:p>
            <a:r>
              <a:rPr lang="en-IN" dirty="0" err="1">
                <a:latin typeface="Consolas" panose="020B0609020204030204" pitchFamily="49" charset="0"/>
              </a:rPr>
              <a:t>df.loc</a:t>
            </a:r>
            <a:r>
              <a:rPr lang="en-IN" dirty="0">
                <a:latin typeface="Consolas" panose="020B0609020204030204" pitchFamily="49" charset="0"/>
              </a:rPr>
              <a:t>[0]  # Row by label</a:t>
            </a:r>
          </a:p>
          <a:p>
            <a:r>
              <a:rPr lang="en-IN" dirty="0" err="1">
                <a:latin typeface="Consolas" panose="020B0609020204030204" pitchFamily="49" charset="0"/>
              </a:rPr>
              <a:t>df.iloc</a:t>
            </a:r>
            <a:r>
              <a:rPr lang="en-IN" dirty="0">
                <a:latin typeface="Consolas" panose="020B0609020204030204" pitchFamily="49" charset="0"/>
              </a:rPr>
              <a:t>[0]  # Row by index</a:t>
            </a:r>
          </a:p>
          <a:p>
            <a:endParaRPr lang="en-IN" dirty="0"/>
          </a:p>
        </p:txBody>
      </p:sp>
      <p:sp>
        <p:nvSpPr>
          <p:cNvPr id="2" name="Title 1">
            <a:extLst>
              <a:ext uri="{FF2B5EF4-FFF2-40B4-BE49-F238E27FC236}">
                <a16:creationId xmlns:a16="http://schemas.microsoft.com/office/drawing/2014/main" id="{811AD222-F6D4-AE46-EF78-D6976E10C1BE}"/>
              </a:ext>
            </a:extLst>
          </p:cNvPr>
          <p:cNvSpPr txBox="1">
            <a:spLocks/>
          </p:cNvSpPr>
          <p:nvPr/>
        </p:nvSpPr>
        <p:spPr>
          <a:xfrm>
            <a:off x="6720842" y="547454"/>
            <a:ext cx="5763386"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Arial Rounded MT Bold" panose="020F0704030504030204" pitchFamily="34" charset="0"/>
              </a:rPr>
              <a:t>Modifying Data</a:t>
            </a:r>
          </a:p>
        </p:txBody>
      </p:sp>
      <p:sp>
        <p:nvSpPr>
          <p:cNvPr id="3" name="Content Placeholder 2">
            <a:extLst>
              <a:ext uri="{FF2B5EF4-FFF2-40B4-BE49-F238E27FC236}">
                <a16:creationId xmlns:a16="http://schemas.microsoft.com/office/drawing/2014/main" id="{CDD72336-69CE-88E7-CC3A-3E58533540BD}"/>
              </a:ext>
            </a:extLst>
          </p:cNvPr>
          <p:cNvSpPr txBox="1">
            <a:spLocks/>
          </p:cNvSpPr>
          <p:nvPr/>
        </p:nvSpPr>
        <p:spPr>
          <a:xfrm>
            <a:off x="5961889" y="2142067"/>
            <a:ext cx="6033945" cy="42587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dirty="0"/>
              <a:t># Adding a new column</a:t>
            </a:r>
          </a:p>
          <a:p>
            <a:pPr marL="0" indent="0">
              <a:buFont typeface="Arial"/>
              <a:buNone/>
            </a:pPr>
            <a:r>
              <a:rPr lang="en-IN" dirty="0" err="1">
                <a:latin typeface="Consolas" panose="020B0609020204030204" pitchFamily="49" charset="0"/>
              </a:rPr>
              <a:t>df</a:t>
            </a:r>
            <a:r>
              <a:rPr lang="en-IN" dirty="0">
                <a:latin typeface="Consolas" panose="020B0609020204030204" pitchFamily="49" charset="0"/>
              </a:rPr>
              <a:t>['</a:t>
            </a:r>
            <a:r>
              <a:rPr lang="en-IN" dirty="0" err="1">
                <a:latin typeface="Consolas" panose="020B0609020204030204" pitchFamily="49" charset="0"/>
              </a:rPr>
              <a:t>New_Column</a:t>
            </a:r>
            <a:r>
              <a:rPr lang="en-IN" dirty="0">
                <a:latin typeface="Consolas" panose="020B0609020204030204" pitchFamily="49" charset="0"/>
              </a:rPr>
              <a:t>'] = </a:t>
            </a:r>
            <a:r>
              <a:rPr lang="en-IN" dirty="0" err="1">
                <a:latin typeface="Consolas" panose="020B0609020204030204" pitchFamily="49" charset="0"/>
              </a:rPr>
              <a:t>df</a:t>
            </a:r>
            <a:r>
              <a:rPr lang="en-IN" dirty="0">
                <a:latin typeface="Consolas" panose="020B0609020204030204" pitchFamily="49" charset="0"/>
              </a:rPr>
              <a:t>['Age'] * 2</a:t>
            </a:r>
          </a:p>
          <a:p>
            <a:pPr marL="0" indent="0">
              <a:buFont typeface="Arial"/>
              <a:buNone/>
            </a:pPr>
            <a:endParaRPr lang="en-IN" dirty="0"/>
          </a:p>
          <a:p>
            <a:pPr marL="0" indent="0">
              <a:buFont typeface="Arial"/>
              <a:buNone/>
            </a:pPr>
            <a:r>
              <a:rPr lang="en-IN" dirty="0"/>
              <a:t># Renaming columns</a:t>
            </a:r>
          </a:p>
          <a:p>
            <a:pPr marL="0" indent="0">
              <a:buFont typeface="Arial"/>
              <a:buNone/>
            </a:pPr>
            <a:r>
              <a:rPr lang="en-IN" dirty="0" err="1">
                <a:latin typeface="Consolas" panose="020B0609020204030204" pitchFamily="49" charset="0"/>
              </a:rPr>
              <a:t>df.rename</a:t>
            </a:r>
            <a:r>
              <a:rPr lang="en-IN" dirty="0">
                <a:latin typeface="Consolas" panose="020B0609020204030204" pitchFamily="49" charset="0"/>
              </a:rPr>
              <a:t>(columns={'Name': 'Full Name'}, </a:t>
            </a:r>
            <a:r>
              <a:rPr lang="en-IN" dirty="0" err="1">
                <a:latin typeface="Consolas" panose="020B0609020204030204" pitchFamily="49" charset="0"/>
              </a:rPr>
              <a:t>inplace</a:t>
            </a:r>
            <a:r>
              <a:rPr lang="en-IN" dirty="0">
                <a:latin typeface="Consolas" panose="020B0609020204030204" pitchFamily="49" charset="0"/>
              </a:rPr>
              <a:t>=True)</a:t>
            </a:r>
          </a:p>
          <a:p>
            <a:pPr marL="0" indent="0">
              <a:buFont typeface="Arial"/>
              <a:buNone/>
            </a:pPr>
            <a:endParaRPr lang="en-IN" dirty="0"/>
          </a:p>
          <a:p>
            <a:pPr marL="0" indent="0">
              <a:buFont typeface="Arial"/>
              <a:buNone/>
            </a:pPr>
            <a:r>
              <a:rPr lang="en-IN" dirty="0"/>
              <a:t># Dropping rows/columns</a:t>
            </a:r>
          </a:p>
          <a:p>
            <a:pPr marL="0" indent="0">
              <a:buFont typeface="Arial"/>
              <a:buNone/>
            </a:pPr>
            <a:r>
              <a:rPr lang="en-IN" dirty="0" err="1">
                <a:latin typeface="Consolas" panose="020B0609020204030204" pitchFamily="49" charset="0"/>
              </a:rPr>
              <a:t>df.drop</a:t>
            </a:r>
            <a:r>
              <a:rPr lang="en-IN" dirty="0">
                <a:latin typeface="Consolas" panose="020B0609020204030204" pitchFamily="49" charset="0"/>
              </a:rPr>
              <a:t>(columns=['Age'], </a:t>
            </a:r>
            <a:r>
              <a:rPr lang="en-IN" dirty="0" err="1">
                <a:latin typeface="Consolas" panose="020B0609020204030204" pitchFamily="49" charset="0"/>
              </a:rPr>
              <a:t>inplace</a:t>
            </a:r>
            <a:r>
              <a:rPr lang="en-IN" dirty="0">
                <a:latin typeface="Consolas" panose="020B0609020204030204" pitchFamily="49" charset="0"/>
              </a:rPr>
              <a:t>=True)</a:t>
            </a:r>
          </a:p>
          <a:p>
            <a:pPr marL="0" indent="0">
              <a:buFont typeface="Arial"/>
              <a:buNone/>
            </a:pPr>
            <a:r>
              <a:rPr lang="en-IN" dirty="0" err="1">
                <a:latin typeface="Consolas" panose="020B0609020204030204" pitchFamily="49" charset="0"/>
              </a:rPr>
              <a:t>df.drop</a:t>
            </a:r>
            <a:r>
              <a:rPr lang="en-IN" dirty="0">
                <a:latin typeface="Consolas" panose="020B0609020204030204" pitchFamily="49" charset="0"/>
              </a:rPr>
              <a:t>(index=0, </a:t>
            </a:r>
            <a:r>
              <a:rPr lang="en-IN" dirty="0" err="1">
                <a:latin typeface="Consolas" panose="020B0609020204030204" pitchFamily="49" charset="0"/>
              </a:rPr>
              <a:t>inplace</a:t>
            </a:r>
            <a:r>
              <a:rPr lang="en-IN" dirty="0">
                <a:latin typeface="Consolas" panose="020B0609020204030204" pitchFamily="49" charset="0"/>
              </a:rPr>
              <a:t>=True)</a:t>
            </a:r>
          </a:p>
          <a:p>
            <a:endParaRPr lang="en-IN" dirty="0"/>
          </a:p>
        </p:txBody>
      </p:sp>
    </p:spTree>
    <p:extLst>
      <p:ext uri="{BB962C8B-B14F-4D97-AF65-F5344CB8AC3E}">
        <p14:creationId xmlns:p14="http://schemas.microsoft.com/office/powerpoint/2010/main" val="236621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219C-F3F0-82D2-9460-AD713018FCBE}"/>
              </a:ext>
            </a:extLst>
          </p:cNvPr>
          <p:cNvSpPr>
            <a:spLocks noGrp="1"/>
          </p:cNvSpPr>
          <p:nvPr>
            <p:ph type="title"/>
          </p:nvPr>
        </p:nvSpPr>
        <p:spPr/>
        <p:txBody>
          <a:bodyPr/>
          <a:lstStyle/>
          <a:p>
            <a:r>
              <a:rPr lang="en-IN" dirty="0">
                <a:latin typeface="Arial Rounded MT Bold" panose="020F0704030504030204" pitchFamily="34" charset="0"/>
              </a:rPr>
              <a:t>Handling </a:t>
            </a:r>
            <a:br>
              <a:rPr lang="en-IN" dirty="0">
                <a:latin typeface="Arial Rounded MT Bold" panose="020F0704030504030204" pitchFamily="34" charset="0"/>
              </a:rPr>
            </a:br>
            <a:r>
              <a:rPr lang="en-IN" dirty="0">
                <a:latin typeface="Arial Rounded MT Bold" panose="020F0704030504030204" pitchFamily="34" charset="0"/>
              </a:rPr>
              <a:t>Missing Data</a:t>
            </a:r>
          </a:p>
        </p:txBody>
      </p:sp>
      <p:sp>
        <p:nvSpPr>
          <p:cNvPr id="3" name="Content Placeholder 2">
            <a:extLst>
              <a:ext uri="{FF2B5EF4-FFF2-40B4-BE49-F238E27FC236}">
                <a16:creationId xmlns:a16="http://schemas.microsoft.com/office/drawing/2014/main" id="{9741A6E4-5395-85A2-6A08-94FE78E2DC22}"/>
              </a:ext>
            </a:extLst>
          </p:cNvPr>
          <p:cNvSpPr>
            <a:spLocks noGrp="1"/>
          </p:cNvSpPr>
          <p:nvPr>
            <p:ph idx="1"/>
          </p:nvPr>
        </p:nvSpPr>
        <p:spPr>
          <a:xfrm>
            <a:off x="612649" y="1904323"/>
            <a:ext cx="11119103" cy="4514765"/>
          </a:xfrm>
        </p:spPr>
        <p:txBody>
          <a:bodyPr/>
          <a:lstStyle/>
          <a:p>
            <a:pPr marL="0" indent="0">
              <a:buNone/>
            </a:pPr>
            <a:r>
              <a:rPr lang="en-IN" sz="2400" dirty="0">
                <a:latin typeface="Consolas" panose="020B0609020204030204" pitchFamily="49" charset="0"/>
              </a:rPr>
              <a:t># Detect missing values</a:t>
            </a:r>
          </a:p>
          <a:p>
            <a:pPr marL="0" indent="0">
              <a:buNone/>
            </a:pPr>
            <a:r>
              <a:rPr lang="en-IN" sz="2400" dirty="0" err="1">
                <a:latin typeface="Consolas" panose="020B0609020204030204" pitchFamily="49" charset="0"/>
              </a:rPr>
              <a:t>df.isnull</a:t>
            </a:r>
            <a:r>
              <a:rPr lang="en-IN" sz="2400" dirty="0">
                <a:latin typeface="Consolas" panose="020B0609020204030204" pitchFamily="49" charset="0"/>
              </a:rPr>
              <a:t>()</a:t>
            </a:r>
          </a:p>
          <a:p>
            <a:pPr marL="0" indent="0">
              <a:buNone/>
            </a:pPr>
            <a:endParaRPr lang="en-IN" sz="2400" dirty="0">
              <a:latin typeface="Consolas" panose="020B0609020204030204" pitchFamily="49" charset="0"/>
            </a:endParaRPr>
          </a:p>
          <a:p>
            <a:pPr marL="0" indent="0">
              <a:buNone/>
            </a:pPr>
            <a:r>
              <a:rPr lang="en-IN" sz="2400" dirty="0">
                <a:latin typeface="Consolas" panose="020B0609020204030204" pitchFamily="49" charset="0"/>
              </a:rPr>
              <a:t># Fill missing values</a:t>
            </a:r>
          </a:p>
          <a:p>
            <a:pPr marL="0" indent="0">
              <a:buNone/>
            </a:pPr>
            <a:r>
              <a:rPr lang="en-IN" sz="2400" dirty="0" err="1">
                <a:latin typeface="Consolas" panose="020B0609020204030204" pitchFamily="49" charset="0"/>
              </a:rPr>
              <a:t>df.fillna</a:t>
            </a:r>
            <a:r>
              <a:rPr lang="en-IN" sz="2400" dirty="0">
                <a:latin typeface="Consolas" panose="020B0609020204030204" pitchFamily="49" charset="0"/>
              </a:rPr>
              <a:t>(0, </a:t>
            </a:r>
            <a:r>
              <a:rPr lang="en-IN" sz="2400" dirty="0" err="1">
                <a:latin typeface="Consolas" panose="020B0609020204030204" pitchFamily="49" charset="0"/>
              </a:rPr>
              <a:t>inplace</a:t>
            </a:r>
            <a:r>
              <a:rPr lang="en-IN" sz="2400" dirty="0">
                <a:latin typeface="Consolas" panose="020B0609020204030204" pitchFamily="49" charset="0"/>
              </a:rPr>
              <a:t>=True)</a:t>
            </a:r>
          </a:p>
          <a:p>
            <a:pPr marL="0" indent="0">
              <a:buNone/>
            </a:pPr>
            <a:endParaRPr lang="en-IN" sz="2400" dirty="0">
              <a:latin typeface="Consolas" panose="020B0609020204030204" pitchFamily="49" charset="0"/>
            </a:endParaRPr>
          </a:p>
          <a:p>
            <a:pPr marL="0" indent="0">
              <a:buNone/>
            </a:pPr>
            <a:r>
              <a:rPr lang="en-IN" sz="2400" dirty="0">
                <a:latin typeface="Consolas" panose="020B0609020204030204" pitchFamily="49" charset="0"/>
              </a:rPr>
              <a:t># Drop rows with missing values</a:t>
            </a:r>
          </a:p>
          <a:p>
            <a:pPr marL="0" indent="0">
              <a:buNone/>
            </a:pPr>
            <a:r>
              <a:rPr lang="en-IN" sz="2400" dirty="0" err="1">
                <a:latin typeface="Consolas" panose="020B0609020204030204" pitchFamily="49" charset="0"/>
              </a:rPr>
              <a:t>df.dropna</a:t>
            </a:r>
            <a:r>
              <a:rPr lang="en-IN" sz="2400" dirty="0">
                <a:latin typeface="Consolas" panose="020B0609020204030204" pitchFamily="49" charset="0"/>
              </a:rPr>
              <a:t>(</a:t>
            </a:r>
            <a:r>
              <a:rPr lang="en-IN" sz="2400" dirty="0" err="1">
                <a:latin typeface="Consolas" panose="020B0609020204030204" pitchFamily="49" charset="0"/>
              </a:rPr>
              <a:t>inplace</a:t>
            </a:r>
            <a:r>
              <a:rPr lang="en-IN" sz="2400" dirty="0">
                <a:latin typeface="Consolas" panose="020B0609020204030204" pitchFamily="49" charset="0"/>
              </a:rPr>
              <a:t>=True)</a:t>
            </a:r>
          </a:p>
          <a:p>
            <a:endParaRPr lang="en-IN" dirty="0"/>
          </a:p>
        </p:txBody>
      </p:sp>
      <p:sp>
        <p:nvSpPr>
          <p:cNvPr id="4" name="Title 1">
            <a:extLst>
              <a:ext uri="{FF2B5EF4-FFF2-40B4-BE49-F238E27FC236}">
                <a16:creationId xmlns:a16="http://schemas.microsoft.com/office/drawing/2014/main" id="{F9E1DC7D-0637-6FE3-5708-00682B566931}"/>
              </a:ext>
            </a:extLst>
          </p:cNvPr>
          <p:cNvSpPr txBox="1">
            <a:spLocks/>
          </p:cNvSpPr>
          <p:nvPr/>
        </p:nvSpPr>
        <p:spPr>
          <a:xfrm>
            <a:off x="7083552" y="553212"/>
            <a:ext cx="6385559"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Arial Rounded MT Bold" panose="020F0704030504030204" pitchFamily="34" charset="0"/>
              </a:rPr>
              <a:t>Group By and Aggregations</a:t>
            </a:r>
          </a:p>
        </p:txBody>
      </p:sp>
      <p:sp>
        <p:nvSpPr>
          <p:cNvPr id="5" name="Content Placeholder 2">
            <a:extLst>
              <a:ext uri="{FF2B5EF4-FFF2-40B4-BE49-F238E27FC236}">
                <a16:creationId xmlns:a16="http://schemas.microsoft.com/office/drawing/2014/main" id="{BAE1183D-DB95-7FBB-55A4-23C5DAC9F77D}"/>
              </a:ext>
            </a:extLst>
          </p:cNvPr>
          <p:cNvSpPr txBox="1">
            <a:spLocks/>
          </p:cNvSpPr>
          <p:nvPr/>
        </p:nvSpPr>
        <p:spPr>
          <a:xfrm>
            <a:off x="6583679" y="1255099"/>
            <a:ext cx="5410199"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400" dirty="0"/>
              <a:t>Group by and aggregate</a:t>
            </a:r>
          </a:p>
          <a:p>
            <a:pPr marL="0" indent="0">
              <a:buFont typeface="Arial"/>
              <a:buNone/>
            </a:pPr>
            <a:r>
              <a:rPr lang="en-US" sz="2400" dirty="0" err="1">
                <a:latin typeface="Consolas" panose="020B0609020204030204" pitchFamily="49" charset="0"/>
              </a:rPr>
              <a:t>df.groupby</a:t>
            </a:r>
            <a:r>
              <a:rPr lang="en-US" sz="2400" dirty="0">
                <a:latin typeface="Consolas" panose="020B0609020204030204" pitchFamily="49" charset="0"/>
              </a:rPr>
              <a:t>('</a:t>
            </a:r>
            <a:r>
              <a:rPr lang="en-US" sz="2400" dirty="0" err="1">
                <a:latin typeface="Consolas" panose="020B0609020204030204" pitchFamily="49" charset="0"/>
              </a:rPr>
              <a:t>column_name</a:t>
            </a:r>
            <a:r>
              <a:rPr lang="en-US" sz="2400" dirty="0">
                <a:latin typeface="Consolas" panose="020B0609020204030204" pitchFamily="49" charset="0"/>
              </a:rPr>
              <a:t>').sum()</a:t>
            </a:r>
          </a:p>
          <a:p>
            <a:pPr marL="0" indent="0">
              <a:buFont typeface="Arial"/>
              <a:buNone/>
            </a:pPr>
            <a:r>
              <a:rPr lang="en-US" sz="2400" dirty="0" err="1">
                <a:latin typeface="Consolas" panose="020B0609020204030204" pitchFamily="49" charset="0"/>
              </a:rPr>
              <a:t>df.groupby</a:t>
            </a:r>
            <a:r>
              <a:rPr lang="en-US" sz="2400" dirty="0">
                <a:latin typeface="Consolas" panose="020B0609020204030204" pitchFamily="49" charset="0"/>
              </a:rPr>
              <a:t>('</a:t>
            </a:r>
            <a:r>
              <a:rPr lang="en-US" sz="2400" dirty="0" err="1">
                <a:latin typeface="Consolas" panose="020B0609020204030204" pitchFamily="49" charset="0"/>
              </a:rPr>
              <a:t>column_name</a:t>
            </a:r>
            <a:r>
              <a:rPr lang="en-US" sz="2400" dirty="0">
                <a:latin typeface="Consolas" panose="020B0609020204030204" pitchFamily="49" charset="0"/>
              </a:rPr>
              <a:t>').mean()</a:t>
            </a:r>
          </a:p>
          <a:p>
            <a:endParaRPr lang="en-IN" dirty="0"/>
          </a:p>
        </p:txBody>
      </p:sp>
    </p:spTree>
    <p:extLst>
      <p:ext uri="{BB962C8B-B14F-4D97-AF65-F5344CB8AC3E}">
        <p14:creationId xmlns:p14="http://schemas.microsoft.com/office/powerpoint/2010/main" val="362855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87A19-0E89-1EEB-E031-FB4237DA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B8CC12-FB65-44CE-602C-E4EBE315A57D}"/>
              </a:ext>
            </a:extLst>
          </p:cNvPr>
          <p:cNvSpPr>
            <a:spLocks noGrp="1"/>
          </p:cNvSpPr>
          <p:nvPr>
            <p:ph type="title"/>
          </p:nvPr>
        </p:nvSpPr>
        <p:spPr>
          <a:xfrm>
            <a:off x="4096513" y="2374392"/>
            <a:ext cx="4773167" cy="1456267"/>
          </a:xfrm>
        </p:spPr>
        <p:txBody>
          <a:bodyPr>
            <a:normAutofit/>
          </a:bodyPr>
          <a:lstStyle/>
          <a:p>
            <a:r>
              <a:rPr lang="en-IN" sz="7200" b="1" dirty="0">
                <a:latin typeface="Arial Rounded MT Bold" panose="020F0704030504030204" pitchFamily="34" charset="0"/>
              </a:rPr>
              <a:t>WEEK 2 </a:t>
            </a:r>
          </a:p>
        </p:txBody>
      </p:sp>
    </p:spTree>
    <p:extLst>
      <p:ext uri="{BB962C8B-B14F-4D97-AF65-F5344CB8AC3E}">
        <p14:creationId xmlns:p14="http://schemas.microsoft.com/office/powerpoint/2010/main" val="1704694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9C08-FB50-2187-350B-0A6043B0D050}"/>
              </a:ext>
            </a:extLst>
          </p:cNvPr>
          <p:cNvSpPr>
            <a:spLocks noGrp="1"/>
          </p:cNvSpPr>
          <p:nvPr>
            <p:ph type="title"/>
          </p:nvPr>
        </p:nvSpPr>
        <p:spPr/>
        <p:txBody>
          <a:bodyPr/>
          <a:lstStyle/>
          <a:p>
            <a:r>
              <a:rPr lang="en-IN" dirty="0" err="1">
                <a:latin typeface="Arial Rounded MT Bold" panose="020F0704030504030204" pitchFamily="34" charset="0"/>
              </a:rPr>
              <a:t>opencv</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5BF9B6B-B44D-E12D-21DD-00658012BCA9}"/>
              </a:ext>
            </a:extLst>
          </p:cNvPr>
          <p:cNvSpPr>
            <a:spLocks noGrp="1"/>
          </p:cNvSpPr>
          <p:nvPr>
            <p:ph idx="1"/>
          </p:nvPr>
        </p:nvSpPr>
        <p:spPr/>
        <p:txBody>
          <a:bodyPr/>
          <a:lstStyle/>
          <a:p>
            <a:pPr marL="0" indent="0">
              <a:buNone/>
            </a:pPr>
            <a:r>
              <a:rPr lang="en-US" dirty="0"/>
              <a:t>What is OpenCV?</a:t>
            </a:r>
          </a:p>
          <a:p>
            <a:pPr marL="0" indent="0">
              <a:buNone/>
            </a:pPr>
            <a:r>
              <a:rPr lang="en-US" dirty="0"/>
              <a:t>A library for real-time image and video processing. </a:t>
            </a:r>
          </a:p>
          <a:p>
            <a:pPr marL="0" indent="0">
              <a:buNone/>
            </a:pPr>
            <a:endParaRPr lang="en-US" dirty="0"/>
          </a:p>
          <a:p>
            <a:pPr marL="0" indent="0">
              <a:buNone/>
            </a:pPr>
            <a:r>
              <a:rPr lang="en-US" dirty="0"/>
              <a:t>Applications:</a:t>
            </a:r>
          </a:p>
          <a:p>
            <a:r>
              <a:rPr lang="en-US" dirty="0"/>
              <a:t>Image transformations</a:t>
            </a:r>
          </a:p>
          <a:p>
            <a:r>
              <a:rPr lang="en-US" dirty="0"/>
              <a:t>Edge and contour detection</a:t>
            </a:r>
          </a:p>
          <a:p>
            <a:r>
              <a:rPr lang="en-US" dirty="0"/>
              <a:t>Object detection and recognition</a:t>
            </a:r>
            <a:endParaRPr lang="en-IN" dirty="0"/>
          </a:p>
        </p:txBody>
      </p:sp>
      <p:pic>
        <p:nvPicPr>
          <p:cNvPr id="1026" name="Picture 2" descr="OpenCV - Wikipedia">
            <a:extLst>
              <a:ext uri="{FF2B5EF4-FFF2-40B4-BE49-F238E27FC236}">
                <a16:creationId xmlns:a16="http://schemas.microsoft.com/office/drawing/2014/main" id="{68191B40-7B00-477F-7746-7E5BABC9A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2809" y="2065867"/>
            <a:ext cx="1857375" cy="24574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323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97028-BB18-FBD6-A99B-25ADF31F9C90}"/>
              </a:ext>
            </a:extLst>
          </p:cNvPr>
          <p:cNvSpPr>
            <a:spLocks noGrp="1"/>
          </p:cNvSpPr>
          <p:nvPr>
            <p:ph idx="1"/>
          </p:nvPr>
        </p:nvSpPr>
        <p:spPr>
          <a:xfrm>
            <a:off x="630937" y="667513"/>
            <a:ext cx="10524618" cy="6190487"/>
          </a:xfrm>
        </p:spPr>
        <p:txBody>
          <a:bodyPr>
            <a:normAutofit/>
          </a:bodyPr>
          <a:lstStyle/>
          <a:p>
            <a:pPr marL="0" indent="0">
              <a:buNone/>
            </a:pPr>
            <a:r>
              <a:rPr lang="en-IN" sz="2000" dirty="0"/>
              <a:t>Importing OpenCV in Python:</a:t>
            </a:r>
          </a:p>
          <a:p>
            <a:pPr marL="0" indent="0">
              <a:buNone/>
            </a:pPr>
            <a:r>
              <a:rPr lang="en-IN" sz="2000" dirty="0">
                <a:latin typeface="Consolas" panose="020B0609020204030204" pitchFamily="49" charset="0"/>
                <a:cs typeface="Courier New" panose="02070309020205020404" pitchFamily="49" charset="0"/>
              </a:rPr>
              <a:t>import cv2 as cv</a:t>
            </a:r>
          </a:p>
          <a:p>
            <a:pPr marL="0" indent="0">
              <a:buNone/>
            </a:pPr>
            <a:r>
              <a:rPr lang="en-IN" sz="2000" dirty="0"/>
              <a:t>Reading, Displaying and Saving Images:</a:t>
            </a:r>
          </a:p>
          <a:p>
            <a:pPr marL="0" indent="0">
              <a:buNone/>
            </a:pPr>
            <a:r>
              <a:rPr lang="en-IN" sz="2000" dirty="0" err="1">
                <a:latin typeface="Consolas" panose="020B0609020204030204" pitchFamily="49" charset="0"/>
                <a:cs typeface="Courier New" panose="02070309020205020404" pitchFamily="49" charset="0"/>
              </a:rPr>
              <a:t>img</a:t>
            </a:r>
            <a:r>
              <a:rPr lang="en-IN" sz="2000" dirty="0">
                <a:latin typeface="Consolas" panose="020B0609020204030204" pitchFamily="49" charset="0"/>
                <a:cs typeface="Courier New" panose="02070309020205020404" pitchFamily="49" charset="0"/>
              </a:rPr>
              <a:t>=</a:t>
            </a:r>
            <a:r>
              <a:rPr lang="en-IN" sz="2000" dirty="0" err="1">
                <a:latin typeface="Consolas" panose="020B0609020204030204" pitchFamily="49" charset="0"/>
                <a:cs typeface="Courier New" panose="02070309020205020404" pitchFamily="49" charset="0"/>
              </a:rPr>
              <a:t>cv.imread</a:t>
            </a:r>
            <a:r>
              <a:rPr lang="en-IN" sz="2000" dirty="0">
                <a:latin typeface="Consolas" panose="020B0609020204030204" pitchFamily="49" charset="0"/>
                <a:cs typeface="Courier New" panose="02070309020205020404" pitchFamily="49" charset="0"/>
              </a:rPr>
              <a:t>(‘path’)      #Reading the image</a:t>
            </a:r>
          </a:p>
          <a:p>
            <a:pPr marL="0" indent="0">
              <a:buNone/>
            </a:pPr>
            <a:r>
              <a:rPr lang="en-IN" sz="2000" dirty="0">
                <a:latin typeface="Consolas" panose="020B0609020204030204" pitchFamily="49" charset="0"/>
                <a:cs typeface="Courier New" panose="02070309020205020404" pitchFamily="49" charset="0"/>
              </a:rPr>
              <a:t>#Displaying the image</a:t>
            </a:r>
          </a:p>
          <a:p>
            <a:pPr marL="0" indent="0">
              <a:buNone/>
            </a:pPr>
            <a:r>
              <a:rPr lang="en-IN" sz="2000" dirty="0" err="1">
                <a:latin typeface="Consolas" panose="020B0609020204030204" pitchFamily="49" charset="0"/>
                <a:cs typeface="Courier New" panose="02070309020205020404" pitchFamily="49" charset="0"/>
              </a:rPr>
              <a:t>cv.imshow</a:t>
            </a:r>
            <a:r>
              <a:rPr lang="en-IN" sz="2000" dirty="0">
                <a:latin typeface="Consolas" panose="020B0609020204030204" pitchFamily="49" charset="0"/>
                <a:cs typeface="Courier New" panose="02070309020205020404" pitchFamily="49" charset="0"/>
              </a:rPr>
              <a:t>(‘Image’, </a:t>
            </a:r>
            <a:r>
              <a:rPr lang="en-IN" sz="2000" dirty="0" err="1">
                <a:latin typeface="Consolas" panose="020B0609020204030204" pitchFamily="49" charset="0"/>
                <a:cs typeface="Courier New" panose="02070309020205020404" pitchFamily="49" charset="0"/>
              </a:rPr>
              <a:t>img</a:t>
            </a:r>
            <a:r>
              <a:rPr lang="en-IN" sz="2000" dirty="0">
                <a:latin typeface="Consolas" panose="020B0609020204030204" pitchFamily="49" charset="0"/>
                <a:cs typeface="Courier New" panose="02070309020205020404" pitchFamily="49" charset="0"/>
              </a:rPr>
              <a:t>)</a:t>
            </a:r>
          </a:p>
          <a:p>
            <a:pPr marL="0" indent="0">
              <a:buNone/>
            </a:pPr>
            <a:r>
              <a:rPr lang="en-IN" sz="2000" dirty="0" err="1">
                <a:latin typeface="Consolas" panose="020B0609020204030204" pitchFamily="49" charset="0"/>
                <a:cs typeface="Courier New" panose="02070309020205020404" pitchFamily="49" charset="0"/>
              </a:rPr>
              <a:t>cv.waitKey</a:t>
            </a:r>
            <a:r>
              <a:rPr lang="en-IN" sz="2000" dirty="0">
                <a:latin typeface="Consolas" panose="020B0609020204030204" pitchFamily="49" charset="0"/>
                <a:cs typeface="Courier New" panose="02070309020205020404" pitchFamily="49" charset="0"/>
              </a:rPr>
              <a:t>(0)</a:t>
            </a:r>
          </a:p>
          <a:p>
            <a:pPr marL="0" indent="0">
              <a:buNone/>
            </a:pPr>
            <a:r>
              <a:rPr lang="en-IN" sz="2000" dirty="0" err="1">
                <a:latin typeface="Consolas" panose="020B0609020204030204" pitchFamily="49" charset="0"/>
                <a:cs typeface="Courier New" panose="02070309020205020404" pitchFamily="49" charset="0"/>
              </a:rPr>
              <a:t>cv.destroyAllWindows</a:t>
            </a:r>
            <a:r>
              <a:rPr lang="en-IN" sz="2000" dirty="0">
                <a:latin typeface="Consolas" panose="020B0609020204030204" pitchFamily="49" charset="0"/>
                <a:cs typeface="Courier New" panose="02070309020205020404" pitchFamily="49" charset="0"/>
              </a:rPr>
              <a:t>()</a:t>
            </a:r>
          </a:p>
          <a:p>
            <a:pPr marL="0" indent="0">
              <a:buNone/>
            </a:pPr>
            <a:r>
              <a:rPr lang="en-IN" sz="2000" dirty="0">
                <a:latin typeface="Consolas" panose="020B0609020204030204" pitchFamily="49" charset="0"/>
                <a:cs typeface="Courier New" panose="02070309020205020404" pitchFamily="49" charset="0"/>
              </a:rPr>
              <a:t>#Saving the image</a:t>
            </a:r>
          </a:p>
          <a:p>
            <a:pPr marL="0" indent="0">
              <a:buNone/>
            </a:pPr>
            <a:r>
              <a:rPr lang="en-IN" sz="2000" dirty="0" err="1">
                <a:latin typeface="Consolas" panose="020B0609020204030204" pitchFamily="49" charset="0"/>
                <a:cs typeface="Courier New" panose="02070309020205020404" pitchFamily="49" charset="0"/>
              </a:rPr>
              <a:t>cv.imwrite</a:t>
            </a:r>
            <a:r>
              <a:rPr lang="en-IN" sz="2000" dirty="0">
                <a:latin typeface="Consolas" panose="020B0609020204030204" pitchFamily="49" charset="0"/>
                <a:cs typeface="Courier New" panose="02070309020205020404" pitchFamily="49" charset="0"/>
              </a:rPr>
              <a:t>(‘saved_img.jpg’, </a:t>
            </a:r>
            <a:r>
              <a:rPr lang="en-IN" sz="2000" dirty="0" err="1">
                <a:latin typeface="Consolas" panose="020B0609020204030204" pitchFamily="49" charset="0"/>
                <a:cs typeface="Courier New" panose="02070309020205020404" pitchFamily="49" charset="0"/>
              </a:rPr>
              <a:t>img</a:t>
            </a:r>
            <a:r>
              <a:rPr lang="en-IN" sz="2000" dirty="0">
                <a:latin typeface="Consolas" panose="020B0609020204030204" pitchFamily="49" charset="0"/>
                <a:cs typeface="Courier New" panose="02070309020205020404" pitchFamily="49" charset="0"/>
              </a:rPr>
              <a:t>)</a:t>
            </a:r>
          </a:p>
        </p:txBody>
      </p:sp>
      <p:sp>
        <p:nvSpPr>
          <p:cNvPr id="4" name="Title 1">
            <a:extLst>
              <a:ext uri="{FF2B5EF4-FFF2-40B4-BE49-F238E27FC236}">
                <a16:creationId xmlns:a16="http://schemas.microsoft.com/office/drawing/2014/main" id="{CF07FB65-EE8F-0563-29BE-A7456F174163}"/>
              </a:ext>
            </a:extLst>
          </p:cNvPr>
          <p:cNvSpPr>
            <a:spLocks noGrp="1"/>
          </p:cNvSpPr>
          <p:nvPr>
            <p:ph type="title"/>
          </p:nvPr>
        </p:nvSpPr>
        <p:spPr>
          <a:xfrm>
            <a:off x="630937" y="106680"/>
            <a:ext cx="10524618" cy="1456267"/>
          </a:xfrm>
        </p:spPr>
        <p:txBody>
          <a:bodyPr/>
          <a:lstStyle/>
          <a:p>
            <a:r>
              <a:rPr lang="en-IN" dirty="0">
                <a:latin typeface="Arial Rounded MT Bold" panose="020F0704030504030204" pitchFamily="34" charset="0"/>
              </a:rPr>
              <a:t>Reading, displaying and saving images</a:t>
            </a:r>
          </a:p>
        </p:txBody>
      </p:sp>
    </p:spTree>
    <p:extLst>
      <p:ext uri="{BB962C8B-B14F-4D97-AF65-F5344CB8AC3E}">
        <p14:creationId xmlns:p14="http://schemas.microsoft.com/office/powerpoint/2010/main" val="3114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8D00-ED96-0A10-2DAD-AFF3F4720EB3}"/>
              </a:ext>
            </a:extLst>
          </p:cNvPr>
          <p:cNvSpPr>
            <a:spLocks noGrp="1"/>
          </p:cNvSpPr>
          <p:nvPr>
            <p:ph type="title"/>
          </p:nvPr>
        </p:nvSpPr>
        <p:spPr>
          <a:xfrm>
            <a:off x="740665" y="271272"/>
            <a:ext cx="10451591" cy="1456267"/>
          </a:xfrm>
        </p:spPr>
        <p:txBody>
          <a:bodyPr/>
          <a:lstStyle/>
          <a:p>
            <a:r>
              <a:rPr lang="en-IN" dirty="0">
                <a:latin typeface="Arial Rounded MT Bold" panose="020F0704030504030204" pitchFamily="34" charset="0"/>
              </a:rPr>
              <a:t>Reading and displaying videos</a:t>
            </a:r>
            <a:endParaRPr lang="en-IN" dirty="0"/>
          </a:p>
        </p:txBody>
      </p:sp>
      <p:sp>
        <p:nvSpPr>
          <p:cNvPr id="3" name="Content Placeholder 2">
            <a:extLst>
              <a:ext uri="{FF2B5EF4-FFF2-40B4-BE49-F238E27FC236}">
                <a16:creationId xmlns:a16="http://schemas.microsoft.com/office/drawing/2014/main" id="{2EDA97B9-9525-3EEB-2904-2497B5596108}"/>
              </a:ext>
            </a:extLst>
          </p:cNvPr>
          <p:cNvSpPr>
            <a:spLocks noGrp="1"/>
          </p:cNvSpPr>
          <p:nvPr>
            <p:ph idx="1"/>
          </p:nvPr>
        </p:nvSpPr>
        <p:spPr>
          <a:xfrm>
            <a:off x="566929" y="999405"/>
            <a:ext cx="10131425" cy="6705601"/>
          </a:xfrm>
        </p:spPr>
        <p:txBody>
          <a:bodyPr>
            <a:normAutofit/>
          </a:bodyPr>
          <a:lstStyle/>
          <a:p>
            <a:pPr marL="0" indent="0">
              <a:lnSpc>
                <a:spcPts val="1425"/>
              </a:lnSpc>
              <a:buNone/>
            </a:pPr>
            <a:r>
              <a:rPr lang="en-IN" dirty="0">
                <a:latin typeface="Consolas" panose="020B0609020204030204" pitchFamily="49" charset="0"/>
              </a:rPr>
              <a:t># For reading and displaying a video</a:t>
            </a:r>
          </a:p>
          <a:p>
            <a:pPr marL="0" indent="0">
              <a:lnSpc>
                <a:spcPts val="1425"/>
              </a:lnSpc>
              <a:buNone/>
            </a:pPr>
            <a:r>
              <a:rPr lang="en-IN" dirty="0">
                <a:latin typeface="Consolas" panose="020B0609020204030204" pitchFamily="49" charset="0"/>
              </a:rPr>
              <a:t>v</a:t>
            </a:r>
            <a:r>
              <a:rPr lang="en-IN" b="0" dirty="0">
                <a:effectLst/>
                <a:latin typeface="Consolas" panose="020B0609020204030204" pitchFamily="49" charset="0"/>
              </a:rPr>
              <a:t>id=</a:t>
            </a:r>
            <a:r>
              <a:rPr lang="en-IN" b="0" dirty="0" err="1">
                <a:effectLst/>
                <a:latin typeface="Consolas" panose="020B0609020204030204" pitchFamily="49" charset="0"/>
              </a:rPr>
              <a:t>cv.VideoCapture</a:t>
            </a:r>
            <a:r>
              <a:rPr lang="en-IN" b="0" dirty="0">
                <a:effectLst/>
                <a:latin typeface="Consolas" panose="020B0609020204030204" pitchFamily="49" charset="0"/>
              </a:rPr>
              <a:t>(‘</a:t>
            </a:r>
            <a:r>
              <a:rPr lang="en-IN" b="0" dirty="0" err="1">
                <a:effectLst/>
                <a:latin typeface="Consolas" panose="020B0609020204030204" pitchFamily="49" charset="0"/>
              </a:rPr>
              <a:t>video_path</a:t>
            </a:r>
            <a:r>
              <a:rPr lang="en-IN" b="0" dirty="0">
                <a:effectLst/>
                <a:latin typeface="Consolas" panose="020B0609020204030204" pitchFamily="49" charset="0"/>
              </a:rPr>
              <a:t>’)</a:t>
            </a:r>
          </a:p>
          <a:p>
            <a:pPr marL="0" indent="0">
              <a:lnSpc>
                <a:spcPts val="1425"/>
              </a:lnSpc>
              <a:buNone/>
            </a:pPr>
            <a:r>
              <a:rPr lang="en-IN" dirty="0" err="1">
                <a:latin typeface="Consolas" panose="020B0609020204030204" pitchFamily="49" charset="0"/>
              </a:rPr>
              <a:t>currentframe</a:t>
            </a:r>
            <a:r>
              <a:rPr lang="en-IN" dirty="0">
                <a:latin typeface="Consolas" panose="020B0609020204030204" pitchFamily="49" charset="0"/>
              </a:rPr>
              <a:t>=0</a:t>
            </a:r>
          </a:p>
          <a:p>
            <a:pPr marL="0" indent="0">
              <a:lnSpc>
                <a:spcPts val="1425"/>
              </a:lnSpc>
              <a:buNone/>
            </a:pPr>
            <a:r>
              <a:rPr lang="en-IN" b="0" dirty="0">
                <a:effectLst/>
                <a:latin typeface="Consolas" panose="020B0609020204030204" pitchFamily="49" charset="0"/>
              </a:rPr>
              <a:t>while(True):</a:t>
            </a:r>
          </a:p>
          <a:p>
            <a:pPr marL="0" indent="0">
              <a:lnSpc>
                <a:spcPts val="1425"/>
              </a:lnSpc>
              <a:buNone/>
            </a:pPr>
            <a:r>
              <a:rPr lang="en-IN" dirty="0">
                <a:latin typeface="Consolas" panose="020B0609020204030204" pitchFamily="49" charset="0"/>
              </a:rPr>
              <a:t>	</a:t>
            </a:r>
            <a:r>
              <a:rPr lang="en-IN" dirty="0" err="1">
                <a:latin typeface="Consolas" panose="020B0609020204030204" pitchFamily="49" charset="0"/>
              </a:rPr>
              <a:t>success,frame</a:t>
            </a:r>
            <a:r>
              <a:rPr lang="en-IN" dirty="0">
                <a:latin typeface="Consolas" panose="020B0609020204030204" pitchFamily="49" charset="0"/>
              </a:rPr>
              <a:t>=</a:t>
            </a:r>
            <a:r>
              <a:rPr lang="en-IN" dirty="0" err="1">
                <a:latin typeface="Consolas" panose="020B0609020204030204" pitchFamily="49" charset="0"/>
              </a:rPr>
              <a:t>cap.read</a:t>
            </a:r>
            <a:r>
              <a:rPr lang="en-IN" dirty="0">
                <a:latin typeface="Consolas" panose="020B0609020204030204" pitchFamily="49" charset="0"/>
              </a:rPr>
              <a:t>()</a:t>
            </a:r>
          </a:p>
          <a:p>
            <a:pPr marL="0" indent="0">
              <a:lnSpc>
                <a:spcPts val="1425"/>
              </a:lnSpc>
              <a:buNone/>
            </a:pPr>
            <a:r>
              <a:rPr lang="en-IN" b="0" dirty="0">
                <a:effectLst/>
                <a:latin typeface="Consolas" panose="020B0609020204030204" pitchFamily="49" charset="0"/>
              </a:rPr>
              <a:t>	</a:t>
            </a: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Video”,frame</a:t>
            </a:r>
            <a:r>
              <a:rPr lang="en-IN" b="0" dirty="0">
                <a:effectLst/>
                <a:latin typeface="Consolas" panose="020B0609020204030204" pitchFamily="49" charset="0"/>
              </a:rPr>
              <a:t>)</a:t>
            </a:r>
          </a:p>
          <a:p>
            <a:pPr marL="0" indent="0">
              <a:lnSpc>
                <a:spcPts val="1425"/>
              </a:lnSpc>
              <a:buNone/>
            </a:pPr>
            <a:r>
              <a:rPr lang="en-IN" dirty="0">
                <a:latin typeface="Consolas" panose="020B0609020204030204" pitchFamily="49" charset="0"/>
              </a:rPr>
              <a:t>	</a:t>
            </a:r>
            <a:r>
              <a:rPr lang="en-IN" dirty="0" err="1">
                <a:latin typeface="Consolas" panose="020B0609020204030204" pitchFamily="49" charset="0"/>
              </a:rPr>
              <a:t>currentframe</a:t>
            </a:r>
            <a:r>
              <a:rPr lang="en-IN" dirty="0">
                <a:latin typeface="Consolas" panose="020B0609020204030204" pitchFamily="49" charset="0"/>
              </a:rPr>
              <a:t>+=1</a:t>
            </a:r>
          </a:p>
          <a:p>
            <a:pPr marL="0" indent="0">
              <a:lnSpc>
                <a:spcPts val="1425"/>
              </a:lnSpc>
              <a:buNone/>
            </a:pPr>
            <a:r>
              <a:rPr lang="en-IN" b="0" dirty="0">
                <a:effectLst/>
                <a:latin typeface="Consolas" panose="020B0609020204030204" pitchFamily="49" charset="0"/>
              </a:rPr>
              <a:t>	if </a:t>
            </a:r>
            <a:r>
              <a:rPr lang="en-IN" b="0" dirty="0" err="1">
                <a:effectLst/>
                <a:latin typeface="Consolas" panose="020B0609020204030204" pitchFamily="49" charset="0"/>
              </a:rPr>
              <a:t>cv.waitKey</a:t>
            </a:r>
            <a:r>
              <a:rPr lang="en-IN" b="0" dirty="0">
                <a:effectLst/>
                <a:latin typeface="Consolas" panose="020B0609020204030204" pitchFamily="49" charset="0"/>
              </a:rPr>
              <a:t>(1)&amp;0xFF==</a:t>
            </a:r>
            <a:r>
              <a:rPr lang="en-IN" b="0" dirty="0" err="1">
                <a:effectLst/>
                <a:latin typeface="Consolas" panose="020B0609020204030204" pitchFamily="49" charset="0"/>
              </a:rPr>
              <a:t>ord</a:t>
            </a:r>
            <a:r>
              <a:rPr lang="en-IN" b="0" dirty="0">
                <a:effectLst/>
                <a:latin typeface="Consolas" panose="020B0609020204030204" pitchFamily="49" charset="0"/>
              </a:rPr>
              <a:t>(‘q’):</a:t>
            </a:r>
          </a:p>
          <a:p>
            <a:pPr marL="0" indent="0">
              <a:lnSpc>
                <a:spcPts val="1425"/>
              </a:lnSpc>
              <a:buNone/>
            </a:pPr>
            <a:r>
              <a:rPr lang="en-IN" dirty="0">
                <a:latin typeface="Consolas" panose="020B0609020204030204" pitchFamily="49" charset="0"/>
              </a:rPr>
              <a:t>		break</a:t>
            </a:r>
          </a:p>
          <a:p>
            <a:pPr marL="0" indent="0">
              <a:lnSpc>
                <a:spcPts val="1425"/>
              </a:lnSpc>
              <a:buNone/>
            </a:pPr>
            <a:r>
              <a:rPr lang="en-IN" b="0" dirty="0" err="1">
                <a:effectLst/>
                <a:latin typeface="Consolas" panose="020B0609020204030204" pitchFamily="49" charset="0"/>
              </a:rPr>
              <a:t>cap.release</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cv.destroyAllWindows</a:t>
            </a:r>
            <a:r>
              <a:rPr lang="en-IN" b="0" dirty="0">
                <a:effectLst/>
                <a:latin typeface="Consolas" panose="020B0609020204030204" pitchFamily="49" charset="0"/>
              </a:rPr>
              <a:t>()</a:t>
            </a:r>
          </a:p>
          <a:p>
            <a:pPr marL="0" indent="0">
              <a:buNone/>
            </a:pPr>
            <a:endParaRPr lang="en-IN" dirty="0"/>
          </a:p>
        </p:txBody>
      </p:sp>
      <p:sp>
        <p:nvSpPr>
          <p:cNvPr id="4" name="TextBox 3">
            <a:extLst>
              <a:ext uri="{FF2B5EF4-FFF2-40B4-BE49-F238E27FC236}">
                <a16:creationId xmlns:a16="http://schemas.microsoft.com/office/drawing/2014/main" id="{FA4295A7-3898-C8B6-4693-A5B57F3A0935}"/>
              </a:ext>
            </a:extLst>
          </p:cNvPr>
          <p:cNvSpPr txBox="1"/>
          <p:nvPr/>
        </p:nvSpPr>
        <p:spPr>
          <a:xfrm>
            <a:off x="6549234" y="2455672"/>
            <a:ext cx="4743606" cy="3754874"/>
          </a:xfrm>
          <a:prstGeom prst="rect">
            <a:avLst/>
          </a:prstGeom>
          <a:noFill/>
        </p:spPr>
        <p:txBody>
          <a:bodyPr wrap="none" rtlCol="0">
            <a:spAutoFit/>
          </a:bodyPr>
          <a:lstStyle/>
          <a:p>
            <a:pPr>
              <a:lnSpc>
                <a:spcPts val="1425"/>
              </a:lnSpc>
              <a:spcAft>
                <a:spcPts val="1000"/>
              </a:spcAft>
              <a:buClr>
                <a:schemeClr val="tx1"/>
              </a:buClr>
              <a:buSzPct val="100000"/>
            </a:pPr>
            <a:r>
              <a:rPr lang="en-IN" b="0" dirty="0">
                <a:effectLst/>
                <a:latin typeface="Consolas" panose="020B0609020204030204" pitchFamily="49" charset="0"/>
              </a:rPr>
              <a:t>#</a:t>
            </a:r>
            <a:r>
              <a:rPr lang="en-IN" dirty="0">
                <a:latin typeface="Consolas" panose="020B0609020204030204" pitchFamily="49" charset="0"/>
              </a:rPr>
              <a:t>For capturing through webcam</a:t>
            </a:r>
          </a:p>
          <a:p>
            <a:pPr>
              <a:lnSpc>
                <a:spcPts val="1425"/>
              </a:lnSpc>
              <a:spcAft>
                <a:spcPts val="1000"/>
              </a:spcAft>
              <a:buClr>
                <a:schemeClr val="tx1"/>
              </a:buClr>
              <a:buSzPct val="100000"/>
            </a:pPr>
            <a:r>
              <a:rPr lang="en-IN" dirty="0">
                <a:latin typeface="Consolas" panose="020B0609020204030204" pitchFamily="49" charset="0"/>
              </a:rPr>
              <a:t>cam=</a:t>
            </a:r>
            <a:r>
              <a:rPr lang="en-IN" dirty="0" err="1">
                <a:latin typeface="Consolas" panose="020B0609020204030204" pitchFamily="49" charset="0"/>
              </a:rPr>
              <a:t>cv.VideoCapture</a:t>
            </a:r>
            <a:r>
              <a:rPr lang="en-IN" dirty="0">
                <a:latin typeface="Consolas" panose="020B0609020204030204" pitchFamily="49" charset="0"/>
              </a:rPr>
              <a:t>(0)</a:t>
            </a:r>
          </a:p>
          <a:p>
            <a:pPr>
              <a:lnSpc>
                <a:spcPts val="1425"/>
              </a:lnSpc>
              <a:spcAft>
                <a:spcPts val="1000"/>
              </a:spcAft>
              <a:buClr>
                <a:schemeClr val="tx1"/>
              </a:buClr>
              <a:buSzPct val="100000"/>
            </a:pPr>
            <a:r>
              <a:rPr lang="en-IN" dirty="0" err="1">
                <a:latin typeface="Consolas" panose="020B0609020204030204" pitchFamily="49" charset="0"/>
              </a:rPr>
              <a:t>currentframe</a:t>
            </a:r>
            <a:r>
              <a:rPr lang="en-IN" dirty="0">
                <a:latin typeface="Consolas" panose="020B0609020204030204" pitchFamily="49" charset="0"/>
              </a:rPr>
              <a:t>=0</a:t>
            </a:r>
          </a:p>
          <a:p>
            <a:pPr>
              <a:lnSpc>
                <a:spcPts val="1425"/>
              </a:lnSpc>
              <a:spcAft>
                <a:spcPts val="1000"/>
              </a:spcAft>
              <a:buClr>
                <a:schemeClr val="tx1"/>
              </a:buClr>
              <a:buSzPct val="100000"/>
            </a:pPr>
            <a:r>
              <a:rPr lang="en-IN" dirty="0">
                <a:latin typeface="Consolas" panose="020B0609020204030204" pitchFamily="49" charset="0"/>
              </a:rPr>
              <a:t>while(True):</a:t>
            </a:r>
          </a:p>
          <a:p>
            <a:pPr>
              <a:lnSpc>
                <a:spcPts val="1425"/>
              </a:lnSpc>
              <a:spcAft>
                <a:spcPts val="1000"/>
              </a:spcAft>
              <a:buClr>
                <a:schemeClr val="tx1"/>
              </a:buClr>
              <a:buSzPct val="100000"/>
            </a:pPr>
            <a:r>
              <a:rPr lang="en-IN" dirty="0">
                <a:latin typeface="Consolas" panose="020B0609020204030204" pitchFamily="49" charset="0"/>
              </a:rPr>
              <a:t>    success, frame=</a:t>
            </a:r>
            <a:r>
              <a:rPr lang="en-IN" dirty="0" err="1">
                <a:latin typeface="Consolas" panose="020B0609020204030204" pitchFamily="49" charset="0"/>
              </a:rPr>
              <a:t>cam.read</a:t>
            </a:r>
            <a:r>
              <a:rPr lang="en-IN" dirty="0">
                <a:latin typeface="Consolas" panose="020B0609020204030204" pitchFamily="49" charset="0"/>
              </a:rPr>
              <a:t>()</a:t>
            </a:r>
          </a:p>
          <a:p>
            <a:pPr>
              <a:lnSpc>
                <a:spcPts val="1425"/>
              </a:lnSpc>
              <a:spcAft>
                <a:spcPts val="1000"/>
              </a:spcAft>
              <a:buClr>
                <a:schemeClr val="tx1"/>
              </a:buClr>
              <a:buSzPct val="100000"/>
            </a:pPr>
            <a:r>
              <a:rPr lang="en-IN" dirty="0">
                <a:latin typeface="Consolas" panose="020B0609020204030204" pitchFamily="49" charset="0"/>
              </a:rPr>
              <a:t>    </a:t>
            </a:r>
            <a:r>
              <a:rPr lang="en-IN" dirty="0" err="1">
                <a:latin typeface="Consolas" panose="020B0609020204030204" pitchFamily="49" charset="0"/>
              </a:rPr>
              <a:t>cv.imshow</a:t>
            </a:r>
            <a:r>
              <a:rPr lang="en-IN" dirty="0">
                <a:latin typeface="Consolas" panose="020B0609020204030204" pitchFamily="49" charset="0"/>
              </a:rPr>
              <a:t>("</a:t>
            </a:r>
            <a:r>
              <a:rPr lang="en-IN" dirty="0" err="1">
                <a:latin typeface="Consolas" panose="020B0609020204030204" pitchFamily="49" charset="0"/>
              </a:rPr>
              <a:t>WebCam</a:t>
            </a:r>
            <a:r>
              <a:rPr lang="en-IN" dirty="0">
                <a:latin typeface="Consolas" panose="020B0609020204030204" pitchFamily="49" charset="0"/>
              </a:rPr>
              <a:t>",frame)</a:t>
            </a:r>
          </a:p>
          <a:p>
            <a:pPr>
              <a:lnSpc>
                <a:spcPts val="1425"/>
              </a:lnSpc>
              <a:spcAft>
                <a:spcPts val="1000"/>
              </a:spcAft>
              <a:buClr>
                <a:schemeClr val="tx1"/>
              </a:buClr>
              <a:buSzPct val="100000"/>
            </a:pPr>
            <a:r>
              <a:rPr lang="en-IN" dirty="0">
                <a:latin typeface="Consolas" panose="020B0609020204030204" pitchFamily="49" charset="0"/>
              </a:rPr>
              <a:t>    </a:t>
            </a:r>
            <a:r>
              <a:rPr lang="en-IN" dirty="0" err="1">
                <a:latin typeface="Consolas" panose="020B0609020204030204" pitchFamily="49" charset="0"/>
              </a:rPr>
              <a:t>currentframe</a:t>
            </a:r>
            <a:r>
              <a:rPr lang="en-IN" dirty="0">
                <a:latin typeface="Consolas" panose="020B0609020204030204" pitchFamily="49" charset="0"/>
              </a:rPr>
              <a:t>+=1</a:t>
            </a:r>
          </a:p>
          <a:p>
            <a:pPr>
              <a:lnSpc>
                <a:spcPts val="1425"/>
              </a:lnSpc>
              <a:spcAft>
                <a:spcPts val="1000"/>
              </a:spcAft>
              <a:buClr>
                <a:schemeClr val="tx1"/>
              </a:buClr>
              <a:buSzPct val="100000"/>
            </a:pPr>
            <a:r>
              <a:rPr lang="en-IN" dirty="0">
                <a:latin typeface="Consolas" panose="020B0609020204030204" pitchFamily="49" charset="0"/>
              </a:rPr>
              <a:t>    if </a:t>
            </a:r>
            <a:r>
              <a:rPr lang="en-IN" dirty="0" err="1">
                <a:latin typeface="Consolas" panose="020B0609020204030204" pitchFamily="49" charset="0"/>
              </a:rPr>
              <a:t>cv.waitKey</a:t>
            </a:r>
            <a:r>
              <a:rPr lang="en-IN" dirty="0">
                <a:latin typeface="Consolas" panose="020B0609020204030204" pitchFamily="49" charset="0"/>
              </a:rPr>
              <a:t>(1)&amp;0xFF==</a:t>
            </a:r>
            <a:r>
              <a:rPr lang="en-IN" dirty="0" err="1">
                <a:latin typeface="Consolas" panose="020B0609020204030204" pitchFamily="49" charset="0"/>
              </a:rPr>
              <a:t>ord</a:t>
            </a:r>
            <a:r>
              <a:rPr lang="en-IN" dirty="0">
                <a:latin typeface="Consolas" panose="020B0609020204030204" pitchFamily="49" charset="0"/>
              </a:rPr>
              <a:t>('q'):</a:t>
            </a:r>
          </a:p>
          <a:p>
            <a:pPr>
              <a:lnSpc>
                <a:spcPts val="1425"/>
              </a:lnSpc>
              <a:spcAft>
                <a:spcPts val="1000"/>
              </a:spcAft>
              <a:buClr>
                <a:schemeClr val="tx1"/>
              </a:buClr>
              <a:buSzPct val="100000"/>
            </a:pPr>
            <a:r>
              <a:rPr lang="en-IN" dirty="0">
                <a:latin typeface="Consolas" panose="020B0609020204030204" pitchFamily="49" charset="0"/>
              </a:rPr>
              <a:t>        break</a:t>
            </a:r>
          </a:p>
          <a:p>
            <a:pPr>
              <a:lnSpc>
                <a:spcPts val="1425"/>
              </a:lnSpc>
              <a:spcAft>
                <a:spcPts val="1000"/>
              </a:spcAft>
              <a:buClr>
                <a:schemeClr val="tx1"/>
              </a:buClr>
              <a:buSzPct val="100000"/>
            </a:pPr>
            <a:r>
              <a:rPr lang="en-IN" dirty="0" err="1">
                <a:latin typeface="Consolas" panose="020B0609020204030204" pitchFamily="49" charset="0"/>
              </a:rPr>
              <a:t>cam.release</a:t>
            </a:r>
            <a:r>
              <a:rPr lang="en-IN" dirty="0">
                <a:latin typeface="Consolas" panose="020B0609020204030204" pitchFamily="49" charset="0"/>
              </a:rPr>
              <a:t>()</a:t>
            </a:r>
          </a:p>
          <a:p>
            <a:pPr>
              <a:lnSpc>
                <a:spcPts val="1425"/>
              </a:lnSpc>
              <a:spcAft>
                <a:spcPts val="1000"/>
              </a:spcAft>
              <a:buClr>
                <a:schemeClr val="tx1"/>
              </a:buClr>
              <a:buSzPct val="100000"/>
            </a:pPr>
            <a:r>
              <a:rPr lang="en-IN" dirty="0" err="1">
                <a:latin typeface="Consolas" panose="020B0609020204030204" pitchFamily="49" charset="0"/>
              </a:rPr>
              <a:t>cv.destroyAllWindows</a:t>
            </a:r>
            <a:r>
              <a:rPr lang="en-IN" dirty="0">
                <a:latin typeface="Consolas" panose="020B0609020204030204" pitchFamily="49" charset="0"/>
              </a:rPr>
              <a:t>()</a:t>
            </a:r>
          </a:p>
          <a:p>
            <a:endParaRPr lang="en-IN" dirty="0"/>
          </a:p>
        </p:txBody>
      </p:sp>
    </p:spTree>
    <p:extLst>
      <p:ext uri="{BB962C8B-B14F-4D97-AF65-F5344CB8AC3E}">
        <p14:creationId xmlns:p14="http://schemas.microsoft.com/office/powerpoint/2010/main" val="27609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F30E-EB20-6A07-2E27-FAAD46632654}"/>
              </a:ext>
            </a:extLst>
          </p:cNvPr>
          <p:cNvSpPr>
            <a:spLocks noGrp="1"/>
          </p:cNvSpPr>
          <p:nvPr>
            <p:ph type="title"/>
          </p:nvPr>
        </p:nvSpPr>
        <p:spPr/>
        <p:txBody>
          <a:bodyPr/>
          <a:lstStyle/>
          <a:p>
            <a:r>
              <a:rPr lang="en-IN" dirty="0">
                <a:latin typeface="Arial Rounded MT Bold" panose="020F0704030504030204" pitchFamily="34" charset="0"/>
              </a:rPr>
              <a:t>Project introduction</a:t>
            </a:r>
          </a:p>
        </p:txBody>
      </p:sp>
      <p:sp>
        <p:nvSpPr>
          <p:cNvPr id="3" name="Content Placeholder 2">
            <a:extLst>
              <a:ext uri="{FF2B5EF4-FFF2-40B4-BE49-F238E27FC236}">
                <a16:creationId xmlns:a16="http://schemas.microsoft.com/office/drawing/2014/main" id="{D6B0353C-FD49-E612-4731-B62A768D2E6A}"/>
              </a:ext>
            </a:extLst>
          </p:cNvPr>
          <p:cNvSpPr>
            <a:spLocks noGrp="1"/>
          </p:cNvSpPr>
          <p:nvPr>
            <p:ph idx="1"/>
          </p:nvPr>
        </p:nvSpPr>
        <p:spPr/>
        <p:txBody>
          <a:bodyPr>
            <a:normAutofit/>
          </a:bodyPr>
          <a:lstStyle/>
          <a:p>
            <a:pPr marL="0" indent="0">
              <a:buNone/>
            </a:pPr>
            <a:r>
              <a:rPr lang="en-US" sz="2400" dirty="0"/>
              <a:t>The project is to reconstruct 3D models of objects or environments using video data. This involves extracting information from 2D video frames, processing it with computer vision techniques, and converting it into a detailed 3D representation with the help of tools like Python (for coding) and OpenCV (for video and image processing).</a:t>
            </a:r>
            <a:endParaRPr lang="en-IN" sz="2400" dirty="0"/>
          </a:p>
        </p:txBody>
      </p:sp>
    </p:spTree>
    <p:extLst>
      <p:ext uri="{BB962C8B-B14F-4D97-AF65-F5344CB8AC3E}">
        <p14:creationId xmlns:p14="http://schemas.microsoft.com/office/powerpoint/2010/main" val="3883077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D3C6-7CC4-71D7-8429-DA9ABA1FF999}"/>
              </a:ext>
            </a:extLst>
          </p:cNvPr>
          <p:cNvSpPr>
            <a:spLocks noGrp="1"/>
          </p:cNvSpPr>
          <p:nvPr>
            <p:ph type="title"/>
          </p:nvPr>
        </p:nvSpPr>
        <p:spPr>
          <a:xfrm>
            <a:off x="423671" y="115824"/>
            <a:ext cx="10131425" cy="1456267"/>
          </a:xfrm>
        </p:spPr>
        <p:txBody>
          <a:bodyPr/>
          <a:lstStyle/>
          <a:p>
            <a:r>
              <a:rPr lang="en-IN" dirty="0">
                <a:latin typeface="Arial Rounded MT Bold" panose="020F0704030504030204" pitchFamily="34" charset="0"/>
              </a:rPr>
              <a:t>Image transformations </a:t>
            </a:r>
          </a:p>
        </p:txBody>
      </p:sp>
      <p:sp>
        <p:nvSpPr>
          <p:cNvPr id="3" name="Content Placeholder 2">
            <a:extLst>
              <a:ext uri="{FF2B5EF4-FFF2-40B4-BE49-F238E27FC236}">
                <a16:creationId xmlns:a16="http://schemas.microsoft.com/office/drawing/2014/main" id="{71747F00-CC77-D474-5B61-6E6B7AE2B599}"/>
              </a:ext>
            </a:extLst>
          </p:cNvPr>
          <p:cNvSpPr>
            <a:spLocks noGrp="1"/>
          </p:cNvSpPr>
          <p:nvPr>
            <p:ph idx="1"/>
          </p:nvPr>
        </p:nvSpPr>
        <p:spPr>
          <a:xfrm>
            <a:off x="594360" y="1421045"/>
            <a:ext cx="11676889" cy="6248401"/>
          </a:xfrm>
        </p:spPr>
        <p:txBody>
          <a:bodyPr>
            <a:normAutofit/>
          </a:bodyPr>
          <a:lstStyle/>
          <a:p>
            <a:pPr marL="0" indent="0">
              <a:buNone/>
            </a:pPr>
            <a:r>
              <a:rPr lang="en-IN" dirty="0"/>
              <a:t>#Rescaling an Image:</a:t>
            </a:r>
          </a:p>
          <a:p>
            <a:pPr marL="0" indent="0">
              <a:lnSpc>
                <a:spcPts val="1425"/>
              </a:lnSpc>
              <a:buNone/>
            </a:pPr>
            <a:r>
              <a:rPr lang="en-IN" b="0" dirty="0">
                <a:effectLst/>
                <a:latin typeface="Consolas" panose="020B0609020204030204" pitchFamily="49" charset="0"/>
              </a:rPr>
              <a:t>def </a:t>
            </a:r>
            <a:r>
              <a:rPr lang="en-IN" b="0" dirty="0" err="1">
                <a:effectLst/>
                <a:latin typeface="Consolas" panose="020B0609020204030204" pitchFamily="49" charset="0"/>
              </a:rPr>
              <a:t>rescaleFrame</a:t>
            </a:r>
            <a:r>
              <a:rPr lang="en-IN" b="0" dirty="0">
                <a:effectLst/>
                <a:latin typeface="Consolas" panose="020B0609020204030204" pitchFamily="49" charset="0"/>
              </a:rPr>
              <a:t>(</a:t>
            </a:r>
            <a:r>
              <a:rPr lang="en-IN" b="0" dirty="0" err="1">
                <a:effectLst/>
                <a:latin typeface="Consolas" panose="020B0609020204030204" pitchFamily="49" charset="0"/>
              </a:rPr>
              <a:t>frame,scale</a:t>
            </a:r>
            <a:r>
              <a:rPr lang="en-IN" b="0" dirty="0">
                <a:effectLst/>
                <a:latin typeface="Consolas" panose="020B0609020204030204" pitchFamily="49" charset="0"/>
              </a:rPr>
              <a:t>=0.3):</a:t>
            </a:r>
          </a:p>
          <a:p>
            <a:pPr marL="0" indent="0">
              <a:lnSpc>
                <a:spcPts val="1425"/>
              </a:lnSpc>
              <a:buNone/>
            </a:pPr>
            <a:r>
              <a:rPr lang="en-IN" b="0" dirty="0">
                <a:effectLst/>
                <a:latin typeface="Consolas" panose="020B0609020204030204" pitchFamily="49" charset="0"/>
              </a:rPr>
              <a:t>    #works for images, videos and live video</a:t>
            </a:r>
          </a:p>
          <a:p>
            <a:pPr marL="0" indent="0">
              <a:lnSpc>
                <a:spcPts val="1425"/>
              </a:lnSpc>
              <a:buNone/>
            </a:pPr>
            <a:r>
              <a:rPr lang="en-IN" b="0" dirty="0">
                <a:effectLst/>
                <a:latin typeface="Consolas" panose="020B0609020204030204" pitchFamily="49" charset="0"/>
              </a:rPr>
              <a:t>    width=int(</a:t>
            </a:r>
            <a:r>
              <a:rPr lang="en-IN" b="0" dirty="0" err="1">
                <a:effectLst/>
                <a:latin typeface="Consolas" panose="020B0609020204030204" pitchFamily="49" charset="0"/>
              </a:rPr>
              <a:t>frame.shape</a:t>
            </a:r>
            <a:r>
              <a:rPr lang="en-IN" b="0" dirty="0">
                <a:effectLst/>
                <a:latin typeface="Consolas" panose="020B0609020204030204" pitchFamily="49" charset="0"/>
              </a:rPr>
              <a:t>[1]*scale)</a:t>
            </a:r>
          </a:p>
          <a:p>
            <a:pPr marL="0" indent="0">
              <a:lnSpc>
                <a:spcPts val="1425"/>
              </a:lnSpc>
              <a:buNone/>
            </a:pPr>
            <a:r>
              <a:rPr lang="en-IN" b="0" dirty="0">
                <a:effectLst/>
                <a:latin typeface="Consolas" panose="020B0609020204030204" pitchFamily="49" charset="0"/>
              </a:rPr>
              <a:t>    height=int(</a:t>
            </a:r>
            <a:r>
              <a:rPr lang="en-IN" b="0" dirty="0" err="1">
                <a:effectLst/>
                <a:latin typeface="Consolas" panose="020B0609020204030204" pitchFamily="49" charset="0"/>
              </a:rPr>
              <a:t>frame.shape</a:t>
            </a:r>
            <a:r>
              <a:rPr lang="en-IN" b="0" dirty="0">
                <a:effectLst/>
                <a:latin typeface="Consolas" panose="020B0609020204030204" pitchFamily="49" charset="0"/>
              </a:rPr>
              <a:t>[0]*scale)</a:t>
            </a:r>
          </a:p>
          <a:p>
            <a:pPr marL="0" indent="0">
              <a:lnSpc>
                <a:spcPts val="1425"/>
              </a:lnSpc>
              <a:buNone/>
            </a:pPr>
            <a:r>
              <a:rPr lang="en-IN" b="0" dirty="0">
                <a:effectLst/>
                <a:latin typeface="Consolas" panose="020B0609020204030204" pitchFamily="49" charset="0"/>
              </a:rPr>
              <a:t>    dimensions=(</a:t>
            </a:r>
            <a:r>
              <a:rPr lang="en-IN" b="0" dirty="0" err="1">
                <a:effectLst/>
                <a:latin typeface="Consolas" panose="020B0609020204030204" pitchFamily="49" charset="0"/>
              </a:rPr>
              <a:t>width,height</a:t>
            </a:r>
            <a:r>
              <a:rPr lang="en-IN" b="0" dirty="0">
                <a:effectLst/>
                <a:latin typeface="Consolas" panose="020B0609020204030204" pitchFamily="49" charset="0"/>
              </a:rPr>
              <a:t>)</a:t>
            </a:r>
          </a:p>
          <a:p>
            <a:pPr marL="0" indent="0">
              <a:lnSpc>
                <a:spcPts val="1425"/>
              </a:lnSpc>
              <a:buNone/>
            </a:pPr>
            <a:r>
              <a:rPr lang="en-IN" b="0" dirty="0">
                <a:effectLst/>
                <a:latin typeface="Consolas" panose="020B0609020204030204" pitchFamily="49" charset="0"/>
              </a:rPr>
              <a:t>    return </a:t>
            </a:r>
            <a:r>
              <a:rPr lang="en-IN" b="0" dirty="0" err="1">
                <a:effectLst/>
                <a:latin typeface="Consolas" panose="020B0609020204030204" pitchFamily="49" charset="0"/>
              </a:rPr>
              <a:t>cv.resize</a:t>
            </a:r>
            <a:r>
              <a:rPr lang="en-IN" b="0" dirty="0">
                <a:effectLst/>
                <a:latin typeface="Consolas" panose="020B0609020204030204" pitchFamily="49" charset="0"/>
              </a:rPr>
              <a:t>(</a:t>
            </a:r>
            <a:r>
              <a:rPr lang="en-IN" b="0" dirty="0" err="1">
                <a:effectLst/>
                <a:latin typeface="Consolas" panose="020B0609020204030204" pitchFamily="49" charset="0"/>
              </a:rPr>
              <a:t>frame,dimensions,interpolation</a:t>
            </a:r>
            <a:r>
              <a:rPr lang="en-IN" b="0" dirty="0">
                <a:effectLst/>
                <a:latin typeface="Consolas" panose="020B0609020204030204" pitchFamily="49" charset="0"/>
              </a:rPr>
              <a:t>=</a:t>
            </a:r>
            <a:r>
              <a:rPr lang="en-IN" b="0" dirty="0" err="1">
                <a:effectLst/>
                <a:latin typeface="Consolas" panose="020B0609020204030204" pitchFamily="49" charset="0"/>
              </a:rPr>
              <a:t>cv.INTER_AREA</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resized_image</a:t>
            </a:r>
            <a:r>
              <a:rPr lang="en-IN" b="0" dirty="0">
                <a:effectLst/>
                <a:latin typeface="Consolas" panose="020B0609020204030204" pitchFamily="49" charset="0"/>
              </a:rPr>
              <a:t>=</a:t>
            </a:r>
            <a:r>
              <a:rPr lang="en-IN" b="0" dirty="0" err="1">
                <a:effectLst/>
                <a:latin typeface="Consolas" panose="020B0609020204030204" pitchFamily="49" charset="0"/>
              </a:rPr>
              <a:t>rescaleFrame</a:t>
            </a:r>
            <a:r>
              <a:rPr lang="en-IN" b="0" dirty="0">
                <a:effectLst/>
                <a:latin typeface="Consolas" panose="020B0609020204030204" pitchFamily="49" charset="0"/>
              </a:rPr>
              <a:t>(</a:t>
            </a:r>
            <a:r>
              <a:rPr lang="en-IN" b="0" dirty="0" err="1">
                <a:effectLst/>
                <a:latin typeface="Consolas" panose="020B0609020204030204" pitchFamily="49" charset="0"/>
              </a:rPr>
              <a:t>img</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('Image',</a:t>
            </a:r>
            <a:r>
              <a:rPr lang="en-IN" b="0" dirty="0" err="1">
                <a:effectLst/>
                <a:latin typeface="Consolas" panose="020B0609020204030204" pitchFamily="49" charset="0"/>
              </a:rPr>
              <a:t>resized_image</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lnSpc>
                <a:spcPts val="1425"/>
              </a:lnSpc>
              <a:buNone/>
            </a:pPr>
            <a:endParaRPr lang="en-IN" dirty="0">
              <a:latin typeface="Consolas" panose="020B0609020204030204" pitchFamily="49" charset="0"/>
            </a:endParaRPr>
          </a:p>
          <a:p>
            <a:pPr marL="0" indent="0">
              <a:lnSpc>
                <a:spcPts val="1425"/>
              </a:lnSpc>
              <a:buNone/>
            </a:pPr>
            <a:r>
              <a:rPr lang="en-IN" dirty="0"/>
              <a:t>#Cropping an image</a:t>
            </a:r>
          </a:p>
          <a:p>
            <a:pPr marL="0" indent="0">
              <a:lnSpc>
                <a:spcPts val="1425"/>
              </a:lnSpc>
              <a:buNone/>
            </a:pPr>
            <a:r>
              <a:rPr lang="en-IN" b="0" dirty="0">
                <a:effectLst/>
                <a:latin typeface="Consolas" panose="020B0609020204030204" pitchFamily="49" charset="0"/>
              </a:rPr>
              <a:t>cropped=</a:t>
            </a:r>
            <a:r>
              <a:rPr lang="en-IN" b="0" dirty="0" err="1">
                <a:effectLst/>
                <a:latin typeface="Consolas" panose="020B0609020204030204" pitchFamily="49" charset="0"/>
              </a:rPr>
              <a:t>img</a:t>
            </a:r>
            <a:r>
              <a:rPr lang="en-IN" b="0" dirty="0">
                <a:effectLst/>
                <a:latin typeface="Consolas" panose="020B0609020204030204" pitchFamily="49" charset="0"/>
              </a:rPr>
              <a:t>[</a:t>
            </a:r>
            <a:r>
              <a:rPr lang="en-IN" dirty="0" err="1">
                <a:latin typeface="Consolas" panose="020B0609020204030204" pitchFamily="49" charset="0"/>
              </a:rPr>
              <a:t>y_start</a:t>
            </a:r>
            <a:r>
              <a:rPr lang="en-IN" b="0" dirty="0" err="1">
                <a:effectLst/>
                <a:latin typeface="Consolas" panose="020B0609020204030204" pitchFamily="49" charset="0"/>
              </a:rPr>
              <a:t>:y_end,</a:t>
            </a:r>
            <a:r>
              <a:rPr lang="en-IN" dirty="0" err="1">
                <a:latin typeface="Consolas" panose="020B0609020204030204" pitchFamily="49" charset="0"/>
              </a:rPr>
              <a:t>x_start:x_end</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Cropped',cropped</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lnSpc>
                <a:spcPts val="1425"/>
              </a:lnSpc>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71298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BC46-86DF-831B-D857-68A227952D51}"/>
              </a:ext>
            </a:extLst>
          </p:cNvPr>
          <p:cNvSpPr>
            <a:spLocks noGrp="1"/>
          </p:cNvSpPr>
          <p:nvPr>
            <p:ph type="title"/>
          </p:nvPr>
        </p:nvSpPr>
        <p:spPr/>
        <p:txBody>
          <a:bodyPr/>
          <a:lstStyle/>
          <a:p>
            <a:r>
              <a:rPr lang="en-IN" dirty="0">
                <a:latin typeface="Arial Rounded MT Bold" panose="020F0704030504030204" pitchFamily="34" charset="0"/>
              </a:rPr>
              <a:t>Image transformations (continued)</a:t>
            </a:r>
          </a:p>
        </p:txBody>
      </p:sp>
      <p:sp>
        <p:nvSpPr>
          <p:cNvPr id="3" name="Content Placeholder 2">
            <a:extLst>
              <a:ext uri="{FF2B5EF4-FFF2-40B4-BE49-F238E27FC236}">
                <a16:creationId xmlns:a16="http://schemas.microsoft.com/office/drawing/2014/main" id="{DAF3D724-CCE1-31A6-A55E-FE4F74A4FF44}"/>
              </a:ext>
            </a:extLst>
          </p:cNvPr>
          <p:cNvSpPr>
            <a:spLocks noGrp="1"/>
          </p:cNvSpPr>
          <p:nvPr>
            <p:ph idx="1"/>
          </p:nvPr>
        </p:nvSpPr>
        <p:spPr/>
        <p:txBody>
          <a:bodyPr/>
          <a:lstStyle/>
          <a:p>
            <a:pPr marL="0" indent="0">
              <a:buNone/>
            </a:pPr>
            <a:r>
              <a:rPr lang="en-IN" dirty="0"/>
              <a:t>#Rotation</a:t>
            </a:r>
          </a:p>
          <a:p>
            <a:pPr marL="0" indent="0">
              <a:lnSpc>
                <a:spcPts val="1425"/>
              </a:lnSpc>
              <a:buNone/>
            </a:pPr>
            <a:r>
              <a:rPr lang="en-IN" b="0" dirty="0">
                <a:effectLst/>
                <a:latin typeface="Consolas" panose="020B0609020204030204" pitchFamily="49" charset="0"/>
              </a:rPr>
              <a:t>def rotate(</a:t>
            </a:r>
            <a:r>
              <a:rPr lang="en-IN" b="0" dirty="0" err="1">
                <a:effectLst/>
                <a:latin typeface="Consolas" panose="020B0609020204030204" pitchFamily="49" charset="0"/>
              </a:rPr>
              <a:t>img,angle,rotPoint</a:t>
            </a:r>
            <a:r>
              <a:rPr lang="en-IN" b="0" dirty="0">
                <a:effectLst/>
                <a:latin typeface="Consolas" panose="020B0609020204030204" pitchFamily="49" charset="0"/>
              </a:rPr>
              <a:t>=None):</a:t>
            </a:r>
          </a:p>
          <a:p>
            <a:pPr marL="0" indent="0">
              <a:lnSpc>
                <a:spcPts val="1425"/>
              </a:lnSpc>
              <a:buNone/>
            </a:pPr>
            <a:r>
              <a:rPr lang="en-IN" b="0" dirty="0">
                <a:effectLst/>
                <a:latin typeface="Consolas" panose="020B0609020204030204" pitchFamily="49" charset="0"/>
              </a:rPr>
              <a:t>    (</a:t>
            </a:r>
            <a:r>
              <a:rPr lang="en-IN" b="0" dirty="0" err="1">
                <a:effectLst/>
                <a:latin typeface="Consolas" panose="020B0609020204030204" pitchFamily="49" charset="0"/>
              </a:rPr>
              <a:t>height,width</a:t>
            </a:r>
            <a:r>
              <a:rPr lang="en-IN" b="0" dirty="0">
                <a:effectLst/>
                <a:latin typeface="Consolas" panose="020B0609020204030204" pitchFamily="49" charset="0"/>
              </a:rPr>
              <a:t>)=</a:t>
            </a:r>
            <a:r>
              <a:rPr lang="en-IN" b="0" dirty="0" err="1">
                <a:effectLst/>
                <a:latin typeface="Consolas" panose="020B0609020204030204" pitchFamily="49" charset="0"/>
              </a:rPr>
              <a:t>img.shape</a:t>
            </a:r>
            <a:r>
              <a:rPr lang="en-IN" b="0" dirty="0">
                <a:effectLst/>
                <a:latin typeface="Consolas" panose="020B0609020204030204" pitchFamily="49" charset="0"/>
              </a:rPr>
              <a:t>[:2]</a:t>
            </a:r>
          </a:p>
          <a:p>
            <a:pPr marL="0" indent="0">
              <a:lnSpc>
                <a:spcPts val="1425"/>
              </a:lnSpc>
              <a:buNone/>
            </a:pPr>
            <a:r>
              <a:rPr lang="en-IN" b="0" dirty="0">
                <a:effectLst/>
                <a:latin typeface="Consolas" panose="020B0609020204030204" pitchFamily="49" charset="0"/>
              </a:rPr>
              <a:t>    if </a:t>
            </a:r>
            <a:r>
              <a:rPr lang="en-IN" b="0" dirty="0" err="1">
                <a:effectLst/>
                <a:latin typeface="Consolas" panose="020B0609020204030204" pitchFamily="49" charset="0"/>
              </a:rPr>
              <a:t>rotPoint</a:t>
            </a:r>
            <a:r>
              <a:rPr lang="en-IN" b="0" dirty="0">
                <a:effectLst/>
                <a:latin typeface="Consolas" panose="020B0609020204030204" pitchFamily="49" charset="0"/>
              </a:rPr>
              <a:t> is None:</a:t>
            </a:r>
          </a:p>
          <a:p>
            <a:pPr marL="0" indent="0">
              <a:lnSpc>
                <a:spcPts val="1425"/>
              </a:lnSpc>
              <a:buNone/>
            </a:pPr>
            <a:r>
              <a:rPr lang="en-IN" b="0" dirty="0">
                <a:effectLst/>
                <a:latin typeface="Consolas" panose="020B0609020204030204" pitchFamily="49" charset="0"/>
              </a:rPr>
              <a:t>        </a:t>
            </a:r>
            <a:r>
              <a:rPr lang="en-IN" b="0" dirty="0" err="1">
                <a:effectLst/>
                <a:latin typeface="Consolas" panose="020B0609020204030204" pitchFamily="49" charset="0"/>
              </a:rPr>
              <a:t>rotPoint</a:t>
            </a:r>
            <a:r>
              <a:rPr lang="en-IN" b="0" dirty="0">
                <a:effectLst/>
                <a:latin typeface="Consolas" panose="020B0609020204030204" pitchFamily="49" charset="0"/>
              </a:rPr>
              <a:t>=(width//2,height//2)</a:t>
            </a:r>
          </a:p>
          <a:p>
            <a:pPr marL="0" indent="0">
              <a:lnSpc>
                <a:spcPts val="1425"/>
              </a:lnSpc>
              <a:buNone/>
            </a:pPr>
            <a:r>
              <a:rPr lang="en-IN" b="0" dirty="0">
                <a:effectLst/>
                <a:latin typeface="Consolas" panose="020B0609020204030204" pitchFamily="49" charset="0"/>
              </a:rPr>
              <a:t>    </a:t>
            </a:r>
            <a:r>
              <a:rPr lang="en-IN" b="0" dirty="0" err="1">
                <a:effectLst/>
                <a:latin typeface="Consolas" panose="020B0609020204030204" pitchFamily="49" charset="0"/>
              </a:rPr>
              <a:t>rotMat</a:t>
            </a:r>
            <a:r>
              <a:rPr lang="en-IN" b="0" dirty="0">
                <a:effectLst/>
                <a:latin typeface="Consolas" panose="020B0609020204030204" pitchFamily="49" charset="0"/>
              </a:rPr>
              <a:t>=cv.getRotationMatrix2D(rotPoint,angle,1.0)</a:t>
            </a:r>
          </a:p>
          <a:p>
            <a:pPr marL="0" indent="0">
              <a:lnSpc>
                <a:spcPts val="1425"/>
              </a:lnSpc>
              <a:buNone/>
            </a:pPr>
            <a:r>
              <a:rPr lang="en-IN" b="0" dirty="0">
                <a:effectLst/>
                <a:latin typeface="Consolas" panose="020B0609020204030204" pitchFamily="49" charset="0"/>
              </a:rPr>
              <a:t>    dimensions=(</a:t>
            </a:r>
            <a:r>
              <a:rPr lang="en-IN" b="0" dirty="0" err="1">
                <a:effectLst/>
                <a:latin typeface="Consolas" panose="020B0609020204030204" pitchFamily="49" charset="0"/>
              </a:rPr>
              <a:t>width,height</a:t>
            </a:r>
            <a:r>
              <a:rPr lang="en-IN" b="0" dirty="0">
                <a:effectLst/>
                <a:latin typeface="Consolas" panose="020B0609020204030204" pitchFamily="49" charset="0"/>
              </a:rPr>
              <a:t>)</a:t>
            </a:r>
          </a:p>
          <a:p>
            <a:pPr marL="0" indent="0">
              <a:lnSpc>
                <a:spcPts val="1425"/>
              </a:lnSpc>
              <a:buNone/>
            </a:pPr>
            <a:r>
              <a:rPr lang="en-IN" b="0" dirty="0">
                <a:effectLst/>
                <a:latin typeface="Consolas" panose="020B0609020204030204" pitchFamily="49" charset="0"/>
              </a:rPr>
              <a:t>    return </a:t>
            </a:r>
            <a:r>
              <a:rPr lang="en-IN" b="0" dirty="0" err="1">
                <a:effectLst/>
                <a:latin typeface="Consolas" panose="020B0609020204030204" pitchFamily="49" charset="0"/>
              </a:rPr>
              <a:t>cv.warpAffine</a:t>
            </a:r>
            <a:r>
              <a:rPr lang="en-IN" b="0" dirty="0">
                <a:effectLst/>
                <a:latin typeface="Consolas" panose="020B0609020204030204" pitchFamily="49" charset="0"/>
              </a:rPr>
              <a:t>(</a:t>
            </a:r>
            <a:r>
              <a:rPr lang="en-IN" b="0" dirty="0" err="1">
                <a:effectLst/>
                <a:latin typeface="Consolas" panose="020B0609020204030204" pitchFamily="49" charset="0"/>
              </a:rPr>
              <a:t>img,rotMat,dimensions</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rotated_image</a:t>
            </a:r>
            <a:r>
              <a:rPr lang="en-IN" b="0" dirty="0">
                <a:effectLst/>
                <a:latin typeface="Consolas" panose="020B0609020204030204" pitchFamily="49" charset="0"/>
              </a:rPr>
              <a:t>=rotate(img,-90)      #Rotates image by 90 degrees clockwise</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('Rotated',</a:t>
            </a:r>
            <a:r>
              <a:rPr lang="en-IN" b="0" dirty="0" err="1">
                <a:effectLst/>
                <a:latin typeface="Consolas" panose="020B0609020204030204" pitchFamily="49" charset="0"/>
              </a:rPr>
              <a:t>rotated_image</a:t>
            </a:r>
            <a:r>
              <a:rPr lang="en-IN" b="0" dirty="0">
                <a:effectLst/>
                <a:latin typeface="Consolas" panose="020B0609020204030204" pitchFamily="49" charset="0"/>
              </a:rPr>
              <a:t>)</a:t>
            </a:r>
          </a:p>
          <a:p>
            <a:pPr marL="0" indent="0">
              <a:lnSpc>
                <a:spcPts val="1425"/>
              </a:lnSpc>
              <a:buNone/>
            </a:pPr>
            <a:endParaRPr lang="en-IN" b="0" dirty="0">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325873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52B76-7A43-F0BC-9676-A894E9E66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23B959-9F40-30FB-B51C-036F782F8566}"/>
              </a:ext>
            </a:extLst>
          </p:cNvPr>
          <p:cNvSpPr>
            <a:spLocks noGrp="1"/>
          </p:cNvSpPr>
          <p:nvPr>
            <p:ph type="title"/>
          </p:nvPr>
        </p:nvSpPr>
        <p:spPr/>
        <p:txBody>
          <a:bodyPr/>
          <a:lstStyle/>
          <a:p>
            <a:r>
              <a:rPr lang="en-IN" dirty="0">
                <a:latin typeface="Arial Rounded MT Bold" panose="020F0704030504030204" pitchFamily="34" charset="0"/>
              </a:rPr>
              <a:t>Image transformations (continued)</a:t>
            </a:r>
          </a:p>
        </p:txBody>
      </p:sp>
      <p:sp>
        <p:nvSpPr>
          <p:cNvPr id="3" name="Content Placeholder 2">
            <a:extLst>
              <a:ext uri="{FF2B5EF4-FFF2-40B4-BE49-F238E27FC236}">
                <a16:creationId xmlns:a16="http://schemas.microsoft.com/office/drawing/2014/main" id="{E279ABB6-129D-62E8-2DB8-D4D96D5E8E1A}"/>
              </a:ext>
            </a:extLst>
          </p:cNvPr>
          <p:cNvSpPr>
            <a:spLocks noGrp="1"/>
          </p:cNvSpPr>
          <p:nvPr>
            <p:ph idx="1"/>
          </p:nvPr>
        </p:nvSpPr>
        <p:spPr>
          <a:xfrm>
            <a:off x="685801" y="2142067"/>
            <a:ext cx="10131425" cy="4715933"/>
          </a:xfrm>
        </p:spPr>
        <p:txBody>
          <a:bodyPr>
            <a:normAutofit/>
          </a:bodyPr>
          <a:lstStyle/>
          <a:p>
            <a:pPr marL="0" indent="0">
              <a:lnSpc>
                <a:spcPts val="1425"/>
              </a:lnSpc>
              <a:buNone/>
            </a:pPr>
            <a:r>
              <a:rPr lang="en-IN" b="0" dirty="0">
                <a:effectLst/>
                <a:latin typeface="Consolas" panose="020B0609020204030204" pitchFamily="49" charset="0"/>
              </a:rPr>
              <a:t>#Translation</a:t>
            </a:r>
          </a:p>
          <a:p>
            <a:pPr marL="0" indent="0">
              <a:lnSpc>
                <a:spcPts val="1425"/>
              </a:lnSpc>
              <a:buNone/>
            </a:pPr>
            <a:r>
              <a:rPr lang="en-IN" b="0" dirty="0">
                <a:effectLst/>
                <a:latin typeface="Consolas" panose="020B0609020204030204" pitchFamily="49" charset="0"/>
              </a:rPr>
              <a:t>def translate(</a:t>
            </a:r>
            <a:r>
              <a:rPr lang="en-IN" b="0" dirty="0" err="1">
                <a:effectLst/>
                <a:latin typeface="Consolas" panose="020B0609020204030204" pitchFamily="49" charset="0"/>
              </a:rPr>
              <a:t>img,x,y</a:t>
            </a:r>
            <a:r>
              <a:rPr lang="en-IN" b="0" dirty="0">
                <a:effectLst/>
                <a:latin typeface="Consolas" panose="020B0609020204030204" pitchFamily="49" charset="0"/>
              </a:rPr>
              <a:t>):</a:t>
            </a:r>
          </a:p>
          <a:p>
            <a:pPr marL="0" indent="0">
              <a:lnSpc>
                <a:spcPts val="1425"/>
              </a:lnSpc>
              <a:buNone/>
            </a:pPr>
            <a:r>
              <a:rPr lang="en-IN" b="0" dirty="0">
                <a:effectLst/>
                <a:latin typeface="Consolas" panose="020B0609020204030204" pitchFamily="49" charset="0"/>
              </a:rPr>
              <a:t>    </a:t>
            </a:r>
            <a:r>
              <a:rPr lang="en-IN" b="0" dirty="0" err="1">
                <a:effectLst/>
                <a:latin typeface="Consolas" panose="020B0609020204030204" pitchFamily="49" charset="0"/>
              </a:rPr>
              <a:t>transMat</a:t>
            </a:r>
            <a:r>
              <a:rPr lang="en-IN" b="0" dirty="0">
                <a:effectLst/>
                <a:latin typeface="Consolas" panose="020B0609020204030204" pitchFamily="49" charset="0"/>
              </a:rPr>
              <a:t>=np.float32([[1,0,x],[0,1,y]])</a:t>
            </a:r>
          </a:p>
          <a:p>
            <a:pPr marL="0" indent="0">
              <a:lnSpc>
                <a:spcPts val="1425"/>
              </a:lnSpc>
              <a:buNone/>
            </a:pPr>
            <a:r>
              <a:rPr lang="en-IN" b="0" dirty="0">
                <a:effectLst/>
                <a:latin typeface="Consolas" panose="020B0609020204030204" pitchFamily="49" charset="0"/>
              </a:rPr>
              <a:t>    dimensions=(</a:t>
            </a:r>
            <a:r>
              <a:rPr lang="en-IN" b="0" dirty="0" err="1">
                <a:effectLst/>
                <a:latin typeface="Consolas" panose="020B0609020204030204" pitchFamily="49" charset="0"/>
              </a:rPr>
              <a:t>img.shape</a:t>
            </a:r>
            <a:r>
              <a:rPr lang="en-IN" b="0" dirty="0">
                <a:effectLst/>
                <a:latin typeface="Consolas" panose="020B0609020204030204" pitchFamily="49" charset="0"/>
              </a:rPr>
              <a:t>[1],</a:t>
            </a:r>
            <a:r>
              <a:rPr lang="en-IN" b="0" dirty="0" err="1">
                <a:effectLst/>
                <a:latin typeface="Consolas" panose="020B0609020204030204" pitchFamily="49" charset="0"/>
              </a:rPr>
              <a:t>img.shape</a:t>
            </a:r>
            <a:r>
              <a:rPr lang="en-IN" b="0" dirty="0">
                <a:effectLst/>
                <a:latin typeface="Consolas" panose="020B0609020204030204" pitchFamily="49" charset="0"/>
              </a:rPr>
              <a:t>[0])</a:t>
            </a:r>
          </a:p>
          <a:p>
            <a:pPr marL="0" indent="0">
              <a:lnSpc>
                <a:spcPts val="1425"/>
              </a:lnSpc>
              <a:buNone/>
            </a:pPr>
            <a:r>
              <a:rPr lang="en-IN" b="0" dirty="0">
                <a:effectLst/>
                <a:latin typeface="Consolas" panose="020B0609020204030204" pitchFamily="49" charset="0"/>
              </a:rPr>
              <a:t>    return </a:t>
            </a:r>
            <a:r>
              <a:rPr lang="en-IN" b="0" dirty="0" err="1">
                <a:effectLst/>
                <a:latin typeface="Consolas" panose="020B0609020204030204" pitchFamily="49" charset="0"/>
              </a:rPr>
              <a:t>cv.warpAffine</a:t>
            </a:r>
            <a:r>
              <a:rPr lang="en-IN" b="0" dirty="0">
                <a:effectLst/>
                <a:latin typeface="Consolas" panose="020B0609020204030204" pitchFamily="49" charset="0"/>
              </a:rPr>
              <a:t>(</a:t>
            </a:r>
            <a:r>
              <a:rPr lang="en-IN" b="0" dirty="0" err="1">
                <a:effectLst/>
                <a:latin typeface="Consolas" panose="020B0609020204030204" pitchFamily="49" charset="0"/>
              </a:rPr>
              <a:t>img,transMat,dimensions</a:t>
            </a:r>
            <a:r>
              <a:rPr lang="en-IN" b="0" dirty="0">
                <a:effectLst/>
                <a:latin typeface="Consolas" panose="020B0609020204030204" pitchFamily="49" charset="0"/>
              </a:rPr>
              <a:t>)</a:t>
            </a:r>
          </a:p>
          <a:p>
            <a:pPr marL="0" indent="0">
              <a:lnSpc>
                <a:spcPts val="1425"/>
              </a:lnSpc>
              <a:buNone/>
            </a:pPr>
            <a:r>
              <a:rPr lang="en-IN" b="0" dirty="0">
                <a:effectLst/>
                <a:latin typeface="Consolas" panose="020B0609020204030204" pitchFamily="49" charset="0"/>
              </a:rPr>
              <a:t>    #-x --&gt; Left</a:t>
            </a:r>
          </a:p>
          <a:p>
            <a:pPr marL="0" indent="0">
              <a:lnSpc>
                <a:spcPts val="1425"/>
              </a:lnSpc>
              <a:buNone/>
            </a:pPr>
            <a:r>
              <a:rPr lang="en-IN" b="0" dirty="0">
                <a:effectLst/>
                <a:latin typeface="Consolas" panose="020B0609020204030204" pitchFamily="49" charset="0"/>
              </a:rPr>
              <a:t>    #-y --&gt; Up</a:t>
            </a:r>
          </a:p>
          <a:p>
            <a:pPr marL="0" indent="0">
              <a:lnSpc>
                <a:spcPts val="1425"/>
              </a:lnSpc>
              <a:buNone/>
            </a:pPr>
            <a:r>
              <a:rPr lang="en-IN" b="0" dirty="0">
                <a:effectLst/>
                <a:latin typeface="Consolas" panose="020B0609020204030204" pitchFamily="49" charset="0"/>
              </a:rPr>
              <a:t>    #x --&gt; Right</a:t>
            </a:r>
          </a:p>
          <a:p>
            <a:pPr marL="0" indent="0">
              <a:lnSpc>
                <a:spcPts val="1425"/>
              </a:lnSpc>
              <a:buNone/>
            </a:pPr>
            <a:r>
              <a:rPr lang="en-IN" b="0" dirty="0">
                <a:effectLst/>
                <a:latin typeface="Consolas" panose="020B0609020204030204" pitchFamily="49" charset="0"/>
              </a:rPr>
              <a:t>    #y --&gt; Down</a:t>
            </a:r>
          </a:p>
          <a:p>
            <a:pPr marL="0" indent="0">
              <a:lnSpc>
                <a:spcPts val="1425"/>
              </a:lnSpc>
              <a:buNone/>
            </a:pPr>
            <a:r>
              <a:rPr lang="en-IN" b="0" dirty="0">
                <a:effectLst/>
                <a:latin typeface="Consolas" panose="020B0609020204030204" pitchFamily="49" charset="0"/>
              </a:rPr>
              <a:t>translated=translate(img,20,20)</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Translated',translated</a:t>
            </a:r>
            <a:r>
              <a:rPr lang="en-IN" b="0" dirty="0">
                <a:effectLst/>
                <a:latin typeface="Consolas" panose="020B0609020204030204" pitchFamily="49" charset="0"/>
              </a:rPr>
              <a:t>)</a:t>
            </a:r>
          </a:p>
          <a:p>
            <a:pPr marL="0" indent="0">
              <a:lnSpc>
                <a:spcPts val="1425"/>
              </a:lnSpc>
              <a:buNone/>
            </a:pPr>
            <a:br>
              <a:rPr lang="en-IN" b="0" dirty="0">
                <a:effectLst/>
                <a:latin typeface="Consolas" panose="020B0609020204030204" pitchFamily="49" charset="0"/>
              </a:rPr>
            </a:br>
            <a:endParaRPr lang="en-IN" b="0" dirty="0">
              <a:effectLst/>
              <a:latin typeface="Consolas" panose="020B0609020204030204" pitchFamily="49" charset="0"/>
            </a:endParaRPr>
          </a:p>
          <a:p>
            <a:pPr marL="0" indent="0">
              <a:lnSpc>
                <a:spcPts val="1425"/>
              </a:lnSpc>
              <a:buNone/>
            </a:pPr>
            <a:endParaRPr lang="en-IN" b="0" dirty="0">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628371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02587-B497-57DF-7E52-65CCF4481D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0EA08-D855-9DF2-E464-3C8859049BC2}"/>
              </a:ext>
            </a:extLst>
          </p:cNvPr>
          <p:cNvSpPr>
            <a:spLocks noGrp="1"/>
          </p:cNvSpPr>
          <p:nvPr>
            <p:ph type="title"/>
          </p:nvPr>
        </p:nvSpPr>
        <p:spPr/>
        <p:txBody>
          <a:bodyPr/>
          <a:lstStyle/>
          <a:p>
            <a:r>
              <a:rPr lang="en-IN" dirty="0">
                <a:latin typeface="Arial Rounded MT Bold" panose="020F0704030504030204" pitchFamily="34" charset="0"/>
              </a:rPr>
              <a:t>Image transformations (continued)</a:t>
            </a:r>
          </a:p>
        </p:txBody>
      </p:sp>
      <p:sp>
        <p:nvSpPr>
          <p:cNvPr id="3" name="Content Placeholder 2">
            <a:extLst>
              <a:ext uri="{FF2B5EF4-FFF2-40B4-BE49-F238E27FC236}">
                <a16:creationId xmlns:a16="http://schemas.microsoft.com/office/drawing/2014/main" id="{5F898F3A-BD91-AE3A-3BA7-E6FA82A02E22}"/>
              </a:ext>
            </a:extLst>
          </p:cNvPr>
          <p:cNvSpPr>
            <a:spLocks noGrp="1"/>
          </p:cNvSpPr>
          <p:nvPr>
            <p:ph idx="1"/>
          </p:nvPr>
        </p:nvSpPr>
        <p:spPr>
          <a:xfrm>
            <a:off x="621793" y="1956816"/>
            <a:ext cx="11237975" cy="6363547"/>
          </a:xfrm>
        </p:spPr>
        <p:txBody>
          <a:bodyPr>
            <a:normAutofit/>
          </a:bodyPr>
          <a:lstStyle/>
          <a:p>
            <a:pPr marL="0" indent="0">
              <a:lnSpc>
                <a:spcPts val="1425"/>
              </a:lnSpc>
              <a:buNone/>
            </a:pPr>
            <a:r>
              <a:rPr lang="en-IN" b="0" dirty="0">
                <a:effectLst/>
                <a:latin typeface="Consolas" panose="020B0609020204030204" pitchFamily="49" charset="0"/>
              </a:rPr>
              <a:t>#Resizing an image</a:t>
            </a:r>
          </a:p>
          <a:p>
            <a:pPr marL="0" indent="0">
              <a:lnSpc>
                <a:spcPts val="1425"/>
              </a:lnSpc>
              <a:buNone/>
            </a:pPr>
            <a:r>
              <a:rPr lang="en-IN" b="0" dirty="0">
                <a:effectLst/>
                <a:latin typeface="Consolas" panose="020B0609020204030204" pitchFamily="49" charset="0"/>
              </a:rPr>
              <a:t>resized=</a:t>
            </a:r>
            <a:r>
              <a:rPr lang="en-IN" b="0" dirty="0" err="1">
                <a:effectLst/>
                <a:latin typeface="Consolas" panose="020B0609020204030204" pitchFamily="49" charset="0"/>
              </a:rPr>
              <a:t>cv.resize</a:t>
            </a:r>
            <a:r>
              <a:rPr lang="en-IN" b="0" dirty="0">
                <a:effectLst/>
                <a:latin typeface="Consolas" panose="020B0609020204030204" pitchFamily="49" charset="0"/>
              </a:rPr>
              <a:t>(</a:t>
            </a:r>
            <a:r>
              <a:rPr lang="en-IN" b="0" dirty="0" err="1">
                <a:effectLst/>
                <a:latin typeface="Consolas" panose="020B0609020204030204" pitchFamily="49" charset="0"/>
              </a:rPr>
              <a:t>img</a:t>
            </a:r>
            <a:r>
              <a:rPr lang="en-IN" b="0" dirty="0">
                <a:effectLst/>
                <a:latin typeface="Consolas" panose="020B0609020204030204" pitchFamily="49" charset="0"/>
              </a:rPr>
              <a:t>,(500,500),interpolation=</a:t>
            </a:r>
            <a:r>
              <a:rPr lang="en-IN" b="0" dirty="0" err="1">
                <a:effectLst/>
                <a:latin typeface="Consolas" panose="020B0609020204030204" pitchFamily="49" charset="0"/>
              </a:rPr>
              <a:t>cv.INTER_CUBIC</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Resized',resized</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lnSpc>
                <a:spcPts val="1425"/>
              </a:lnSpc>
              <a:buNone/>
            </a:pPr>
            <a:r>
              <a:rPr lang="en-IN" b="0" dirty="0">
                <a:effectLst/>
                <a:latin typeface="Consolas" panose="020B0609020204030204" pitchFamily="49" charset="0"/>
              </a:rPr>
              <a:t>#interpolation=cv.INTER_AREA for shrinking image</a:t>
            </a:r>
          </a:p>
          <a:p>
            <a:pPr marL="0" indent="0">
              <a:lnSpc>
                <a:spcPts val="1425"/>
              </a:lnSpc>
              <a:buNone/>
            </a:pPr>
            <a:r>
              <a:rPr lang="en-IN" b="0" dirty="0">
                <a:effectLst/>
                <a:latin typeface="Consolas" panose="020B0609020204030204" pitchFamily="49" charset="0"/>
              </a:rPr>
              <a:t>#interpolation=cv.INTER_LINEAR for enlarging</a:t>
            </a:r>
          </a:p>
          <a:p>
            <a:pPr marL="0" indent="0">
              <a:lnSpc>
                <a:spcPts val="1425"/>
              </a:lnSpc>
              <a:buNone/>
            </a:pPr>
            <a:r>
              <a:rPr lang="en-IN" b="0" dirty="0">
                <a:effectLst/>
                <a:latin typeface="Consolas" panose="020B0609020204030204" pitchFamily="49" charset="0"/>
              </a:rPr>
              <a:t>#interpolation=cv.INTER_CUBIC for enlarging (slow but best)</a:t>
            </a:r>
          </a:p>
          <a:p>
            <a:pPr marL="0" indent="0">
              <a:lnSpc>
                <a:spcPts val="1425"/>
              </a:lnSpc>
              <a:buNone/>
            </a:pPr>
            <a:endParaRPr lang="en-IN" b="0" dirty="0">
              <a:effectLst/>
              <a:latin typeface="Consolas" panose="020B0609020204030204" pitchFamily="49" charset="0"/>
            </a:endParaRPr>
          </a:p>
          <a:p>
            <a:pPr marL="0" indent="0">
              <a:lnSpc>
                <a:spcPts val="1425"/>
              </a:lnSpc>
              <a:buNone/>
            </a:pPr>
            <a:r>
              <a:rPr lang="en-IN" b="0" dirty="0">
                <a:effectLst/>
                <a:latin typeface="Consolas" panose="020B0609020204030204" pitchFamily="49" charset="0"/>
              </a:rPr>
              <a:t>#Flipping</a:t>
            </a:r>
          </a:p>
          <a:p>
            <a:pPr marL="0" indent="0">
              <a:lnSpc>
                <a:spcPts val="1425"/>
              </a:lnSpc>
              <a:buNone/>
            </a:pPr>
            <a:r>
              <a:rPr lang="en-IN" b="0" dirty="0">
                <a:effectLst/>
                <a:latin typeface="Consolas" panose="020B0609020204030204" pitchFamily="49" charset="0"/>
              </a:rPr>
              <a:t>flip=</a:t>
            </a:r>
            <a:r>
              <a:rPr lang="en-IN" b="0" dirty="0" err="1">
                <a:effectLst/>
                <a:latin typeface="Consolas" panose="020B0609020204030204" pitchFamily="49" charset="0"/>
              </a:rPr>
              <a:t>cv.flip</a:t>
            </a:r>
            <a:r>
              <a:rPr lang="en-IN" b="0" dirty="0">
                <a:effectLst/>
                <a:latin typeface="Consolas" panose="020B0609020204030204" pitchFamily="49" charset="0"/>
              </a:rPr>
              <a:t>(img,0)</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flipped',flip</a:t>
            </a:r>
            <a:r>
              <a:rPr lang="en-IN" b="0" dirty="0">
                <a:effectLst/>
                <a:latin typeface="Consolas" panose="020B0609020204030204" pitchFamily="49" charset="0"/>
              </a:rPr>
              <a:t>)</a:t>
            </a:r>
          </a:p>
          <a:p>
            <a:pPr marL="0" indent="0">
              <a:lnSpc>
                <a:spcPts val="1425"/>
              </a:lnSpc>
              <a:buNone/>
            </a:pPr>
            <a:r>
              <a:rPr lang="en-IN" b="0" dirty="0">
                <a:effectLst/>
                <a:latin typeface="Consolas" panose="020B0609020204030204" pitchFamily="49" charset="0"/>
              </a:rPr>
              <a:t># 0 means flip vertically (X axis)</a:t>
            </a:r>
          </a:p>
          <a:p>
            <a:pPr marL="0" indent="0">
              <a:lnSpc>
                <a:spcPts val="1425"/>
              </a:lnSpc>
              <a:buNone/>
            </a:pPr>
            <a:r>
              <a:rPr lang="en-IN" b="0" dirty="0">
                <a:effectLst/>
                <a:latin typeface="Consolas" panose="020B0609020204030204" pitchFamily="49" charset="0"/>
              </a:rPr>
              <a:t># 1 means flip horizontally (Y axis)</a:t>
            </a:r>
          </a:p>
          <a:p>
            <a:pPr marL="0" indent="0">
              <a:lnSpc>
                <a:spcPts val="1425"/>
              </a:lnSpc>
              <a:buNone/>
            </a:pPr>
            <a:r>
              <a:rPr lang="en-IN" b="0" dirty="0">
                <a:effectLst/>
                <a:latin typeface="Consolas" panose="020B0609020204030204" pitchFamily="49" charset="0"/>
              </a:rPr>
              <a:t># -1 means flipping both vertically and </a:t>
            </a:r>
            <a:r>
              <a:rPr lang="en-IN" b="0" dirty="0" err="1">
                <a:effectLst/>
                <a:latin typeface="Consolas" panose="020B0609020204030204" pitchFamily="49" charset="0"/>
              </a:rPr>
              <a:t>horzintally</a:t>
            </a:r>
            <a:endParaRPr lang="en-IN" b="0" dirty="0">
              <a:effectLst/>
              <a:latin typeface="Consolas" panose="020B0609020204030204" pitchFamily="49" charset="0"/>
            </a:endParaRP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lnSpc>
                <a:spcPts val="1425"/>
              </a:lnSpc>
              <a:buNone/>
            </a:pPr>
            <a:endParaRPr lang="en-IN" b="0" dirty="0">
              <a:effectLst/>
              <a:latin typeface="Consolas" panose="020B0609020204030204" pitchFamily="49" charset="0"/>
            </a:endParaRPr>
          </a:p>
          <a:p>
            <a:pPr marL="0" indent="0">
              <a:lnSpc>
                <a:spcPts val="1425"/>
              </a:lnSpc>
              <a:buNone/>
            </a:pPr>
            <a:br>
              <a:rPr lang="en-IN" dirty="0">
                <a:latin typeface="Consolas" panose="020B0609020204030204" pitchFamily="49" charset="0"/>
              </a:rPr>
            </a:br>
            <a:endParaRPr lang="en-IN" dirty="0">
              <a:latin typeface="Consolas" panose="020B0609020204030204" pitchFamily="49" charset="0"/>
            </a:endParaRPr>
          </a:p>
          <a:p>
            <a:pPr marL="0" indent="0">
              <a:lnSpc>
                <a:spcPts val="1425"/>
              </a:lnSpc>
              <a:buNone/>
            </a:pPr>
            <a:br>
              <a:rPr lang="en-IN" b="0" dirty="0">
                <a:effectLst/>
                <a:latin typeface="Consolas" panose="020B0609020204030204" pitchFamily="49" charset="0"/>
              </a:rPr>
            </a:br>
            <a:endParaRPr lang="en-IN" b="0" dirty="0">
              <a:effectLst/>
              <a:latin typeface="Consolas" panose="020B0609020204030204" pitchFamily="49" charset="0"/>
            </a:endParaRPr>
          </a:p>
          <a:p>
            <a:pPr marL="0" indent="0">
              <a:lnSpc>
                <a:spcPts val="1425"/>
              </a:lnSpc>
              <a:buNone/>
            </a:pPr>
            <a:endParaRPr lang="en-IN" b="0" dirty="0">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23171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01BC-704D-EDFE-7930-860529AECD96}"/>
              </a:ext>
            </a:extLst>
          </p:cNvPr>
          <p:cNvSpPr>
            <a:spLocks noGrp="1"/>
          </p:cNvSpPr>
          <p:nvPr>
            <p:ph type="title"/>
          </p:nvPr>
        </p:nvSpPr>
        <p:spPr>
          <a:xfrm>
            <a:off x="621793" y="-249259"/>
            <a:ext cx="10131425" cy="1456267"/>
          </a:xfrm>
        </p:spPr>
        <p:txBody>
          <a:bodyPr/>
          <a:lstStyle/>
          <a:p>
            <a:r>
              <a:rPr lang="en-IN" dirty="0">
                <a:latin typeface="Arial Rounded MT Bold" panose="020F0704030504030204" pitchFamily="34" charset="0"/>
              </a:rPr>
              <a:t>Drawing shapes and putting text</a:t>
            </a:r>
          </a:p>
        </p:txBody>
      </p:sp>
      <p:sp>
        <p:nvSpPr>
          <p:cNvPr id="3" name="Content Placeholder 2">
            <a:extLst>
              <a:ext uri="{FF2B5EF4-FFF2-40B4-BE49-F238E27FC236}">
                <a16:creationId xmlns:a16="http://schemas.microsoft.com/office/drawing/2014/main" id="{CF193FAF-7CE4-EEAC-97F8-990F150C0DE9}"/>
              </a:ext>
            </a:extLst>
          </p:cNvPr>
          <p:cNvSpPr>
            <a:spLocks noGrp="1"/>
          </p:cNvSpPr>
          <p:nvPr>
            <p:ph idx="1"/>
          </p:nvPr>
        </p:nvSpPr>
        <p:spPr>
          <a:xfrm>
            <a:off x="685801" y="1060704"/>
            <a:ext cx="11036807" cy="6345935"/>
          </a:xfrm>
        </p:spPr>
        <p:txBody>
          <a:bodyPr>
            <a:normAutofit/>
          </a:bodyPr>
          <a:lstStyle/>
          <a:p>
            <a:pPr marL="0" indent="0">
              <a:lnSpc>
                <a:spcPts val="1425"/>
              </a:lnSpc>
              <a:buNone/>
            </a:pPr>
            <a:r>
              <a:rPr lang="en-IN" dirty="0">
                <a:latin typeface="Consolas" panose="020B0609020204030204" pitchFamily="49" charset="0"/>
              </a:rPr>
              <a:t>i</a:t>
            </a:r>
            <a:r>
              <a:rPr lang="en-IN" b="0" dirty="0">
                <a:effectLst/>
                <a:latin typeface="Consolas" panose="020B0609020204030204" pitchFamily="49" charset="0"/>
              </a:rPr>
              <a:t>mport cv2 as cv</a:t>
            </a:r>
          </a:p>
          <a:p>
            <a:pPr marL="0" indent="0">
              <a:lnSpc>
                <a:spcPts val="1425"/>
              </a:lnSpc>
              <a:buNone/>
            </a:pPr>
            <a:r>
              <a:rPr lang="en-IN" b="0" dirty="0">
                <a:effectLst/>
                <a:latin typeface="Consolas" panose="020B0609020204030204" pitchFamily="49" charset="0"/>
              </a:rPr>
              <a:t>import </a:t>
            </a:r>
            <a:r>
              <a:rPr lang="en-IN" b="0" dirty="0" err="1">
                <a:effectLst/>
                <a:latin typeface="Consolas" panose="020B0609020204030204" pitchFamily="49" charset="0"/>
              </a:rPr>
              <a:t>numpy</a:t>
            </a:r>
            <a:r>
              <a:rPr lang="en-IN" b="0" dirty="0">
                <a:effectLst/>
                <a:latin typeface="Consolas" panose="020B0609020204030204" pitchFamily="49" charset="0"/>
              </a:rPr>
              <a:t> as np</a:t>
            </a:r>
          </a:p>
          <a:p>
            <a:pPr marL="0" indent="0">
              <a:lnSpc>
                <a:spcPts val="1425"/>
              </a:lnSpc>
              <a:buNone/>
            </a:pPr>
            <a:r>
              <a:rPr lang="en-IN" b="0" dirty="0">
                <a:effectLst/>
                <a:latin typeface="Consolas" panose="020B0609020204030204" pitchFamily="49" charset="0"/>
              </a:rPr>
              <a:t>blank=</a:t>
            </a:r>
            <a:r>
              <a:rPr lang="en-IN" b="0" dirty="0" err="1">
                <a:effectLst/>
                <a:latin typeface="Consolas" panose="020B0609020204030204" pitchFamily="49" charset="0"/>
              </a:rPr>
              <a:t>np.zeros</a:t>
            </a:r>
            <a:r>
              <a:rPr lang="en-IN" b="0" dirty="0">
                <a:effectLst/>
                <a:latin typeface="Consolas" panose="020B0609020204030204" pitchFamily="49" charset="0"/>
              </a:rPr>
              <a:t>((500,500,3),</a:t>
            </a:r>
            <a:r>
              <a:rPr lang="en-IN" b="0" dirty="0" err="1">
                <a:effectLst/>
                <a:latin typeface="Consolas" panose="020B0609020204030204" pitchFamily="49" charset="0"/>
              </a:rPr>
              <a:t>dtype</a:t>
            </a:r>
            <a:r>
              <a:rPr lang="en-IN" b="0" dirty="0">
                <a:effectLst/>
                <a:latin typeface="Consolas" panose="020B0609020204030204" pitchFamily="49" charset="0"/>
              </a:rPr>
              <a:t>='uint8')</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Blank',blank</a:t>
            </a:r>
            <a:r>
              <a:rPr lang="en-IN" b="0" dirty="0">
                <a:effectLst/>
                <a:latin typeface="Consolas" panose="020B0609020204030204" pitchFamily="49" charset="0"/>
              </a:rPr>
              <a:t>)</a:t>
            </a:r>
          </a:p>
          <a:p>
            <a:pPr marL="0" indent="0">
              <a:lnSpc>
                <a:spcPts val="1425"/>
              </a:lnSpc>
              <a:buNone/>
            </a:pPr>
            <a:r>
              <a:rPr lang="en-IN" b="0" dirty="0">
                <a:effectLst/>
                <a:latin typeface="Consolas" panose="020B0609020204030204" pitchFamily="49" charset="0"/>
              </a:rPr>
              <a:t>#Paint the image a certain colour #BGR</a:t>
            </a:r>
          </a:p>
          <a:p>
            <a:pPr marL="0" indent="0">
              <a:lnSpc>
                <a:spcPts val="1425"/>
              </a:lnSpc>
              <a:buNone/>
            </a:pPr>
            <a:r>
              <a:rPr lang="en-IN" b="0" dirty="0">
                <a:effectLst/>
                <a:latin typeface="Consolas" panose="020B0609020204030204" pitchFamily="49" charset="0"/>
              </a:rPr>
              <a:t>blank[:]=0,255,0</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Green',blank</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lnSpc>
                <a:spcPts val="1425"/>
              </a:lnSpc>
              <a:buNone/>
            </a:pPr>
            <a:r>
              <a:rPr lang="en-IN" b="0" dirty="0">
                <a:effectLst/>
                <a:latin typeface="Consolas" panose="020B0609020204030204" pitchFamily="49" charset="0"/>
              </a:rPr>
              <a:t>#Colour a portion of blank</a:t>
            </a:r>
          </a:p>
          <a:p>
            <a:pPr marL="0" indent="0">
              <a:lnSpc>
                <a:spcPts val="1425"/>
              </a:lnSpc>
              <a:buNone/>
            </a:pPr>
            <a:r>
              <a:rPr lang="en-IN" b="0" dirty="0">
                <a:effectLst/>
                <a:latin typeface="Consolas" panose="020B0609020204030204" pitchFamily="49" charset="0"/>
              </a:rPr>
              <a:t>blank[200:300,300:400]=255,0,0</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Box',blank</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lnSpc>
                <a:spcPts val="1425"/>
              </a:lnSpc>
              <a:buNone/>
            </a:pPr>
            <a:r>
              <a:rPr lang="en-IN" b="0" dirty="0">
                <a:effectLst/>
                <a:latin typeface="Consolas" panose="020B0609020204030204" pitchFamily="49" charset="0"/>
              </a:rPr>
              <a:t>#Draw a rectangle</a:t>
            </a:r>
          </a:p>
          <a:p>
            <a:pPr marL="0" indent="0">
              <a:lnSpc>
                <a:spcPts val="1425"/>
              </a:lnSpc>
              <a:buNone/>
            </a:pPr>
            <a:r>
              <a:rPr lang="en-IN" b="0" dirty="0">
                <a:effectLst/>
                <a:latin typeface="Consolas" panose="020B0609020204030204" pitchFamily="49" charset="0"/>
              </a:rPr>
              <a:t>import </a:t>
            </a:r>
            <a:r>
              <a:rPr lang="en-IN" b="0" dirty="0" err="1">
                <a:effectLst/>
                <a:latin typeface="Consolas" panose="020B0609020204030204" pitchFamily="49" charset="0"/>
              </a:rPr>
              <a:t>numpy</a:t>
            </a:r>
            <a:r>
              <a:rPr lang="en-IN" b="0" dirty="0">
                <a:effectLst/>
                <a:latin typeface="Consolas" panose="020B0609020204030204" pitchFamily="49" charset="0"/>
              </a:rPr>
              <a:t> as np</a:t>
            </a:r>
          </a:p>
          <a:p>
            <a:pPr marL="0" indent="0">
              <a:lnSpc>
                <a:spcPts val="1425"/>
              </a:lnSpc>
              <a:buNone/>
            </a:pPr>
            <a:r>
              <a:rPr lang="en-IN" b="0" dirty="0">
                <a:effectLst/>
                <a:latin typeface="Consolas" panose="020B0609020204030204" pitchFamily="49" charset="0"/>
              </a:rPr>
              <a:t>blank=</a:t>
            </a:r>
            <a:r>
              <a:rPr lang="en-IN" b="0" dirty="0" err="1">
                <a:effectLst/>
                <a:latin typeface="Consolas" panose="020B0609020204030204" pitchFamily="49" charset="0"/>
              </a:rPr>
              <a:t>np.zeros</a:t>
            </a:r>
            <a:r>
              <a:rPr lang="en-IN" b="0" dirty="0">
                <a:effectLst/>
                <a:latin typeface="Consolas" panose="020B0609020204030204" pitchFamily="49" charset="0"/>
              </a:rPr>
              <a:t>((500,500,3),</a:t>
            </a:r>
            <a:r>
              <a:rPr lang="en-IN" b="0" dirty="0" err="1">
                <a:effectLst/>
                <a:latin typeface="Consolas" panose="020B0609020204030204" pitchFamily="49" charset="0"/>
              </a:rPr>
              <a:t>dtype</a:t>
            </a:r>
            <a:r>
              <a:rPr lang="en-IN" b="0" dirty="0">
                <a:effectLst/>
                <a:latin typeface="Consolas" panose="020B0609020204030204" pitchFamily="49" charset="0"/>
              </a:rPr>
              <a:t>='uint8')</a:t>
            </a:r>
          </a:p>
          <a:p>
            <a:pPr marL="0" indent="0">
              <a:lnSpc>
                <a:spcPts val="1425"/>
              </a:lnSpc>
              <a:buNone/>
            </a:pPr>
            <a:r>
              <a:rPr lang="en-IN" b="0" dirty="0" err="1">
                <a:effectLst/>
                <a:latin typeface="Consolas" panose="020B0609020204030204" pitchFamily="49" charset="0"/>
              </a:rPr>
              <a:t>cv.rectangle</a:t>
            </a:r>
            <a:r>
              <a:rPr lang="en-IN" b="0" dirty="0">
                <a:effectLst/>
                <a:latin typeface="Consolas" panose="020B0609020204030204" pitchFamily="49" charset="0"/>
              </a:rPr>
              <a:t>(blank,(0,0),(250,250),(0,255,0),thickness=2)</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Rectangle',blank</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lnSpc>
                <a:spcPts val="1425"/>
              </a:lnSpc>
              <a:buNone/>
            </a:pPr>
            <a:endParaRPr lang="en-IN" b="0" dirty="0">
              <a:effectLst/>
              <a:latin typeface="Consolas" panose="020B0609020204030204" pitchFamily="49" charset="0"/>
            </a:endParaRPr>
          </a:p>
          <a:p>
            <a:pPr marL="0" indent="0">
              <a:lnSpc>
                <a:spcPts val="1425"/>
              </a:lnSpc>
              <a:buNone/>
            </a:pPr>
            <a:endParaRPr lang="en-IN" b="0" dirty="0">
              <a:effectLst/>
              <a:latin typeface="Consolas" panose="020B0609020204030204" pitchFamily="49" charset="0"/>
            </a:endParaRPr>
          </a:p>
          <a:p>
            <a:pPr marL="0" indent="0">
              <a:buNone/>
            </a:pPr>
            <a:endParaRPr lang="en-IN" dirty="0"/>
          </a:p>
        </p:txBody>
      </p:sp>
      <p:pic>
        <p:nvPicPr>
          <p:cNvPr id="5" name="Picture 4">
            <a:extLst>
              <a:ext uri="{FF2B5EF4-FFF2-40B4-BE49-F238E27FC236}">
                <a16:creationId xmlns:a16="http://schemas.microsoft.com/office/drawing/2014/main" id="{AF271FEB-BC32-5A68-A059-246F34BE32EA}"/>
              </a:ext>
            </a:extLst>
          </p:cNvPr>
          <p:cNvPicPr>
            <a:picLocks noChangeAspect="1"/>
          </p:cNvPicPr>
          <p:nvPr/>
        </p:nvPicPr>
        <p:blipFill>
          <a:blip r:embed="rId2"/>
          <a:stretch>
            <a:fillRect/>
          </a:stretch>
        </p:blipFill>
        <p:spPr>
          <a:xfrm>
            <a:off x="7061968" y="797899"/>
            <a:ext cx="2130432" cy="2265341"/>
          </a:xfrm>
          <a:prstGeom prst="rect">
            <a:avLst/>
          </a:prstGeom>
        </p:spPr>
      </p:pic>
      <p:pic>
        <p:nvPicPr>
          <p:cNvPr id="7" name="Picture 6">
            <a:extLst>
              <a:ext uri="{FF2B5EF4-FFF2-40B4-BE49-F238E27FC236}">
                <a16:creationId xmlns:a16="http://schemas.microsoft.com/office/drawing/2014/main" id="{1DEA0C89-81F2-418D-DA25-7F318E095BF3}"/>
              </a:ext>
            </a:extLst>
          </p:cNvPr>
          <p:cNvPicPr>
            <a:picLocks noChangeAspect="1"/>
          </p:cNvPicPr>
          <p:nvPr/>
        </p:nvPicPr>
        <p:blipFill>
          <a:blip r:embed="rId3"/>
          <a:stretch>
            <a:fillRect/>
          </a:stretch>
        </p:blipFill>
        <p:spPr>
          <a:xfrm>
            <a:off x="9428747" y="797898"/>
            <a:ext cx="2137115" cy="2265342"/>
          </a:xfrm>
          <a:prstGeom prst="rect">
            <a:avLst/>
          </a:prstGeom>
        </p:spPr>
      </p:pic>
      <p:pic>
        <p:nvPicPr>
          <p:cNvPr id="9" name="Picture 8">
            <a:extLst>
              <a:ext uri="{FF2B5EF4-FFF2-40B4-BE49-F238E27FC236}">
                <a16:creationId xmlns:a16="http://schemas.microsoft.com/office/drawing/2014/main" id="{341236D2-A1CA-94FD-1235-C843C01C7A18}"/>
              </a:ext>
            </a:extLst>
          </p:cNvPr>
          <p:cNvPicPr>
            <a:picLocks noChangeAspect="1"/>
          </p:cNvPicPr>
          <p:nvPr/>
        </p:nvPicPr>
        <p:blipFill>
          <a:blip r:embed="rId4"/>
          <a:stretch>
            <a:fillRect/>
          </a:stretch>
        </p:blipFill>
        <p:spPr>
          <a:xfrm>
            <a:off x="7046139" y="3240532"/>
            <a:ext cx="2146261" cy="2265341"/>
          </a:xfrm>
          <a:prstGeom prst="rect">
            <a:avLst/>
          </a:prstGeom>
        </p:spPr>
      </p:pic>
      <p:pic>
        <p:nvPicPr>
          <p:cNvPr id="11" name="Picture 10">
            <a:extLst>
              <a:ext uri="{FF2B5EF4-FFF2-40B4-BE49-F238E27FC236}">
                <a16:creationId xmlns:a16="http://schemas.microsoft.com/office/drawing/2014/main" id="{44154C0C-ACA2-4DE0-5C5B-98FE60CCEB33}"/>
              </a:ext>
            </a:extLst>
          </p:cNvPr>
          <p:cNvPicPr>
            <a:picLocks noChangeAspect="1"/>
          </p:cNvPicPr>
          <p:nvPr/>
        </p:nvPicPr>
        <p:blipFill>
          <a:blip r:embed="rId5"/>
          <a:stretch>
            <a:fillRect/>
          </a:stretch>
        </p:blipFill>
        <p:spPr>
          <a:xfrm>
            <a:off x="9454826" y="3232403"/>
            <a:ext cx="2137436" cy="2265341"/>
          </a:xfrm>
          <a:prstGeom prst="rect">
            <a:avLst/>
          </a:prstGeom>
        </p:spPr>
      </p:pic>
    </p:spTree>
    <p:extLst>
      <p:ext uri="{BB962C8B-B14F-4D97-AF65-F5344CB8AC3E}">
        <p14:creationId xmlns:p14="http://schemas.microsoft.com/office/powerpoint/2010/main" val="3458072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201A8-EA5B-7D4F-A538-B4959F4B37AF}"/>
              </a:ext>
            </a:extLst>
          </p:cNvPr>
          <p:cNvSpPr>
            <a:spLocks noGrp="1"/>
          </p:cNvSpPr>
          <p:nvPr>
            <p:ph idx="1"/>
          </p:nvPr>
        </p:nvSpPr>
        <p:spPr>
          <a:xfrm>
            <a:off x="73152" y="-1024128"/>
            <a:ext cx="12371831" cy="7205471"/>
          </a:xfrm>
        </p:spPr>
        <p:txBody>
          <a:bodyPr>
            <a:normAutofit/>
          </a:bodyPr>
          <a:lstStyle/>
          <a:p>
            <a:pPr marL="0" indent="0">
              <a:lnSpc>
                <a:spcPts val="1425"/>
              </a:lnSpc>
              <a:buNone/>
            </a:pPr>
            <a:r>
              <a:rPr lang="en-IN" b="0" dirty="0">
                <a:effectLst/>
                <a:latin typeface="Consolas" panose="020B0609020204030204" pitchFamily="49" charset="0"/>
              </a:rPr>
              <a:t>#Filling in colour to rectangle</a:t>
            </a:r>
          </a:p>
          <a:p>
            <a:pPr marL="0" indent="0">
              <a:lnSpc>
                <a:spcPts val="1425"/>
              </a:lnSpc>
              <a:buNone/>
            </a:pPr>
            <a:r>
              <a:rPr lang="en-IN" b="0" dirty="0">
                <a:effectLst/>
                <a:latin typeface="Consolas" panose="020B0609020204030204" pitchFamily="49" charset="0"/>
              </a:rPr>
              <a:t>blank=</a:t>
            </a:r>
            <a:r>
              <a:rPr lang="en-IN" b="0" dirty="0" err="1">
                <a:effectLst/>
                <a:latin typeface="Consolas" panose="020B0609020204030204" pitchFamily="49" charset="0"/>
              </a:rPr>
              <a:t>np.zeros</a:t>
            </a:r>
            <a:r>
              <a:rPr lang="en-IN" b="0" dirty="0">
                <a:effectLst/>
                <a:latin typeface="Consolas" panose="020B0609020204030204" pitchFamily="49" charset="0"/>
              </a:rPr>
              <a:t>((500,500,3),</a:t>
            </a:r>
            <a:r>
              <a:rPr lang="en-IN" b="0" dirty="0" err="1">
                <a:effectLst/>
                <a:latin typeface="Consolas" panose="020B0609020204030204" pitchFamily="49" charset="0"/>
              </a:rPr>
              <a:t>dtype</a:t>
            </a:r>
            <a:r>
              <a:rPr lang="en-IN" b="0" dirty="0">
                <a:effectLst/>
                <a:latin typeface="Consolas" panose="020B0609020204030204" pitchFamily="49" charset="0"/>
              </a:rPr>
              <a:t>='uint8')</a:t>
            </a:r>
          </a:p>
          <a:p>
            <a:pPr marL="0" indent="0">
              <a:lnSpc>
                <a:spcPts val="1425"/>
              </a:lnSpc>
              <a:buNone/>
            </a:pPr>
            <a:r>
              <a:rPr lang="en-IN" b="0" dirty="0" err="1">
                <a:effectLst/>
                <a:latin typeface="Consolas" panose="020B0609020204030204" pitchFamily="49" charset="0"/>
              </a:rPr>
              <a:t>cv.rectangle</a:t>
            </a:r>
            <a:r>
              <a:rPr lang="en-IN" b="0" dirty="0">
                <a:effectLst/>
                <a:latin typeface="Consolas" panose="020B0609020204030204" pitchFamily="49" charset="0"/>
              </a:rPr>
              <a:t>(blank,(0,0),(250,200),(0,255,0),thickness=</a:t>
            </a:r>
            <a:r>
              <a:rPr lang="en-IN" b="0" dirty="0" err="1">
                <a:effectLst/>
                <a:latin typeface="Consolas" panose="020B0609020204030204" pitchFamily="49" charset="0"/>
              </a:rPr>
              <a:t>cv.FILLED</a:t>
            </a:r>
            <a:r>
              <a:rPr lang="en-IN" b="0" dirty="0">
                <a:effectLst/>
                <a:latin typeface="Consolas" panose="020B0609020204030204" pitchFamily="49" charset="0"/>
              </a:rPr>
              <a:t>)  #or thickness=-1</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Rectangle',blank</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lnSpc>
                <a:spcPts val="1425"/>
              </a:lnSpc>
              <a:buNone/>
            </a:pPr>
            <a:br>
              <a:rPr lang="en-IN" b="0" dirty="0">
                <a:effectLst/>
                <a:latin typeface="Consolas" panose="020B0609020204030204" pitchFamily="49" charset="0"/>
              </a:rPr>
            </a:br>
            <a:r>
              <a:rPr lang="en-IN" b="0" dirty="0">
                <a:effectLst/>
                <a:latin typeface="Consolas" panose="020B0609020204030204" pitchFamily="49" charset="0"/>
              </a:rPr>
              <a:t>#Draw a circle</a:t>
            </a:r>
          </a:p>
          <a:p>
            <a:pPr marL="0" indent="0">
              <a:lnSpc>
                <a:spcPts val="1425"/>
              </a:lnSpc>
              <a:buNone/>
            </a:pPr>
            <a:r>
              <a:rPr lang="en-IN" b="0" dirty="0" err="1">
                <a:effectLst/>
                <a:latin typeface="Consolas" panose="020B0609020204030204" pitchFamily="49" charset="0"/>
              </a:rPr>
              <a:t>cv.circle</a:t>
            </a:r>
            <a:r>
              <a:rPr lang="en-IN" b="0" dirty="0">
                <a:effectLst/>
                <a:latin typeface="Consolas" panose="020B0609020204030204" pitchFamily="49" charset="0"/>
              </a:rPr>
              <a:t>(blank,(250,250),40,(0,0,255),thickness=3)</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Circle',blank</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lnSpc>
                <a:spcPts val="1425"/>
              </a:lnSpc>
              <a:buNone/>
            </a:pPr>
            <a:br>
              <a:rPr lang="en-IN" b="0" dirty="0">
                <a:effectLst/>
                <a:latin typeface="Consolas" panose="020B0609020204030204" pitchFamily="49" charset="0"/>
              </a:rPr>
            </a:br>
            <a:r>
              <a:rPr lang="en-IN" b="0" dirty="0">
                <a:effectLst/>
                <a:latin typeface="Consolas" panose="020B0609020204030204" pitchFamily="49" charset="0"/>
              </a:rPr>
              <a:t>#To fill circle</a:t>
            </a:r>
          </a:p>
          <a:p>
            <a:pPr marL="0" indent="0">
              <a:lnSpc>
                <a:spcPts val="1425"/>
              </a:lnSpc>
              <a:buNone/>
            </a:pPr>
            <a:r>
              <a:rPr lang="en-IN" b="0" dirty="0" err="1">
                <a:effectLst/>
                <a:latin typeface="Consolas" panose="020B0609020204030204" pitchFamily="49" charset="0"/>
              </a:rPr>
              <a:t>cv.circle</a:t>
            </a:r>
            <a:r>
              <a:rPr lang="en-IN" b="0" dirty="0">
                <a:effectLst/>
                <a:latin typeface="Consolas" panose="020B0609020204030204" pitchFamily="49" charset="0"/>
              </a:rPr>
              <a:t>(blank,(250,250),40,(255,0,0),thickness=-1)</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Circle',blank</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buNone/>
            </a:pPr>
            <a:endParaRPr lang="en-IN" dirty="0"/>
          </a:p>
        </p:txBody>
      </p:sp>
      <p:pic>
        <p:nvPicPr>
          <p:cNvPr id="5" name="Picture 4">
            <a:extLst>
              <a:ext uri="{FF2B5EF4-FFF2-40B4-BE49-F238E27FC236}">
                <a16:creationId xmlns:a16="http://schemas.microsoft.com/office/drawing/2014/main" id="{89D5483B-52AD-E073-911D-1C5DEC5DBFE9}"/>
              </a:ext>
            </a:extLst>
          </p:cNvPr>
          <p:cNvPicPr>
            <a:picLocks noChangeAspect="1"/>
          </p:cNvPicPr>
          <p:nvPr/>
        </p:nvPicPr>
        <p:blipFill>
          <a:blip r:embed="rId2"/>
          <a:stretch>
            <a:fillRect/>
          </a:stretch>
        </p:blipFill>
        <p:spPr>
          <a:xfrm>
            <a:off x="3577336" y="3968496"/>
            <a:ext cx="2568083" cy="2706624"/>
          </a:xfrm>
          <a:prstGeom prst="rect">
            <a:avLst/>
          </a:prstGeom>
        </p:spPr>
      </p:pic>
      <p:pic>
        <p:nvPicPr>
          <p:cNvPr id="7" name="Picture 6">
            <a:extLst>
              <a:ext uri="{FF2B5EF4-FFF2-40B4-BE49-F238E27FC236}">
                <a16:creationId xmlns:a16="http://schemas.microsoft.com/office/drawing/2014/main" id="{8433F404-661C-B5BA-9CB6-49BA56FF7DFC}"/>
              </a:ext>
            </a:extLst>
          </p:cNvPr>
          <p:cNvPicPr>
            <a:picLocks noChangeAspect="1"/>
          </p:cNvPicPr>
          <p:nvPr/>
        </p:nvPicPr>
        <p:blipFill>
          <a:blip r:embed="rId3"/>
          <a:stretch>
            <a:fillRect/>
          </a:stretch>
        </p:blipFill>
        <p:spPr>
          <a:xfrm>
            <a:off x="6377812" y="3968496"/>
            <a:ext cx="2540636" cy="2706624"/>
          </a:xfrm>
          <a:prstGeom prst="rect">
            <a:avLst/>
          </a:prstGeom>
        </p:spPr>
      </p:pic>
      <p:pic>
        <p:nvPicPr>
          <p:cNvPr id="9" name="Picture 8">
            <a:extLst>
              <a:ext uri="{FF2B5EF4-FFF2-40B4-BE49-F238E27FC236}">
                <a16:creationId xmlns:a16="http://schemas.microsoft.com/office/drawing/2014/main" id="{33430951-CD17-56FE-6D5F-07BF41C4AED4}"/>
              </a:ext>
            </a:extLst>
          </p:cNvPr>
          <p:cNvPicPr>
            <a:picLocks noChangeAspect="1"/>
          </p:cNvPicPr>
          <p:nvPr/>
        </p:nvPicPr>
        <p:blipFill>
          <a:blip r:embed="rId4"/>
          <a:stretch>
            <a:fillRect/>
          </a:stretch>
        </p:blipFill>
        <p:spPr>
          <a:xfrm>
            <a:off x="9150841" y="3968496"/>
            <a:ext cx="2583127" cy="2706624"/>
          </a:xfrm>
          <a:prstGeom prst="rect">
            <a:avLst/>
          </a:prstGeom>
        </p:spPr>
      </p:pic>
    </p:spTree>
    <p:extLst>
      <p:ext uri="{BB962C8B-B14F-4D97-AF65-F5344CB8AC3E}">
        <p14:creationId xmlns:p14="http://schemas.microsoft.com/office/powerpoint/2010/main" val="1234801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50E15-8591-741A-31EB-0D0284C6EFD7}"/>
              </a:ext>
            </a:extLst>
          </p:cNvPr>
          <p:cNvSpPr>
            <a:spLocks noGrp="1"/>
          </p:cNvSpPr>
          <p:nvPr>
            <p:ph idx="1"/>
          </p:nvPr>
        </p:nvSpPr>
        <p:spPr>
          <a:xfrm>
            <a:off x="585217" y="483616"/>
            <a:ext cx="10131425" cy="3649133"/>
          </a:xfrm>
        </p:spPr>
        <p:txBody>
          <a:bodyPr/>
          <a:lstStyle/>
          <a:p>
            <a:pPr marL="0" indent="0">
              <a:lnSpc>
                <a:spcPts val="1425"/>
              </a:lnSpc>
              <a:buNone/>
            </a:pPr>
            <a:r>
              <a:rPr lang="en-IN" b="0" dirty="0">
                <a:effectLst/>
                <a:latin typeface="Consolas" panose="020B0609020204030204" pitchFamily="49" charset="0"/>
              </a:rPr>
              <a:t>#To draw a line</a:t>
            </a:r>
          </a:p>
          <a:p>
            <a:pPr marL="0" indent="0">
              <a:lnSpc>
                <a:spcPts val="1425"/>
              </a:lnSpc>
              <a:buNone/>
            </a:pPr>
            <a:r>
              <a:rPr lang="en-IN" b="0" dirty="0" err="1">
                <a:effectLst/>
                <a:latin typeface="Consolas" panose="020B0609020204030204" pitchFamily="49" charset="0"/>
              </a:rPr>
              <a:t>cv.line</a:t>
            </a:r>
            <a:r>
              <a:rPr lang="en-IN" b="0" dirty="0">
                <a:effectLst/>
                <a:latin typeface="Consolas" panose="020B0609020204030204" pitchFamily="49" charset="0"/>
              </a:rPr>
              <a:t>(blank,(100,100),(250,250),(255,255,255),thickness=3)</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line',blank</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lnSpc>
                <a:spcPts val="1425"/>
              </a:lnSpc>
              <a:buNone/>
            </a:pPr>
            <a:br>
              <a:rPr lang="en-IN" b="0" dirty="0">
                <a:effectLst/>
                <a:latin typeface="Consolas" panose="020B0609020204030204" pitchFamily="49" charset="0"/>
              </a:rPr>
            </a:br>
            <a:r>
              <a:rPr lang="en-IN" b="0" dirty="0">
                <a:effectLst/>
                <a:latin typeface="Consolas" panose="020B0609020204030204" pitchFamily="49" charset="0"/>
              </a:rPr>
              <a:t>#Write text</a:t>
            </a:r>
          </a:p>
          <a:p>
            <a:pPr marL="0" indent="0">
              <a:lnSpc>
                <a:spcPts val="1425"/>
              </a:lnSpc>
              <a:buNone/>
            </a:pPr>
            <a:r>
              <a:rPr lang="en-IN" b="0" dirty="0">
                <a:effectLst/>
                <a:latin typeface="Consolas" panose="020B0609020204030204" pitchFamily="49" charset="0"/>
              </a:rPr>
              <a:t>blank=</a:t>
            </a:r>
            <a:r>
              <a:rPr lang="en-IN" b="0" dirty="0" err="1">
                <a:effectLst/>
                <a:latin typeface="Consolas" panose="020B0609020204030204" pitchFamily="49" charset="0"/>
              </a:rPr>
              <a:t>np.zeros</a:t>
            </a:r>
            <a:r>
              <a:rPr lang="en-IN" b="0" dirty="0">
                <a:effectLst/>
                <a:latin typeface="Consolas" panose="020B0609020204030204" pitchFamily="49" charset="0"/>
              </a:rPr>
              <a:t>((500,500,3),</a:t>
            </a:r>
            <a:r>
              <a:rPr lang="en-IN" b="0" dirty="0" err="1">
                <a:effectLst/>
                <a:latin typeface="Consolas" panose="020B0609020204030204" pitchFamily="49" charset="0"/>
              </a:rPr>
              <a:t>dtype</a:t>
            </a:r>
            <a:r>
              <a:rPr lang="en-IN" b="0" dirty="0">
                <a:effectLst/>
                <a:latin typeface="Consolas" panose="020B0609020204030204" pitchFamily="49" charset="0"/>
              </a:rPr>
              <a:t>='uint8')</a:t>
            </a:r>
          </a:p>
          <a:p>
            <a:pPr marL="0" indent="0">
              <a:lnSpc>
                <a:spcPts val="1425"/>
              </a:lnSpc>
              <a:buNone/>
            </a:pPr>
            <a:r>
              <a:rPr lang="en-IN" b="0" dirty="0" err="1">
                <a:effectLst/>
                <a:latin typeface="Consolas" panose="020B0609020204030204" pitchFamily="49" charset="0"/>
              </a:rPr>
              <a:t>cv.putText</a:t>
            </a:r>
            <a:r>
              <a:rPr lang="en-IN" b="0" dirty="0">
                <a:effectLst/>
                <a:latin typeface="Consolas" panose="020B0609020204030204" pitchFamily="49" charset="0"/>
              </a:rPr>
              <a:t>(</a:t>
            </a:r>
            <a:r>
              <a:rPr lang="en-IN" b="0" dirty="0" err="1">
                <a:effectLst/>
                <a:latin typeface="Consolas" panose="020B0609020204030204" pitchFamily="49" charset="0"/>
              </a:rPr>
              <a:t>blank,'Hello</a:t>
            </a:r>
            <a:r>
              <a:rPr lang="en-IN" b="0" dirty="0">
                <a:effectLst/>
                <a:latin typeface="Consolas" panose="020B0609020204030204" pitchFamily="49" charset="0"/>
              </a:rPr>
              <a:t>',(225,225),cv.FONT_HERSHEY_TRIPLEX,1.0,(0,255,0),2)</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Text',blank</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buNone/>
            </a:pPr>
            <a:endParaRPr lang="en-IN" dirty="0"/>
          </a:p>
        </p:txBody>
      </p:sp>
      <p:pic>
        <p:nvPicPr>
          <p:cNvPr id="13" name="Picture 12">
            <a:extLst>
              <a:ext uri="{FF2B5EF4-FFF2-40B4-BE49-F238E27FC236}">
                <a16:creationId xmlns:a16="http://schemas.microsoft.com/office/drawing/2014/main" id="{0FB879C0-D46A-28C7-F021-EDF31AB2F6F9}"/>
              </a:ext>
            </a:extLst>
          </p:cNvPr>
          <p:cNvPicPr>
            <a:picLocks noChangeAspect="1"/>
          </p:cNvPicPr>
          <p:nvPr/>
        </p:nvPicPr>
        <p:blipFill>
          <a:blip r:embed="rId2"/>
          <a:stretch>
            <a:fillRect/>
          </a:stretch>
        </p:blipFill>
        <p:spPr>
          <a:xfrm>
            <a:off x="6490424" y="3630168"/>
            <a:ext cx="2825393" cy="3017520"/>
          </a:xfrm>
          <a:prstGeom prst="rect">
            <a:avLst/>
          </a:prstGeom>
        </p:spPr>
      </p:pic>
      <p:pic>
        <p:nvPicPr>
          <p:cNvPr id="11" name="Picture 10">
            <a:extLst>
              <a:ext uri="{FF2B5EF4-FFF2-40B4-BE49-F238E27FC236}">
                <a16:creationId xmlns:a16="http://schemas.microsoft.com/office/drawing/2014/main" id="{FE161568-801C-6092-73F0-5287C9DA3E72}"/>
              </a:ext>
            </a:extLst>
          </p:cNvPr>
          <p:cNvPicPr>
            <a:picLocks noChangeAspect="1"/>
          </p:cNvPicPr>
          <p:nvPr/>
        </p:nvPicPr>
        <p:blipFill>
          <a:blip r:embed="rId3"/>
          <a:stretch>
            <a:fillRect/>
          </a:stretch>
        </p:blipFill>
        <p:spPr>
          <a:xfrm>
            <a:off x="3101756" y="3630168"/>
            <a:ext cx="2860117" cy="3017520"/>
          </a:xfrm>
          <a:prstGeom prst="rect">
            <a:avLst/>
          </a:prstGeom>
        </p:spPr>
      </p:pic>
    </p:spTree>
    <p:extLst>
      <p:ext uri="{BB962C8B-B14F-4D97-AF65-F5344CB8AC3E}">
        <p14:creationId xmlns:p14="http://schemas.microsoft.com/office/powerpoint/2010/main" val="1871636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9A4F-5CCA-79E1-1D32-806FE31509C6}"/>
              </a:ext>
            </a:extLst>
          </p:cNvPr>
          <p:cNvSpPr>
            <a:spLocks noGrp="1"/>
          </p:cNvSpPr>
          <p:nvPr>
            <p:ph type="title"/>
          </p:nvPr>
        </p:nvSpPr>
        <p:spPr/>
        <p:txBody>
          <a:bodyPr/>
          <a:lstStyle/>
          <a:p>
            <a:r>
              <a:rPr lang="en-IN" dirty="0">
                <a:latin typeface="Arial Rounded MT Bold" panose="020F0704030504030204" pitchFamily="34" charset="0"/>
              </a:rPr>
              <a:t>Converting an image to grayscale</a:t>
            </a:r>
          </a:p>
        </p:txBody>
      </p:sp>
      <p:sp>
        <p:nvSpPr>
          <p:cNvPr id="3" name="Content Placeholder 2">
            <a:extLst>
              <a:ext uri="{FF2B5EF4-FFF2-40B4-BE49-F238E27FC236}">
                <a16:creationId xmlns:a16="http://schemas.microsoft.com/office/drawing/2014/main" id="{91DCF915-3482-F6F7-37F5-06C3A191A6C3}"/>
              </a:ext>
            </a:extLst>
          </p:cNvPr>
          <p:cNvSpPr>
            <a:spLocks noGrp="1"/>
          </p:cNvSpPr>
          <p:nvPr>
            <p:ph idx="1"/>
          </p:nvPr>
        </p:nvSpPr>
        <p:spPr>
          <a:xfrm>
            <a:off x="685799" y="864108"/>
            <a:ext cx="10131425" cy="3649133"/>
          </a:xfrm>
        </p:spPr>
        <p:txBody>
          <a:bodyPr/>
          <a:lstStyle/>
          <a:p>
            <a:pPr marL="0" indent="0">
              <a:lnSpc>
                <a:spcPts val="1425"/>
              </a:lnSpc>
              <a:buNone/>
            </a:pPr>
            <a:r>
              <a:rPr lang="en-IN" b="0" dirty="0" err="1">
                <a:effectLst/>
                <a:latin typeface="Consolas" panose="020B0609020204030204" pitchFamily="49" charset="0"/>
              </a:rPr>
              <a:t>gray</a:t>
            </a:r>
            <a:r>
              <a:rPr lang="en-IN" b="0" dirty="0">
                <a:effectLst/>
                <a:latin typeface="Consolas" panose="020B0609020204030204" pitchFamily="49" charset="0"/>
              </a:rPr>
              <a:t>=</a:t>
            </a:r>
            <a:r>
              <a:rPr lang="en-IN" b="0" dirty="0" err="1">
                <a:effectLst/>
                <a:latin typeface="Consolas" panose="020B0609020204030204" pitchFamily="49" charset="0"/>
              </a:rPr>
              <a:t>cv.cvtColor</a:t>
            </a:r>
            <a:r>
              <a:rPr lang="en-IN" b="0" dirty="0">
                <a:effectLst/>
                <a:latin typeface="Consolas" panose="020B0609020204030204" pitchFamily="49" charset="0"/>
              </a:rPr>
              <a:t>(img,cv.COLOR_BGR2GRAY)</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('gray_</a:t>
            </a:r>
            <a:r>
              <a:rPr lang="en-IN" b="0" dirty="0" err="1">
                <a:effectLst/>
                <a:latin typeface="Consolas" panose="020B0609020204030204" pitchFamily="49" charset="0"/>
              </a:rPr>
              <a:t>img</a:t>
            </a:r>
            <a:r>
              <a:rPr lang="en-IN" b="0" dirty="0">
                <a:effectLst/>
                <a:latin typeface="Consolas" panose="020B0609020204030204" pitchFamily="49" charset="0"/>
              </a:rPr>
              <a:t>',</a:t>
            </a:r>
            <a:r>
              <a:rPr lang="en-IN" b="0" dirty="0" err="1">
                <a:effectLst/>
                <a:latin typeface="Consolas" panose="020B0609020204030204" pitchFamily="49" charset="0"/>
              </a:rPr>
              <a:t>gray</a:t>
            </a:r>
            <a:r>
              <a:rPr lang="en-IN" b="0" dirty="0">
                <a:effectLst/>
                <a:latin typeface="Consolas" panose="020B0609020204030204" pitchFamily="49" charset="0"/>
              </a:rPr>
              <a:t>)</a:t>
            </a:r>
          </a:p>
          <a:p>
            <a:endParaRPr lang="en-IN" dirty="0"/>
          </a:p>
        </p:txBody>
      </p:sp>
      <p:sp>
        <p:nvSpPr>
          <p:cNvPr id="4" name="Title 1">
            <a:extLst>
              <a:ext uri="{FF2B5EF4-FFF2-40B4-BE49-F238E27FC236}">
                <a16:creationId xmlns:a16="http://schemas.microsoft.com/office/drawing/2014/main" id="{7DEF5C4E-86AB-F6AB-E3EC-EAD9CA8C5F93}"/>
              </a:ext>
            </a:extLst>
          </p:cNvPr>
          <p:cNvSpPr txBox="1">
            <a:spLocks/>
          </p:cNvSpPr>
          <p:nvPr/>
        </p:nvSpPr>
        <p:spPr>
          <a:xfrm>
            <a:off x="685799" y="3335867"/>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Arial Rounded MT Bold" panose="020F0704030504030204" pitchFamily="34" charset="0"/>
              </a:rPr>
              <a:t>Blurring an image (gaussian blur)</a:t>
            </a:r>
          </a:p>
        </p:txBody>
      </p:sp>
      <p:sp>
        <p:nvSpPr>
          <p:cNvPr id="5" name="Content Placeholder 2">
            <a:extLst>
              <a:ext uri="{FF2B5EF4-FFF2-40B4-BE49-F238E27FC236}">
                <a16:creationId xmlns:a16="http://schemas.microsoft.com/office/drawing/2014/main" id="{A8D6307C-B53C-CE66-921D-07F62E4A28D7}"/>
              </a:ext>
            </a:extLst>
          </p:cNvPr>
          <p:cNvSpPr txBox="1">
            <a:spLocks/>
          </p:cNvSpPr>
          <p:nvPr/>
        </p:nvSpPr>
        <p:spPr>
          <a:xfrm>
            <a:off x="685799" y="3958675"/>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ts val="1425"/>
              </a:lnSpc>
              <a:buNone/>
            </a:pPr>
            <a:r>
              <a:rPr lang="en-US" b="0" dirty="0">
                <a:effectLst/>
                <a:latin typeface="Consolas" panose="020B0609020204030204" pitchFamily="49" charset="0"/>
              </a:rPr>
              <a:t>blur=</a:t>
            </a:r>
            <a:r>
              <a:rPr lang="en-US" b="0" dirty="0" err="1">
                <a:effectLst/>
                <a:latin typeface="Consolas" panose="020B0609020204030204" pitchFamily="49" charset="0"/>
              </a:rPr>
              <a:t>cv.GaussianBlur</a:t>
            </a:r>
            <a:r>
              <a:rPr lang="en-US" b="0" dirty="0">
                <a:effectLst/>
                <a:latin typeface="Consolas" panose="020B0609020204030204" pitchFamily="49" charset="0"/>
              </a:rPr>
              <a:t>(</a:t>
            </a:r>
            <a:r>
              <a:rPr lang="en-US" b="0" dirty="0" err="1">
                <a:effectLst/>
                <a:latin typeface="Consolas" panose="020B0609020204030204" pitchFamily="49" charset="0"/>
              </a:rPr>
              <a:t>img</a:t>
            </a:r>
            <a:r>
              <a:rPr lang="en-US" b="0" dirty="0">
                <a:effectLst/>
                <a:latin typeface="Consolas" panose="020B0609020204030204" pitchFamily="49" charset="0"/>
              </a:rPr>
              <a:t>,(5,5),</a:t>
            </a:r>
            <a:r>
              <a:rPr lang="en-US" b="0" dirty="0" err="1">
                <a:effectLst/>
                <a:latin typeface="Consolas" panose="020B0609020204030204" pitchFamily="49" charset="0"/>
              </a:rPr>
              <a:t>cv.BORDER_DEFAULT</a:t>
            </a:r>
            <a:r>
              <a:rPr lang="en-US" b="0" dirty="0">
                <a:effectLst/>
                <a:latin typeface="Consolas" panose="020B0609020204030204" pitchFamily="49" charset="0"/>
              </a:rPr>
              <a:t>)</a:t>
            </a:r>
          </a:p>
          <a:p>
            <a:pPr marL="0" indent="0">
              <a:lnSpc>
                <a:spcPts val="1425"/>
              </a:lnSpc>
              <a:buNone/>
            </a:pPr>
            <a:r>
              <a:rPr lang="en-US" b="0" dirty="0">
                <a:effectLst/>
                <a:latin typeface="Consolas" panose="020B0609020204030204" pitchFamily="49" charset="0"/>
              </a:rPr>
              <a:t>  #change (5,5) to higher number to get more blurred image</a:t>
            </a:r>
          </a:p>
          <a:p>
            <a:pPr marL="0" indent="0">
              <a:lnSpc>
                <a:spcPts val="1425"/>
              </a:lnSpc>
              <a:buNone/>
            </a:pPr>
            <a:r>
              <a:rPr lang="en-US" b="0" dirty="0" err="1">
                <a:effectLst/>
                <a:latin typeface="Consolas" panose="020B0609020204030204" pitchFamily="49" charset="0"/>
              </a:rPr>
              <a:t>cv.imshow</a:t>
            </a:r>
            <a:r>
              <a:rPr lang="en-US" b="0" dirty="0">
                <a:effectLst/>
                <a:latin typeface="Consolas" panose="020B0609020204030204" pitchFamily="49" charset="0"/>
              </a:rPr>
              <a:t>('</a:t>
            </a:r>
            <a:r>
              <a:rPr lang="en-US" b="0" dirty="0" err="1">
                <a:effectLst/>
                <a:latin typeface="Consolas" panose="020B0609020204030204" pitchFamily="49" charset="0"/>
              </a:rPr>
              <a:t>Blurred',blur</a:t>
            </a:r>
            <a:r>
              <a:rPr lang="en-US" b="0" dirty="0">
                <a:effectLst/>
                <a:latin typeface="Consolas" panose="020B0609020204030204" pitchFamily="49" charset="0"/>
              </a:rPr>
              <a:t>)</a:t>
            </a:r>
          </a:p>
          <a:p>
            <a:endParaRPr lang="en-IN" dirty="0"/>
          </a:p>
        </p:txBody>
      </p:sp>
    </p:spTree>
    <p:extLst>
      <p:ext uri="{BB962C8B-B14F-4D97-AF65-F5344CB8AC3E}">
        <p14:creationId xmlns:p14="http://schemas.microsoft.com/office/powerpoint/2010/main" val="1000326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A958-7FB5-995F-BDF2-0D396E454114}"/>
              </a:ext>
            </a:extLst>
          </p:cNvPr>
          <p:cNvSpPr>
            <a:spLocks noGrp="1"/>
          </p:cNvSpPr>
          <p:nvPr>
            <p:ph type="title"/>
          </p:nvPr>
        </p:nvSpPr>
        <p:spPr/>
        <p:txBody>
          <a:bodyPr/>
          <a:lstStyle/>
          <a:p>
            <a:r>
              <a:rPr lang="en-IN" dirty="0">
                <a:latin typeface="Arial Rounded MT Bold" panose="020F0704030504030204" pitchFamily="34" charset="0"/>
              </a:rPr>
              <a:t>Canny edge detection</a:t>
            </a:r>
          </a:p>
        </p:txBody>
      </p:sp>
      <p:sp>
        <p:nvSpPr>
          <p:cNvPr id="3" name="Content Placeholder 2">
            <a:extLst>
              <a:ext uri="{FF2B5EF4-FFF2-40B4-BE49-F238E27FC236}">
                <a16:creationId xmlns:a16="http://schemas.microsoft.com/office/drawing/2014/main" id="{3E2E451B-D08C-9E0B-D03A-774D8991A790}"/>
              </a:ext>
            </a:extLst>
          </p:cNvPr>
          <p:cNvSpPr>
            <a:spLocks noGrp="1"/>
          </p:cNvSpPr>
          <p:nvPr>
            <p:ph idx="1"/>
          </p:nvPr>
        </p:nvSpPr>
        <p:spPr>
          <a:xfrm>
            <a:off x="685801" y="752179"/>
            <a:ext cx="10131425" cy="3649133"/>
          </a:xfrm>
        </p:spPr>
        <p:txBody>
          <a:bodyPr/>
          <a:lstStyle/>
          <a:p>
            <a:pPr marL="0" indent="0">
              <a:lnSpc>
                <a:spcPts val="1425"/>
              </a:lnSpc>
              <a:buNone/>
            </a:pPr>
            <a:r>
              <a:rPr lang="en-IN" b="0" dirty="0">
                <a:effectLst/>
                <a:latin typeface="Consolas" panose="020B0609020204030204" pitchFamily="49" charset="0"/>
              </a:rPr>
              <a:t>canny=</a:t>
            </a:r>
            <a:r>
              <a:rPr lang="en-IN" b="0" dirty="0" err="1">
                <a:effectLst/>
                <a:latin typeface="Consolas" panose="020B0609020204030204" pitchFamily="49" charset="0"/>
              </a:rPr>
              <a:t>cv.Canny</a:t>
            </a:r>
            <a:r>
              <a:rPr lang="en-IN" b="0" dirty="0">
                <a:effectLst/>
                <a:latin typeface="Consolas" panose="020B0609020204030204" pitchFamily="49" charset="0"/>
              </a:rPr>
              <a:t>(img,125,175)</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('Canny </a:t>
            </a:r>
            <a:r>
              <a:rPr lang="en-IN" b="0" dirty="0" err="1">
                <a:effectLst/>
                <a:latin typeface="Consolas" panose="020B0609020204030204" pitchFamily="49" charset="0"/>
              </a:rPr>
              <a:t>Edges',canny</a:t>
            </a:r>
            <a:r>
              <a:rPr lang="en-IN" b="0" dirty="0">
                <a:effectLst/>
                <a:latin typeface="Consolas" panose="020B0609020204030204" pitchFamily="49" charset="0"/>
              </a:rPr>
              <a:t>)</a:t>
            </a:r>
          </a:p>
          <a:p>
            <a:pPr marL="0" indent="0">
              <a:buNone/>
            </a:pPr>
            <a:endParaRPr lang="en-IN" dirty="0"/>
          </a:p>
        </p:txBody>
      </p:sp>
      <p:sp>
        <p:nvSpPr>
          <p:cNvPr id="4" name="Title 1">
            <a:extLst>
              <a:ext uri="{FF2B5EF4-FFF2-40B4-BE49-F238E27FC236}">
                <a16:creationId xmlns:a16="http://schemas.microsoft.com/office/drawing/2014/main" id="{607A0656-BCBD-84FE-0B79-0ECF7DB84DF8}"/>
              </a:ext>
            </a:extLst>
          </p:cNvPr>
          <p:cNvSpPr txBox="1">
            <a:spLocks/>
          </p:cNvSpPr>
          <p:nvPr/>
        </p:nvSpPr>
        <p:spPr>
          <a:xfrm>
            <a:off x="685801" y="2913211"/>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Arial Rounded MT Bold" panose="020F0704030504030204" pitchFamily="34" charset="0"/>
              </a:rPr>
              <a:t>Dilating the image</a:t>
            </a:r>
          </a:p>
        </p:txBody>
      </p:sp>
      <p:sp>
        <p:nvSpPr>
          <p:cNvPr id="5" name="Content Placeholder 2">
            <a:extLst>
              <a:ext uri="{FF2B5EF4-FFF2-40B4-BE49-F238E27FC236}">
                <a16:creationId xmlns:a16="http://schemas.microsoft.com/office/drawing/2014/main" id="{500B6A40-1F7C-ECE4-1FD1-D14FCD81FC18}"/>
              </a:ext>
            </a:extLst>
          </p:cNvPr>
          <p:cNvSpPr txBox="1">
            <a:spLocks/>
          </p:cNvSpPr>
          <p:nvPr/>
        </p:nvSpPr>
        <p:spPr>
          <a:xfrm>
            <a:off x="685801" y="3007699"/>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ts val="1425"/>
              </a:lnSpc>
              <a:buNone/>
            </a:pPr>
            <a:r>
              <a:rPr lang="en-US" b="0" dirty="0">
                <a:effectLst/>
                <a:latin typeface="Consolas" panose="020B0609020204030204" pitchFamily="49" charset="0"/>
              </a:rPr>
              <a:t>dilated=</a:t>
            </a:r>
            <a:r>
              <a:rPr lang="en-US" b="0" dirty="0" err="1">
                <a:effectLst/>
                <a:latin typeface="Consolas" panose="020B0609020204030204" pitchFamily="49" charset="0"/>
              </a:rPr>
              <a:t>cv.dilate</a:t>
            </a:r>
            <a:r>
              <a:rPr lang="en-US" b="0" dirty="0">
                <a:effectLst/>
                <a:latin typeface="Consolas" panose="020B0609020204030204" pitchFamily="49" charset="0"/>
              </a:rPr>
              <a:t>(canny,(3,3),iterations=3)</a:t>
            </a:r>
          </a:p>
          <a:p>
            <a:pPr marL="0" indent="0">
              <a:lnSpc>
                <a:spcPts val="1425"/>
              </a:lnSpc>
              <a:buNone/>
            </a:pPr>
            <a:r>
              <a:rPr lang="en-US" b="0" dirty="0" err="1">
                <a:effectLst/>
                <a:latin typeface="Consolas" panose="020B0609020204030204" pitchFamily="49" charset="0"/>
              </a:rPr>
              <a:t>cv.imshow</a:t>
            </a:r>
            <a:r>
              <a:rPr lang="en-US" b="0" dirty="0">
                <a:effectLst/>
                <a:latin typeface="Consolas" panose="020B0609020204030204" pitchFamily="49" charset="0"/>
              </a:rPr>
              <a:t>('</a:t>
            </a:r>
            <a:r>
              <a:rPr lang="en-US" b="0" dirty="0" err="1">
                <a:effectLst/>
                <a:latin typeface="Consolas" panose="020B0609020204030204" pitchFamily="49" charset="0"/>
              </a:rPr>
              <a:t>Dilated',dilated</a:t>
            </a:r>
            <a:r>
              <a:rPr lang="en-US" b="0" dirty="0">
                <a:effectLst/>
                <a:latin typeface="Consolas" panose="020B0609020204030204" pitchFamily="49" charset="0"/>
              </a:rPr>
              <a:t>)</a:t>
            </a:r>
          </a:p>
          <a:p>
            <a:pPr marL="0" indent="0">
              <a:buFont typeface="Arial"/>
              <a:buNone/>
            </a:pPr>
            <a:endParaRPr lang="en-IN" dirty="0"/>
          </a:p>
        </p:txBody>
      </p:sp>
    </p:spTree>
    <p:extLst>
      <p:ext uri="{BB962C8B-B14F-4D97-AF65-F5344CB8AC3E}">
        <p14:creationId xmlns:p14="http://schemas.microsoft.com/office/powerpoint/2010/main" val="2280220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244B-B49D-41F1-0235-B7EA0178D455}"/>
              </a:ext>
            </a:extLst>
          </p:cNvPr>
          <p:cNvSpPr>
            <a:spLocks noGrp="1"/>
          </p:cNvSpPr>
          <p:nvPr>
            <p:ph type="title"/>
          </p:nvPr>
        </p:nvSpPr>
        <p:spPr>
          <a:xfrm>
            <a:off x="685801" y="402843"/>
            <a:ext cx="10131425" cy="1456267"/>
          </a:xfrm>
        </p:spPr>
        <p:txBody>
          <a:bodyPr/>
          <a:lstStyle/>
          <a:p>
            <a:r>
              <a:rPr lang="en-IN" dirty="0">
                <a:latin typeface="Arial Rounded MT Bold" panose="020F0704030504030204" pitchFamily="34" charset="0"/>
              </a:rPr>
              <a:t>eroding</a:t>
            </a:r>
          </a:p>
        </p:txBody>
      </p:sp>
      <p:sp>
        <p:nvSpPr>
          <p:cNvPr id="3" name="Content Placeholder 2">
            <a:extLst>
              <a:ext uri="{FF2B5EF4-FFF2-40B4-BE49-F238E27FC236}">
                <a16:creationId xmlns:a16="http://schemas.microsoft.com/office/drawing/2014/main" id="{75ED5D76-2106-1CB8-D34E-0A9F0F0ED2C7}"/>
              </a:ext>
            </a:extLst>
          </p:cNvPr>
          <p:cNvSpPr>
            <a:spLocks noGrp="1"/>
          </p:cNvSpPr>
          <p:nvPr>
            <p:ph idx="1"/>
          </p:nvPr>
        </p:nvSpPr>
        <p:spPr>
          <a:xfrm>
            <a:off x="685801" y="761323"/>
            <a:ext cx="10131425" cy="3649133"/>
          </a:xfrm>
        </p:spPr>
        <p:txBody>
          <a:bodyPr/>
          <a:lstStyle/>
          <a:p>
            <a:pPr marL="0" indent="0">
              <a:lnSpc>
                <a:spcPts val="1425"/>
              </a:lnSpc>
              <a:buNone/>
            </a:pPr>
            <a:r>
              <a:rPr lang="en-IN" b="0" dirty="0">
                <a:effectLst/>
                <a:latin typeface="Consolas" panose="020B0609020204030204" pitchFamily="49" charset="0"/>
              </a:rPr>
              <a:t>eroded=</a:t>
            </a:r>
            <a:r>
              <a:rPr lang="en-IN" b="0" dirty="0" err="1">
                <a:effectLst/>
                <a:latin typeface="Consolas" panose="020B0609020204030204" pitchFamily="49" charset="0"/>
              </a:rPr>
              <a:t>cv.erode</a:t>
            </a:r>
            <a:r>
              <a:rPr lang="en-IN" b="0" dirty="0">
                <a:effectLst/>
                <a:latin typeface="Consolas" panose="020B0609020204030204" pitchFamily="49" charset="0"/>
              </a:rPr>
              <a:t>(dilated,(7,7),iterations=3)</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a:t>
            </a:r>
            <a:r>
              <a:rPr lang="en-IN" b="0" dirty="0" err="1">
                <a:effectLst/>
                <a:latin typeface="Consolas" panose="020B0609020204030204" pitchFamily="49" charset="0"/>
              </a:rPr>
              <a:t>Eroded',eroded</a:t>
            </a:r>
            <a:r>
              <a:rPr lang="en-IN" b="0" dirty="0">
                <a:effectLst/>
                <a:latin typeface="Consolas" panose="020B0609020204030204" pitchFamily="49" charset="0"/>
              </a:rPr>
              <a:t>)</a:t>
            </a:r>
          </a:p>
          <a:p>
            <a:pPr marL="0" indent="0">
              <a:lnSpc>
                <a:spcPts val="1425"/>
              </a:lnSpc>
              <a:buNone/>
            </a:pPr>
            <a:br>
              <a:rPr lang="en-IN" b="0" dirty="0">
                <a:solidFill>
                  <a:srgbClr val="CCCCCC"/>
                </a:solidFill>
                <a:effectLst/>
                <a:latin typeface="Consolas" panose="020B0609020204030204" pitchFamily="49" charset="0"/>
              </a:rPr>
            </a:br>
            <a:endParaRPr lang="en-IN" b="0" dirty="0">
              <a:solidFill>
                <a:srgbClr val="CCCCCC"/>
              </a:solidFill>
              <a:effectLst/>
              <a:latin typeface="Consolas" panose="020B0609020204030204" pitchFamily="49" charset="0"/>
            </a:endParaRPr>
          </a:p>
          <a:p>
            <a:endParaRPr lang="en-IN" dirty="0"/>
          </a:p>
        </p:txBody>
      </p:sp>
      <p:sp>
        <p:nvSpPr>
          <p:cNvPr id="4" name="Title 1">
            <a:extLst>
              <a:ext uri="{FF2B5EF4-FFF2-40B4-BE49-F238E27FC236}">
                <a16:creationId xmlns:a16="http://schemas.microsoft.com/office/drawing/2014/main" id="{5CEE605A-A7B0-5B79-A9E9-EF35D62D9A9B}"/>
              </a:ext>
            </a:extLst>
          </p:cNvPr>
          <p:cNvSpPr txBox="1">
            <a:spLocks/>
          </p:cNvSpPr>
          <p:nvPr/>
        </p:nvSpPr>
        <p:spPr>
          <a:xfrm>
            <a:off x="612649" y="2700866"/>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Arial Rounded MT Bold" panose="020F0704030504030204" pitchFamily="34" charset="0"/>
              </a:rPr>
              <a:t>Contour detection</a:t>
            </a:r>
          </a:p>
        </p:txBody>
      </p:sp>
      <p:sp>
        <p:nvSpPr>
          <p:cNvPr id="6" name="Content Placeholder 2">
            <a:extLst>
              <a:ext uri="{FF2B5EF4-FFF2-40B4-BE49-F238E27FC236}">
                <a16:creationId xmlns:a16="http://schemas.microsoft.com/office/drawing/2014/main" id="{06544B1B-F8A2-BB35-1C24-C84E2476AB07}"/>
              </a:ext>
            </a:extLst>
          </p:cNvPr>
          <p:cNvSpPr txBox="1">
            <a:spLocks/>
          </p:cNvSpPr>
          <p:nvPr/>
        </p:nvSpPr>
        <p:spPr>
          <a:xfrm>
            <a:off x="685801" y="3798653"/>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ts val="1425"/>
              </a:lnSpc>
              <a:buNone/>
            </a:pPr>
            <a:r>
              <a:rPr lang="en-IN" b="0" dirty="0">
                <a:effectLst/>
                <a:latin typeface="Consolas" panose="020B0609020204030204" pitchFamily="49" charset="0"/>
              </a:rPr>
              <a:t>#Contour Detection</a:t>
            </a:r>
          </a:p>
          <a:p>
            <a:pPr marL="0" indent="0">
              <a:lnSpc>
                <a:spcPts val="1425"/>
              </a:lnSpc>
              <a:buNone/>
            </a:pPr>
            <a:r>
              <a:rPr lang="en-IN" b="0" dirty="0" err="1">
                <a:effectLst/>
                <a:latin typeface="Consolas" panose="020B0609020204030204" pitchFamily="49" charset="0"/>
              </a:rPr>
              <a:t>gray</a:t>
            </a:r>
            <a:r>
              <a:rPr lang="en-IN" b="0" dirty="0">
                <a:effectLst/>
                <a:latin typeface="Consolas" panose="020B0609020204030204" pitchFamily="49" charset="0"/>
              </a:rPr>
              <a:t>=</a:t>
            </a:r>
            <a:r>
              <a:rPr lang="en-IN" b="0" dirty="0" err="1">
                <a:effectLst/>
                <a:latin typeface="Consolas" panose="020B0609020204030204" pitchFamily="49" charset="0"/>
              </a:rPr>
              <a:t>cv.cvtColor</a:t>
            </a:r>
            <a:r>
              <a:rPr lang="en-IN" b="0" dirty="0">
                <a:effectLst/>
                <a:latin typeface="Consolas" panose="020B0609020204030204" pitchFamily="49" charset="0"/>
              </a:rPr>
              <a:t>(img,cv.COLOR_BGR2GRAY)</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('Gray',</a:t>
            </a:r>
            <a:r>
              <a:rPr lang="en-IN" b="0" dirty="0" err="1">
                <a:effectLst/>
                <a:latin typeface="Consolas" panose="020B0609020204030204" pitchFamily="49" charset="0"/>
              </a:rPr>
              <a:t>gray</a:t>
            </a:r>
            <a:r>
              <a:rPr lang="en-IN" b="0" dirty="0">
                <a:effectLst/>
                <a:latin typeface="Consolas" panose="020B0609020204030204" pitchFamily="49" charset="0"/>
              </a:rPr>
              <a:t>)</a:t>
            </a:r>
          </a:p>
          <a:p>
            <a:pPr marL="0" indent="0">
              <a:lnSpc>
                <a:spcPts val="1425"/>
              </a:lnSpc>
              <a:buNone/>
            </a:pPr>
            <a:r>
              <a:rPr lang="en-IN" b="0" dirty="0">
                <a:effectLst/>
                <a:latin typeface="Consolas" panose="020B0609020204030204" pitchFamily="49" charset="0"/>
              </a:rPr>
              <a:t>canny=</a:t>
            </a:r>
            <a:r>
              <a:rPr lang="en-IN" b="0" dirty="0" err="1">
                <a:effectLst/>
                <a:latin typeface="Consolas" panose="020B0609020204030204" pitchFamily="49" charset="0"/>
              </a:rPr>
              <a:t>cv.Canny</a:t>
            </a:r>
            <a:r>
              <a:rPr lang="en-IN" b="0" dirty="0">
                <a:effectLst/>
                <a:latin typeface="Consolas" panose="020B0609020204030204" pitchFamily="49" charset="0"/>
              </a:rPr>
              <a:t>(img,125,175)</a:t>
            </a:r>
          </a:p>
          <a:p>
            <a:pPr marL="0" indent="0">
              <a:lnSpc>
                <a:spcPts val="1425"/>
              </a:lnSpc>
              <a:buNone/>
            </a:pPr>
            <a:r>
              <a:rPr lang="en-IN" b="0" dirty="0" err="1">
                <a:effectLst/>
                <a:latin typeface="Consolas" panose="020B0609020204030204" pitchFamily="49" charset="0"/>
              </a:rPr>
              <a:t>cv.imshow</a:t>
            </a:r>
            <a:r>
              <a:rPr lang="en-IN" b="0" dirty="0">
                <a:effectLst/>
                <a:latin typeface="Consolas" panose="020B0609020204030204" pitchFamily="49" charset="0"/>
              </a:rPr>
              <a:t>('Canny </a:t>
            </a:r>
            <a:r>
              <a:rPr lang="en-IN" b="0" dirty="0" err="1">
                <a:effectLst/>
                <a:latin typeface="Consolas" panose="020B0609020204030204" pitchFamily="49" charset="0"/>
              </a:rPr>
              <a:t>Edges',canny</a:t>
            </a:r>
            <a:r>
              <a:rPr lang="en-IN" b="0" dirty="0">
                <a:effectLst/>
                <a:latin typeface="Consolas" panose="020B0609020204030204" pitchFamily="49" charset="0"/>
              </a:rPr>
              <a:t>)</a:t>
            </a:r>
          </a:p>
          <a:p>
            <a:pPr marL="0" indent="0">
              <a:lnSpc>
                <a:spcPts val="1425"/>
              </a:lnSpc>
              <a:buNone/>
            </a:pPr>
            <a:r>
              <a:rPr lang="en-IN" b="0" dirty="0" err="1">
                <a:effectLst/>
                <a:latin typeface="Consolas" panose="020B0609020204030204" pitchFamily="49" charset="0"/>
              </a:rPr>
              <a:t>contours,hierarchies</a:t>
            </a:r>
            <a:r>
              <a:rPr lang="en-IN" b="0" dirty="0">
                <a:effectLst/>
                <a:latin typeface="Consolas" panose="020B0609020204030204" pitchFamily="49" charset="0"/>
              </a:rPr>
              <a:t>=</a:t>
            </a:r>
            <a:r>
              <a:rPr lang="en-IN" b="0" dirty="0" err="1">
                <a:effectLst/>
                <a:latin typeface="Consolas" panose="020B0609020204030204" pitchFamily="49" charset="0"/>
              </a:rPr>
              <a:t>cv.findContours</a:t>
            </a:r>
            <a:r>
              <a:rPr lang="en-IN" b="0" dirty="0">
                <a:effectLst/>
                <a:latin typeface="Consolas" panose="020B0609020204030204" pitchFamily="49" charset="0"/>
              </a:rPr>
              <a:t>(</a:t>
            </a:r>
            <a:r>
              <a:rPr lang="en-IN" b="0" dirty="0" err="1">
                <a:effectLst/>
                <a:latin typeface="Consolas" panose="020B0609020204030204" pitchFamily="49" charset="0"/>
              </a:rPr>
              <a:t>canny,cv.RETR_LIST,cv.CHAIN_APPROX_SIMPLE</a:t>
            </a:r>
            <a:r>
              <a:rPr lang="en-IN" b="0" dirty="0">
                <a:effectLst/>
                <a:latin typeface="Consolas" panose="020B0609020204030204" pitchFamily="49" charset="0"/>
              </a:rPr>
              <a:t>)</a:t>
            </a:r>
          </a:p>
          <a:p>
            <a:pPr marL="0" indent="0">
              <a:lnSpc>
                <a:spcPts val="1425"/>
              </a:lnSpc>
              <a:buNone/>
            </a:pPr>
            <a:r>
              <a:rPr lang="en-IN" b="0" dirty="0">
                <a:effectLst/>
                <a:latin typeface="Consolas" panose="020B0609020204030204" pitchFamily="49" charset="0"/>
              </a:rPr>
              <a:t>print(f'{</a:t>
            </a:r>
            <a:r>
              <a:rPr lang="en-IN" b="0" dirty="0" err="1">
                <a:effectLst/>
                <a:latin typeface="Consolas" panose="020B0609020204030204" pitchFamily="49" charset="0"/>
              </a:rPr>
              <a:t>len</a:t>
            </a:r>
            <a:r>
              <a:rPr lang="en-IN" b="0" dirty="0">
                <a:effectLst/>
                <a:latin typeface="Consolas" panose="020B0609020204030204" pitchFamily="49" charset="0"/>
              </a:rPr>
              <a:t>(contours)} contour(s) found!’)</a:t>
            </a:r>
            <a:br>
              <a:rPr lang="en-IN" b="0" dirty="0">
                <a:effectLst/>
                <a:latin typeface="Consolas" panose="020B0609020204030204" pitchFamily="49" charset="0"/>
              </a:rPr>
            </a:br>
            <a:r>
              <a:rPr lang="en-IN" b="0" dirty="0" err="1">
                <a:effectLst/>
                <a:latin typeface="Consolas" panose="020B0609020204030204" pitchFamily="49" charset="0"/>
              </a:rPr>
              <a:t>cv.waitKey</a:t>
            </a:r>
            <a:r>
              <a:rPr lang="en-IN" b="0" dirty="0">
                <a:effectLst/>
                <a:latin typeface="Consolas" panose="020B0609020204030204" pitchFamily="49" charset="0"/>
              </a:rPr>
              <a:t>(0)</a:t>
            </a:r>
          </a:p>
          <a:p>
            <a:pPr marL="0" indent="0">
              <a:lnSpc>
                <a:spcPts val="1425"/>
              </a:lnSpc>
              <a:buNone/>
            </a:pPr>
            <a:br>
              <a:rPr lang="en-IN" dirty="0">
                <a:latin typeface="Consolas" panose="020B0609020204030204" pitchFamily="49" charset="0"/>
              </a:rPr>
            </a:br>
            <a:endParaRPr lang="en-IN" dirty="0">
              <a:latin typeface="Consolas" panose="020B0609020204030204" pitchFamily="49" charset="0"/>
            </a:endParaRPr>
          </a:p>
          <a:p>
            <a:endParaRPr lang="en-IN" dirty="0"/>
          </a:p>
        </p:txBody>
      </p:sp>
    </p:spTree>
    <p:extLst>
      <p:ext uri="{BB962C8B-B14F-4D97-AF65-F5344CB8AC3E}">
        <p14:creationId xmlns:p14="http://schemas.microsoft.com/office/powerpoint/2010/main" val="335998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F6BB-4650-C78A-56DB-248C873EDD08}"/>
              </a:ext>
            </a:extLst>
          </p:cNvPr>
          <p:cNvSpPr>
            <a:spLocks noGrp="1"/>
          </p:cNvSpPr>
          <p:nvPr>
            <p:ph type="title"/>
          </p:nvPr>
        </p:nvSpPr>
        <p:spPr>
          <a:xfrm>
            <a:off x="4096513" y="2374392"/>
            <a:ext cx="4773167" cy="1456267"/>
          </a:xfrm>
        </p:spPr>
        <p:txBody>
          <a:bodyPr>
            <a:normAutofit/>
          </a:bodyPr>
          <a:lstStyle/>
          <a:p>
            <a:r>
              <a:rPr lang="en-IN" sz="7200" b="1" dirty="0">
                <a:latin typeface="Arial Rounded MT Bold" panose="020F0704030504030204" pitchFamily="34" charset="0"/>
              </a:rPr>
              <a:t>WEEK 1 </a:t>
            </a:r>
          </a:p>
        </p:txBody>
      </p:sp>
    </p:spTree>
    <p:extLst>
      <p:ext uri="{BB962C8B-B14F-4D97-AF65-F5344CB8AC3E}">
        <p14:creationId xmlns:p14="http://schemas.microsoft.com/office/powerpoint/2010/main" val="2814025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E68FA-D59E-2368-561F-9DAA6E8A2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11784-928C-4CE9-FFA8-3B2E64A1124B}"/>
              </a:ext>
            </a:extLst>
          </p:cNvPr>
          <p:cNvSpPr>
            <a:spLocks noGrp="1"/>
          </p:cNvSpPr>
          <p:nvPr>
            <p:ph type="title"/>
          </p:nvPr>
        </p:nvSpPr>
        <p:spPr>
          <a:xfrm>
            <a:off x="4096513" y="2374392"/>
            <a:ext cx="4773167" cy="1456267"/>
          </a:xfrm>
        </p:spPr>
        <p:txBody>
          <a:bodyPr>
            <a:normAutofit/>
          </a:bodyPr>
          <a:lstStyle/>
          <a:p>
            <a:r>
              <a:rPr lang="en-IN" sz="7200" b="1" dirty="0">
                <a:latin typeface="Arial Rounded MT Bold" panose="020F0704030504030204" pitchFamily="34" charset="0"/>
              </a:rPr>
              <a:t>WEEK 3 </a:t>
            </a:r>
          </a:p>
        </p:txBody>
      </p:sp>
    </p:spTree>
    <p:extLst>
      <p:ext uri="{BB962C8B-B14F-4D97-AF65-F5344CB8AC3E}">
        <p14:creationId xmlns:p14="http://schemas.microsoft.com/office/powerpoint/2010/main" val="3195876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B1BC-37D9-60E4-31AF-608034924E41}"/>
              </a:ext>
            </a:extLst>
          </p:cNvPr>
          <p:cNvSpPr>
            <a:spLocks noGrp="1"/>
          </p:cNvSpPr>
          <p:nvPr>
            <p:ph type="title"/>
          </p:nvPr>
        </p:nvSpPr>
        <p:spPr>
          <a:xfrm>
            <a:off x="603504" y="-192024"/>
            <a:ext cx="10131425" cy="1456267"/>
          </a:xfrm>
        </p:spPr>
        <p:txBody>
          <a:bodyPr/>
          <a:lstStyle/>
          <a:p>
            <a:r>
              <a:rPr lang="en-US" dirty="0">
                <a:latin typeface="Arial Rounded MT Bold" panose="020F0704030504030204" pitchFamily="34" charset="0"/>
              </a:rPr>
              <a:t>Contour detection in </a:t>
            </a:r>
            <a:r>
              <a:rPr lang="en-US" dirty="0" err="1">
                <a:latin typeface="Arial Rounded MT Bold" panose="020F0704030504030204" pitchFamily="34" charset="0"/>
              </a:rPr>
              <a:t>opencv</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4B5D8785-12AB-A9F8-B173-89BD47332ED6}"/>
              </a:ext>
            </a:extLst>
          </p:cNvPr>
          <p:cNvSpPr>
            <a:spLocks noGrp="1"/>
          </p:cNvSpPr>
          <p:nvPr>
            <p:ph idx="1"/>
          </p:nvPr>
        </p:nvSpPr>
        <p:spPr>
          <a:xfrm>
            <a:off x="603503" y="888379"/>
            <a:ext cx="10131425" cy="3649133"/>
          </a:xfrm>
        </p:spPr>
        <p:txBody>
          <a:bodyPr/>
          <a:lstStyle/>
          <a:p>
            <a:pPr marL="0" indent="0">
              <a:buNone/>
            </a:pPr>
            <a:r>
              <a:rPr lang="en-US" dirty="0"/>
              <a:t># Importing Libraries</a:t>
            </a:r>
          </a:p>
          <a:p>
            <a:pPr marL="0" indent="0">
              <a:buNone/>
            </a:pPr>
            <a:r>
              <a:rPr lang="en-US" dirty="0"/>
              <a:t>import cv2</a:t>
            </a:r>
          </a:p>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 Reading and Displaying Images</a:t>
            </a:r>
          </a:p>
          <a:p>
            <a:r>
              <a:rPr lang="en-US" dirty="0"/>
              <a:t>Images can be read using the cv2.imread() function in BGR format</a:t>
            </a:r>
          </a:p>
          <a:p>
            <a:r>
              <a:rPr lang="en-US" dirty="0"/>
              <a:t>Conversion to RGB is done using </a:t>
            </a:r>
            <a:r>
              <a:rPr lang="en-US" dirty="0" err="1"/>
              <a:t>numpy</a:t>
            </a:r>
            <a:r>
              <a:rPr lang="en-US" dirty="0"/>
              <a:t> for proper display with matplotlib</a:t>
            </a:r>
          </a:p>
          <a:p>
            <a:pPr marL="0" indent="0">
              <a:buNone/>
            </a:pPr>
            <a:endParaRPr lang="en-IN" dirty="0"/>
          </a:p>
        </p:txBody>
      </p:sp>
      <p:sp>
        <p:nvSpPr>
          <p:cNvPr id="4" name="TextBox 3">
            <a:extLst>
              <a:ext uri="{FF2B5EF4-FFF2-40B4-BE49-F238E27FC236}">
                <a16:creationId xmlns:a16="http://schemas.microsoft.com/office/drawing/2014/main" id="{7FF492A8-FBC7-D206-1739-AAAA94C8C4F5}"/>
              </a:ext>
            </a:extLst>
          </p:cNvPr>
          <p:cNvSpPr txBox="1"/>
          <p:nvPr/>
        </p:nvSpPr>
        <p:spPr>
          <a:xfrm>
            <a:off x="438912" y="4134215"/>
            <a:ext cx="9089136" cy="3162019"/>
          </a:xfrm>
          <a:prstGeom prst="rect">
            <a:avLst/>
          </a:prstGeom>
          <a:noFill/>
        </p:spPr>
        <p:txBody>
          <a:bodyPr wrap="square" rtlCol="0">
            <a:spAutoFit/>
          </a:bodyPr>
          <a:lstStyle/>
          <a:p>
            <a:pPr>
              <a:lnSpc>
                <a:spcPct val="107000"/>
              </a:lnSpc>
              <a:spcAft>
                <a:spcPts val="800"/>
              </a:spcAft>
            </a:pPr>
            <a:r>
              <a:rPr lang="en-IN" sz="1800" kern="100" dirty="0">
                <a:effectLst/>
                <a:latin typeface="Consolas" panose="020B0609020204030204" pitchFamily="49" charset="0"/>
                <a:ea typeface="Calibri" panose="020F0502020204030204" pitchFamily="34" charset="0"/>
                <a:cs typeface="Courier New" panose="02070309020205020404" pitchFamily="49" charset="0"/>
              </a:rPr>
              <a:t>#Read the image</a:t>
            </a:r>
          </a:p>
          <a:p>
            <a:pPr>
              <a:lnSpc>
                <a:spcPct val="107000"/>
              </a:lnSpc>
              <a:spcAft>
                <a:spcPts val="800"/>
              </a:spcAft>
            </a:pPr>
            <a:r>
              <a:rPr lang="en-IN" sz="1800" kern="100" dirty="0">
                <a:effectLst/>
                <a:latin typeface="Consolas" panose="020B0609020204030204" pitchFamily="49" charset="0"/>
                <a:ea typeface="Calibri" panose="020F0502020204030204" pitchFamily="34" charset="0"/>
                <a:cs typeface="Courier New" panose="02070309020205020404" pitchFamily="49" charset="0"/>
              </a:rPr>
              <a:t>image1=cv2.imread('link')</a:t>
            </a:r>
          </a:p>
          <a:p>
            <a:pPr>
              <a:lnSpc>
                <a:spcPct val="107000"/>
              </a:lnSpc>
              <a:spcAft>
                <a:spcPts val="800"/>
              </a:spcAft>
            </a:pPr>
            <a:r>
              <a:rPr lang="en-IN" sz="1800" kern="100" dirty="0">
                <a:effectLst/>
                <a:latin typeface="Consolas" panose="020B0609020204030204" pitchFamily="49" charset="0"/>
                <a:ea typeface="Calibri" panose="020F0502020204030204" pitchFamily="34" charset="0"/>
                <a:cs typeface="Courier New" panose="02070309020205020404" pitchFamily="49" charset="0"/>
              </a:rPr>
              <a:t>#Reverse the image channels</a:t>
            </a:r>
          </a:p>
          <a:p>
            <a:pPr>
              <a:lnSpc>
                <a:spcPct val="107000"/>
              </a:lnSpc>
              <a:spcAft>
                <a:spcPts val="800"/>
              </a:spcAft>
            </a:pPr>
            <a:r>
              <a:rPr lang="en-IN" sz="1800" kern="100" dirty="0" err="1">
                <a:effectLst/>
                <a:latin typeface="Consolas" panose="020B0609020204030204" pitchFamily="49" charset="0"/>
                <a:ea typeface="Calibri" panose="020F0502020204030204" pitchFamily="34" charset="0"/>
                <a:cs typeface="Courier New" panose="02070309020205020404" pitchFamily="49" charset="0"/>
              </a:rPr>
              <a:t>rgb_image</a:t>
            </a:r>
            <a:r>
              <a:rPr lang="en-IN" sz="1800" kern="100" dirty="0">
                <a:effectLst/>
                <a:latin typeface="Consolas" panose="020B0609020204030204" pitchFamily="49" charset="0"/>
                <a:ea typeface="Calibri" panose="020F0502020204030204" pitchFamily="34" charset="0"/>
                <a:cs typeface="Courier New" panose="02070309020205020404" pitchFamily="49" charset="0"/>
              </a:rPr>
              <a:t>=image1[:,:,::-1]</a:t>
            </a:r>
          </a:p>
          <a:p>
            <a:pPr>
              <a:lnSpc>
                <a:spcPct val="107000"/>
              </a:lnSpc>
              <a:spcAft>
                <a:spcPts val="800"/>
              </a:spcAft>
            </a:pPr>
            <a:r>
              <a:rPr lang="en-IN" sz="1800" kern="100" dirty="0">
                <a:effectLst/>
                <a:latin typeface="Consolas" panose="020B0609020204030204" pitchFamily="49" charset="0"/>
                <a:ea typeface="Calibri" panose="020F0502020204030204" pitchFamily="34" charset="0"/>
                <a:cs typeface="Courier New" panose="02070309020205020404" pitchFamily="49" charset="0"/>
              </a:rPr>
              <a:t>#Display the image</a:t>
            </a:r>
          </a:p>
          <a:p>
            <a:pPr>
              <a:lnSpc>
                <a:spcPct val="107000"/>
              </a:lnSpc>
              <a:spcAft>
                <a:spcPts val="800"/>
              </a:spcAft>
            </a:pPr>
            <a:r>
              <a:rPr lang="en-IN" sz="1800" kern="100" dirty="0" err="1">
                <a:effectLst/>
                <a:latin typeface="Consolas" panose="020B0609020204030204" pitchFamily="49" charset="0"/>
                <a:ea typeface="Calibri" panose="020F0502020204030204" pitchFamily="34" charset="0"/>
                <a:cs typeface="Courier New" panose="02070309020205020404" pitchFamily="49" charset="0"/>
              </a:rPr>
              <a:t>plt.figure</a:t>
            </a:r>
            <a:r>
              <a:rPr lang="en-IN" sz="1800" kern="100" dirty="0">
                <a:effectLst/>
                <a:latin typeface="Consolas" panose="020B0609020204030204" pitchFamily="49" charset="0"/>
                <a:ea typeface="Calibri" panose="020F0502020204030204" pitchFamily="34" charset="0"/>
                <a:cs typeface="Courier New" panose="02070309020205020404" pitchFamily="49" charset="0"/>
              </a:rPr>
              <a:t>(</a:t>
            </a:r>
            <a:r>
              <a:rPr lang="en-IN" sz="1800" kern="100" dirty="0" err="1">
                <a:effectLst/>
                <a:latin typeface="Consolas" panose="020B0609020204030204" pitchFamily="49" charset="0"/>
                <a:ea typeface="Calibri" panose="020F0502020204030204" pitchFamily="34" charset="0"/>
                <a:cs typeface="Courier New" panose="02070309020205020404" pitchFamily="49" charset="0"/>
              </a:rPr>
              <a:t>figsize</a:t>
            </a:r>
            <a:r>
              <a:rPr lang="en-IN" sz="1800" kern="100" dirty="0">
                <a:effectLst/>
                <a:latin typeface="Consolas" panose="020B0609020204030204" pitchFamily="49" charset="0"/>
                <a:ea typeface="Calibri" panose="020F0502020204030204" pitchFamily="34" charset="0"/>
                <a:cs typeface="Courier New" panose="02070309020205020404" pitchFamily="49" charset="0"/>
              </a:rPr>
              <a:t>=[10,10])</a:t>
            </a:r>
          </a:p>
          <a:p>
            <a:pPr>
              <a:lnSpc>
                <a:spcPct val="107000"/>
              </a:lnSpc>
              <a:spcAft>
                <a:spcPts val="800"/>
              </a:spcAft>
            </a:pPr>
            <a:r>
              <a:rPr lang="en-IN" sz="1800" kern="100" dirty="0" err="1">
                <a:effectLst/>
                <a:latin typeface="Consolas" panose="020B0609020204030204" pitchFamily="49" charset="0"/>
                <a:ea typeface="Calibri" panose="020F0502020204030204" pitchFamily="34" charset="0"/>
                <a:cs typeface="Courier New" panose="02070309020205020404" pitchFamily="49" charset="0"/>
              </a:rPr>
              <a:t>plt.imshow</a:t>
            </a:r>
            <a:r>
              <a:rPr lang="en-IN" sz="1800" kern="100" dirty="0">
                <a:effectLst/>
                <a:latin typeface="Consolas" panose="020B0609020204030204" pitchFamily="49" charset="0"/>
                <a:ea typeface="Calibri" panose="020F0502020204030204" pitchFamily="34" charset="0"/>
                <a:cs typeface="Courier New" panose="02070309020205020404" pitchFamily="49" charset="0"/>
              </a:rPr>
              <a:t>(</a:t>
            </a:r>
            <a:r>
              <a:rPr lang="en-IN" sz="1800" kern="100" dirty="0" err="1">
                <a:effectLst/>
                <a:latin typeface="Consolas" panose="020B0609020204030204" pitchFamily="49" charset="0"/>
                <a:ea typeface="Calibri" panose="020F0502020204030204" pitchFamily="34" charset="0"/>
                <a:cs typeface="Courier New" panose="02070309020205020404" pitchFamily="49" charset="0"/>
              </a:rPr>
              <a:t>rgb_image</a:t>
            </a:r>
            <a:r>
              <a:rPr lang="en-IN" sz="1800" kern="100" dirty="0">
                <a:effectLst/>
                <a:latin typeface="Consolas" panose="020B0609020204030204" pitchFamily="49" charset="0"/>
                <a:ea typeface="Calibri" panose="020F0502020204030204" pitchFamily="34" charset="0"/>
                <a:cs typeface="Courier New" panose="02070309020205020404" pitchFamily="49" charset="0"/>
              </a:rPr>
              <a:t>);</a:t>
            </a:r>
            <a:r>
              <a:rPr lang="en-IN" sz="1800" kern="100" dirty="0" err="1">
                <a:effectLst/>
                <a:latin typeface="Consolas" panose="020B0609020204030204" pitchFamily="49" charset="0"/>
                <a:ea typeface="Calibri" panose="020F0502020204030204" pitchFamily="34" charset="0"/>
                <a:cs typeface="Courier New" panose="02070309020205020404" pitchFamily="49" charset="0"/>
              </a:rPr>
              <a:t>plt.title</a:t>
            </a:r>
            <a:r>
              <a:rPr lang="en-IN" sz="1800" kern="100" dirty="0">
                <a:effectLst/>
                <a:latin typeface="Consolas" panose="020B0609020204030204" pitchFamily="49" charset="0"/>
                <a:ea typeface="Calibri" panose="020F0502020204030204" pitchFamily="34" charset="0"/>
                <a:cs typeface="Courier New" panose="02070309020205020404" pitchFamily="49" charset="0"/>
              </a:rPr>
              <a:t>("Original Image");</a:t>
            </a:r>
            <a:r>
              <a:rPr lang="en-IN" sz="1800" kern="100" dirty="0" err="1">
                <a:effectLst/>
                <a:latin typeface="Consolas" panose="020B0609020204030204" pitchFamily="49" charset="0"/>
                <a:ea typeface="Calibri" panose="020F0502020204030204" pitchFamily="34" charset="0"/>
                <a:cs typeface="Courier New" panose="02070309020205020404" pitchFamily="49" charset="0"/>
              </a:rPr>
              <a:t>plt.axis</a:t>
            </a:r>
            <a:r>
              <a:rPr lang="en-IN" sz="1800" kern="100" dirty="0">
                <a:effectLst/>
                <a:latin typeface="Consolas" panose="020B0609020204030204" pitchFamily="49" charset="0"/>
                <a:ea typeface="Calibri" panose="020F0502020204030204" pitchFamily="34" charset="0"/>
                <a:cs typeface="Courier New" panose="02070309020205020404" pitchFamily="49" charset="0"/>
              </a:rPr>
              <a:t>("off")</a:t>
            </a:r>
          </a:p>
          <a:p>
            <a:endParaRPr lang="en-IN" dirty="0"/>
          </a:p>
        </p:txBody>
      </p:sp>
    </p:spTree>
    <p:extLst>
      <p:ext uri="{BB962C8B-B14F-4D97-AF65-F5344CB8AC3E}">
        <p14:creationId xmlns:p14="http://schemas.microsoft.com/office/powerpoint/2010/main" val="122015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6318-2678-63D6-FCDC-F1593CA7DA22}"/>
              </a:ext>
            </a:extLst>
          </p:cNvPr>
          <p:cNvSpPr>
            <a:spLocks noGrp="1"/>
          </p:cNvSpPr>
          <p:nvPr>
            <p:ph type="title"/>
          </p:nvPr>
        </p:nvSpPr>
        <p:spPr/>
        <p:txBody>
          <a:bodyPr/>
          <a:lstStyle/>
          <a:p>
            <a:r>
              <a:rPr lang="en-US" dirty="0">
                <a:latin typeface="Arial Rounded MT Bold" panose="020F0704030504030204" pitchFamily="34" charset="0"/>
              </a:rPr>
              <a:t>Finding contours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C2DD06E-499A-B1FB-0B34-180A93FBD69F}"/>
              </a:ext>
            </a:extLst>
          </p:cNvPr>
          <p:cNvSpPr>
            <a:spLocks noGrp="1"/>
          </p:cNvSpPr>
          <p:nvPr>
            <p:ph idx="1"/>
          </p:nvPr>
        </p:nvSpPr>
        <p:spPr>
          <a:xfrm>
            <a:off x="685801" y="2142067"/>
            <a:ext cx="11439143" cy="3649133"/>
          </a:xfrm>
        </p:spPr>
        <p:txBody>
          <a:bodyPr/>
          <a:lstStyle/>
          <a:p>
            <a:r>
              <a:rPr lang="en-US" dirty="0"/>
              <a:t>Contours can be found using cv2.findContours()</a:t>
            </a:r>
          </a:p>
          <a:p>
            <a:r>
              <a:rPr lang="en-US" dirty="0"/>
              <a:t>The function requires grayscale images with white foreground and black background.</a:t>
            </a:r>
          </a:p>
          <a:p>
            <a:pPr marL="0" indent="0">
              <a:buNone/>
            </a:pPr>
            <a:endParaRPr lang="en-US" dirty="0"/>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#Find all contours in the image</a:t>
            </a:r>
          </a:p>
          <a:p>
            <a:pPr marL="0" indent="0">
              <a:lnSpc>
                <a:spcPct val="107000"/>
              </a:lnSpc>
              <a:spcAft>
                <a:spcPts val="800"/>
              </a:spcAft>
              <a:buNone/>
            </a:pP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contours,hierarchy</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=cv2.findContours(Gray_Image,cv2.RETR_EXTERNAL,cv2.CHAIN_APPROX_SIMPLE)</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#Display the total number of contours found (external)</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print(“Number of contours found={}”,.format(</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len</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(contours)))</a:t>
            </a:r>
          </a:p>
          <a:p>
            <a:endParaRPr lang="en-IN" dirty="0"/>
          </a:p>
        </p:txBody>
      </p:sp>
    </p:spTree>
    <p:extLst>
      <p:ext uri="{BB962C8B-B14F-4D97-AF65-F5344CB8AC3E}">
        <p14:creationId xmlns:p14="http://schemas.microsoft.com/office/powerpoint/2010/main" val="159689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36961-387D-7C8E-77D5-74FE823BEC19}"/>
              </a:ext>
            </a:extLst>
          </p:cNvPr>
          <p:cNvSpPr>
            <a:spLocks noGrp="1"/>
          </p:cNvSpPr>
          <p:nvPr>
            <p:ph type="title"/>
          </p:nvPr>
        </p:nvSpPr>
        <p:spPr/>
        <p:txBody>
          <a:bodyPr/>
          <a:lstStyle/>
          <a:p>
            <a:r>
              <a:rPr lang="en-US" dirty="0">
                <a:latin typeface="Arial Rounded MT Bold" panose="020F0704030504030204" pitchFamily="34" charset="0"/>
              </a:rPr>
              <a:t>Visualizing the contours detected</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3CE4110-EDEB-54EB-05BD-C07DC7393315}"/>
              </a:ext>
            </a:extLst>
          </p:cNvPr>
          <p:cNvSpPr>
            <a:spLocks noGrp="1"/>
          </p:cNvSpPr>
          <p:nvPr>
            <p:ph idx="1"/>
          </p:nvPr>
        </p:nvSpPr>
        <p:spPr>
          <a:xfrm>
            <a:off x="548640" y="2142067"/>
            <a:ext cx="11301984" cy="4395893"/>
          </a:xfrm>
        </p:spPr>
        <p:txBody>
          <a:bodyPr>
            <a:normAutofit fontScale="92500" lnSpcReduction="10000"/>
          </a:bodyPr>
          <a:lstStyle/>
          <a:p>
            <a:pPr marL="0" indent="0">
              <a:buNone/>
            </a:pPr>
            <a:r>
              <a:rPr lang="en-US" dirty="0"/>
              <a:t>Function Syntax: </a:t>
            </a:r>
          </a:p>
          <a:p>
            <a:pPr marL="0" indent="0">
              <a:buNone/>
            </a:pPr>
            <a:r>
              <a:rPr lang="en-IN" dirty="0">
                <a:latin typeface="Consolas" panose="020B0609020204030204" pitchFamily="49" charset="0"/>
              </a:rPr>
              <a:t>cv2.drawContours(image, contours, </a:t>
            </a:r>
            <a:r>
              <a:rPr lang="en-IN" dirty="0" err="1">
                <a:latin typeface="Consolas" panose="020B0609020204030204" pitchFamily="49" charset="0"/>
              </a:rPr>
              <a:t>contourIdx</a:t>
            </a:r>
            <a:r>
              <a:rPr lang="en-IN" dirty="0">
                <a:latin typeface="Consolas" panose="020B0609020204030204" pitchFamily="49" charset="0"/>
              </a:rPr>
              <a:t>, </a:t>
            </a:r>
            <a:r>
              <a:rPr lang="en-IN" dirty="0" err="1">
                <a:latin typeface="Consolas" panose="020B0609020204030204" pitchFamily="49" charset="0"/>
              </a:rPr>
              <a:t>color</a:t>
            </a:r>
            <a:r>
              <a:rPr lang="en-IN" dirty="0">
                <a:latin typeface="Consolas" panose="020B0609020204030204" pitchFamily="49" charset="0"/>
              </a:rPr>
              <a:t>, thickness, </a:t>
            </a:r>
            <a:r>
              <a:rPr lang="en-IN" dirty="0" err="1">
                <a:latin typeface="Consolas" panose="020B0609020204030204" pitchFamily="49" charset="0"/>
              </a:rPr>
              <a:t>lineType</a:t>
            </a:r>
            <a:r>
              <a:rPr lang="en-IN" dirty="0">
                <a:latin typeface="Consolas" panose="020B0609020204030204" pitchFamily="49" charset="0"/>
              </a:rPr>
              <a:t>, hierarchy, </a:t>
            </a:r>
            <a:r>
              <a:rPr lang="en-IN" dirty="0" err="1">
                <a:latin typeface="Consolas" panose="020B0609020204030204" pitchFamily="49" charset="0"/>
              </a:rPr>
              <a:t>maxLevel</a:t>
            </a:r>
            <a:r>
              <a:rPr lang="en-IN" dirty="0">
                <a:latin typeface="Consolas" panose="020B0609020204030204" pitchFamily="49" charset="0"/>
              </a:rPr>
              <a:t>, offset</a:t>
            </a:r>
            <a:r>
              <a:rPr lang="en-IN" dirty="0"/>
              <a:t>)</a:t>
            </a:r>
          </a:p>
          <a:p>
            <a:pPr marL="0" indent="0">
              <a:buNone/>
            </a:pPr>
            <a:r>
              <a:rPr lang="en-US" dirty="0"/>
              <a:t>image: The image on which contours are drawn.</a:t>
            </a:r>
          </a:p>
          <a:p>
            <a:pPr marL="0" indent="0">
              <a:buNone/>
            </a:pPr>
            <a:r>
              <a:rPr lang="en-US" dirty="0"/>
              <a:t>contours: A list of detected contours.</a:t>
            </a:r>
          </a:p>
          <a:p>
            <a:pPr marL="0" indent="0">
              <a:buNone/>
            </a:pPr>
            <a:r>
              <a:rPr lang="en-US" dirty="0" err="1"/>
              <a:t>contourIdx</a:t>
            </a:r>
            <a:r>
              <a:rPr lang="en-US" dirty="0"/>
              <a:t>: Index of the contour to draw. -1 means all contours.</a:t>
            </a:r>
          </a:p>
          <a:p>
            <a:pPr marL="0" indent="0">
              <a:buNone/>
            </a:pPr>
            <a:r>
              <a:rPr lang="en-US" dirty="0"/>
              <a:t>color: Color of the contours.</a:t>
            </a:r>
          </a:p>
          <a:p>
            <a:pPr marL="0" indent="0">
              <a:buNone/>
            </a:pPr>
            <a:r>
              <a:rPr lang="en-US" dirty="0"/>
              <a:t>thickness: Thickness of the contour lines.</a:t>
            </a:r>
          </a:p>
          <a:p>
            <a:pPr marL="0" indent="0">
              <a:buNone/>
            </a:pPr>
            <a:r>
              <a:rPr lang="en-US" dirty="0" err="1"/>
              <a:t>lineType</a:t>
            </a:r>
            <a:r>
              <a:rPr lang="en-US" dirty="0"/>
              <a:t>: Type of the line.</a:t>
            </a:r>
          </a:p>
          <a:p>
            <a:pPr marL="0" indent="0">
              <a:buNone/>
            </a:pPr>
            <a:r>
              <a:rPr lang="en-US" dirty="0"/>
              <a:t>hierarchy: Information about the contour hierarchy.</a:t>
            </a:r>
          </a:p>
          <a:p>
            <a:pPr marL="0" indent="0">
              <a:buNone/>
            </a:pPr>
            <a:r>
              <a:rPr lang="en-US" dirty="0" err="1"/>
              <a:t>maxLevel</a:t>
            </a:r>
            <a:r>
              <a:rPr lang="en-US" dirty="0"/>
              <a:t>: Maximal level for drawn contours.</a:t>
            </a:r>
          </a:p>
          <a:p>
            <a:pPr marL="0" indent="0">
              <a:buNone/>
            </a:pPr>
            <a:r>
              <a:rPr lang="en-US" dirty="0"/>
              <a:t>offset: Optional parameter for contour shift.</a:t>
            </a:r>
            <a:endParaRPr lang="en-IN" dirty="0"/>
          </a:p>
          <a:p>
            <a:pPr marL="0" indent="0">
              <a:buNone/>
            </a:pPr>
            <a:endParaRPr lang="en-IN" dirty="0"/>
          </a:p>
        </p:txBody>
      </p:sp>
    </p:spTree>
    <p:extLst>
      <p:ext uri="{BB962C8B-B14F-4D97-AF65-F5344CB8AC3E}">
        <p14:creationId xmlns:p14="http://schemas.microsoft.com/office/powerpoint/2010/main" val="959291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7E57-834A-1712-C905-8224F038C1F1}"/>
              </a:ext>
            </a:extLst>
          </p:cNvPr>
          <p:cNvSpPr>
            <a:spLocks noGrp="1"/>
          </p:cNvSpPr>
          <p:nvPr>
            <p:ph type="title"/>
          </p:nvPr>
        </p:nvSpPr>
        <p:spPr/>
        <p:txBody>
          <a:bodyPr/>
          <a:lstStyle/>
          <a:p>
            <a:r>
              <a:rPr lang="en-US" dirty="0">
                <a:latin typeface="Arial Rounded MT Bold" panose="020F0704030504030204" pitchFamily="34" charset="0"/>
              </a:rPr>
              <a:t>Visualizing the contours detected (contd.)</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ACFA3AC-F401-C44B-9E7F-896C13FFD2AC}"/>
              </a:ext>
            </a:extLst>
          </p:cNvPr>
          <p:cNvSpPr>
            <a:spLocks noGrp="1"/>
          </p:cNvSpPr>
          <p:nvPr>
            <p:ph idx="1"/>
          </p:nvPr>
        </p:nvSpPr>
        <p:spPr/>
        <p:txBody>
          <a:bodyPr>
            <a:normAutofit lnSpcReduction="10000"/>
          </a:bodyPr>
          <a:lstStyle/>
          <a:p>
            <a:pPr marL="0" indent="0">
              <a:buNone/>
            </a:pPr>
            <a:r>
              <a:rPr lang="en-IN" dirty="0">
                <a:latin typeface="Consolas" panose="020B0609020204030204" pitchFamily="49" charset="0"/>
              </a:rPr>
              <a:t># Read the image in colour mode for drawing purposes</a:t>
            </a:r>
          </a:p>
          <a:p>
            <a:pPr marL="0" indent="0">
              <a:buNone/>
            </a:pPr>
            <a:r>
              <a:rPr lang="en-IN" dirty="0">
                <a:latin typeface="Consolas" panose="020B0609020204030204" pitchFamily="49" charset="0"/>
              </a:rPr>
              <a:t>image1_copy = cv2.imread('link')</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Draw all the contours</a:t>
            </a:r>
          </a:p>
          <a:p>
            <a:pPr marL="0" indent="0">
              <a:buNone/>
            </a:pPr>
            <a:r>
              <a:rPr lang="en-IN" dirty="0">
                <a:latin typeface="Consolas" panose="020B0609020204030204" pitchFamily="49" charset="0"/>
              </a:rPr>
              <a:t>cv2.drawContours(image1_copy, contours, -1, (0, 255, 0), 3)</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Display the result</a:t>
            </a:r>
          </a:p>
          <a:p>
            <a:pPr marL="0" indent="0">
              <a:buNone/>
            </a:pPr>
            <a:r>
              <a:rPr lang="en-IN" dirty="0" err="1">
                <a:latin typeface="Consolas" panose="020B0609020204030204" pitchFamily="49" charset="0"/>
              </a:rPr>
              <a:t>plt.figure</a:t>
            </a:r>
            <a:r>
              <a:rPr lang="en-IN" dirty="0">
                <a:latin typeface="Consolas" panose="020B0609020204030204" pitchFamily="49" charset="0"/>
              </a:rPr>
              <a:t>(</a:t>
            </a:r>
            <a:r>
              <a:rPr lang="en-IN" dirty="0" err="1">
                <a:latin typeface="Consolas" panose="020B0609020204030204" pitchFamily="49" charset="0"/>
              </a:rPr>
              <a:t>figsize</a:t>
            </a:r>
            <a:r>
              <a:rPr lang="en-IN" dirty="0">
                <a:latin typeface="Consolas" panose="020B0609020204030204" pitchFamily="49" charset="0"/>
              </a:rPr>
              <a:t>=[10,10])</a:t>
            </a:r>
          </a:p>
          <a:p>
            <a:pPr marL="0" indent="0">
              <a:buNone/>
            </a:pPr>
            <a:r>
              <a:rPr lang="en-IN" dirty="0" err="1">
                <a:latin typeface="Consolas" panose="020B0609020204030204" pitchFamily="49" charset="0"/>
              </a:rPr>
              <a:t>plt.imshow</a:t>
            </a:r>
            <a:r>
              <a:rPr lang="en-IN" dirty="0">
                <a:latin typeface="Consolas" panose="020B0609020204030204" pitchFamily="49" charset="0"/>
              </a:rPr>
              <a:t>(image1_copy[:,:,::-1]); </a:t>
            </a:r>
            <a:r>
              <a:rPr lang="en-IN" dirty="0" err="1">
                <a:latin typeface="Consolas" panose="020B0609020204030204" pitchFamily="49" charset="0"/>
              </a:rPr>
              <a:t>plt.axis</a:t>
            </a:r>
            <a:r>
              <a:rPr lang="en-IN" dirty="0">
                <a:latin typeface="Consolas" panose="020B0609020204030204" pitchFamily="49" charset="0"/>
              </a:rPr>
              <a:t>("off");</a:t>
            </a:r>
          </a:p>
          <a:p>
            <a:endParaRPr lang="en-IN" dirty="0"/>
          </a:p>
        </p:txBody>
      </p:sp>
    </p:spTree>
    <p:extLst>
      <p:ext uri="{BB962C8B-B14F-4D97-AF65-F5344CB8AC3E}">
        <p14:creationId xmlns:p14="http://schemas.microsoft.com/office/powerpoint/2010/main" val="1447420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B671-4C1D-BA1F-B2A1-5514B9735340}"/>
              </a:ext>
            </a:extLst>
          </p:cNvPr>
          <p:cNvSpPr>
            <a:spLocks noGrp="1"/>
          </p:cNvSpPr>
          <p:nvPr>
            <p:ph type="title"/>
          </p:nvPr>
        </p:nvSpPr>
        <p:spPr/>
        <p:txBody>
          <a:bodyPr/>
          <a:lstStyle/>
          <a:p>
            <a:r>
              <a:rPr lang="en-US" dirty="0">
                <a:latin typeface="Arial Rounded MT Bold" panose="020F0704030504030204" pitchFamily="34" charset="0"/>
              </a:rPr>
              <a:t>Pre-processing images for contour detection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6DCA986-1F71-D03F-49B9-906A39FCD84E}"/>
              </a:ext>
            </a:extLst>
          </p:cNvPr>
          <p:cNvSpPr>
            <a:spLocks noGrp="1"/>
          </p:cNvSpPr>
          <p:nvPr>
            <p:ph idx="1"/>
          </p:nvPr>
        </p:nvSpPr>
        <p:spPr/>
        <p:txBody>
          <a:bodyPr/>
          <a:lstStyle/>
          <a:p>
            <a:pPr marL="0" indent="0">
              <a:buNone/>
            </a:pPr>
            <a:r>
              <a:rPr lang="en-US" dirty="0"/>
              <a:t>The cv2.findContours() function takes in as input a single channel binary image. However, in most cases the original image will not be a binary image. Detecting contours in </a:t>
            </a:r>
            <a:r>
              <a:rPr lang="en-US" dirty="0" err="1"/>
              <a:t>coloured</a:t>
            </a:r>
            <a:r>
              <a:rPr lang="en-US" dirty="0"/>
              <a:t> images require pre-processing to produce a single-channel binary image that can be then used for contour detection.</a:t>
            </a:r>
          </a:p>
          <a:p>
            <a:pPr marL="0" indent="0">
              <a:buNone/>
            </a:pPr>
            <a:r>
              <a:rPr lang="en-US" dirty="0"/>
              <a:t>The two most commonly used techniques are:</a:t>
            </a:r>
          </a:p>
          <a:p>
            <a:pPr marL="342900" indent="-342900">
              <a:buAutoNum type="arabicPeriod"/>
            </a:pPr>
            <a:r>
              <a:rPr lang="en-US" dirty="0"/>
              <a:t>Thresholding based Pre-processing</a:t>
            </a:r>
          </a:p>
          <a:p>
            <a:pPr marL="342900" indent="-342900">
              <a:buAutoNum type="arabicPeriod"/>
            </a:pPr>
            <a:r>
              <a:rPr lang="en-US" dirty="0"/>
              <a:t>Edge based Pre-processing</a:t>
            </a:r>
            <a:endParaRPr lang="en-IN" dirty="0"/>
          </a:p>
        </p:txBody>
      </p:sp>
    </p:spTree>
    <p:extLst>
      <p:ext uri="{BB962C8B-B14F-4D97-AF65-F5344CB8AC3E}">
        <p14:creationId xmlns:p14="http://schemas.microsoft.com/office/powerpoint/2010/main" val="630843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1F3F-9338-86E2-8DBD-23DD0352B857}"/>
              </a:ext>
            </a:extLst>
          </p:cNvPr>
          <p:cNvSpPr>
            <a:spLocks noGrp="1"/>
          </p:cNvSpPr>
          <p:nvPr>
            <p:ph type="title"/>
          </p:nvPr>
        </p:nvSpPr>
        <p:spPr>
          <a:xfrm>
            <a:off x="120396" y="-109728"/>
            <a:ext cx="11951207" cy="1456267"/>
          </a:xfrm>
        </p:spPr>
        <p:txBody>
          <a:bodyPr/>
          <a:lstStyle/>
          <a:p>
            <a:r>
              <a:rPr lang="en-US" dirty="0">
                <a:latin typeface="Arial Rounded MT Bold" panose="020F0704030504030204" pitchFamily="34" charset="0"/>
              </a:rPr>
              <a:t>Thresholding based pre-processing for contours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A046BDF-64AC-85BB-8C8E-D3B48B0059C9}"/>
              </a:ext>
            </a:extLst>
          </p:cNvPr>
          <p:cNvSpPr>
            <a:spLocks noGrp="1"/>
          </p:cNvSpPr>
          <p:nvPr>
            <p:ph idx="1"/>
          </p:nvPr>
        </p:nvSpPr>
        <p:spPr>
          <a:xfrm>
            <a:off x="173737" y="1271016"/>
            <a:ext cx="12380975" cy="5888737"/>
          </a:xfrm>
        </p:spPr>
        <p:txBody>
          <a:bodyPr>
            <a:normAutofit fontScale="92500" lnSpcReduction="20000"/>
          </a:bodyPr>
          <a:lstStyle/>
          <a:p>
            <a:pPr marL="0" indent="0">
              <a:buNone/>
            </a:pPr>
            <a:r>
              <a:rPr lang="en-US" dirty="0"/>
              <a:t>Function: cv2.threshold()</a:t>
            </a:r>
          </a:p>
          <a:p>
            <a:pPr marL="0" indent="0">
              <a:buNone/>
            </a:pPr>
            <a:r>
              <a:rPr lang="en-US" dirty="0"/>
              <a:t>The function takes in as input the gray-scale image, applies fixed level thresholding, and returns a binary image. Pixel values below 100 are set to 0 (black) while the ones above are set to 255 (white)</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#Invert the Colours</a:t>
            </a:r>
          </a:p>
          <a:p>
            <a:pPr marL="0" indent="0">
              <a:lnSpc>
                <a:spcPct val="107000"/>
              </a:lnSpc>
              <a:spcAft>
                <a:spcPts val="800"/>
              </a:spcAft>
              <a:buNone/>
            </a:pP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gray_inverted</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=cv2.bitwise_not(</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gray</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onsolas" panose="020B0609020204030204" pitchFamily="49" charset="0"/>
            </a:endParaRP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#Create a binary </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thresholded</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 image</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_, binary=cv2.threshold(gray_inverted,100,255,cv2.THRESH_BINARY)</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#Display the result</a:t>
            </a:r>
          </a:p>
          <a:p>
            <a:pPr marL="0" indent="0">
              <a:lnSpc>
                <a:spcPct val="107000"/>
              </a:lnSpc>
              <a:spcAft>
                <a:spcPts val="800"/>
              </a:spcAft>
              <a:buNone/>
            </a:pP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plt.imshow</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binary,cmap</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gray</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plt.title</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(“Binary Image”);</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plt.axis</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(“off”);</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#Make a copy of the source image</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image2_copy2=image2.copy()</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#find the contours from the </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thresholded</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 image</a:t>
            </a:r>
          </a:p>
          <a:p>
            <a:pPr marL="0" indent="0">
              <a:lnSpc>
                <a:spcPct val="107000"/>
              </a:lnSpc>
              <a:spcAft>
                <a:spcPts val="800"/>
              </a:spcAft>
              <a:buNone/>
            </a:pP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countours,hierarchy</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=cv2.findContours(binary,cv2.RETR_LIST,cv2.CHAIN_APPROX_SIMPLE)</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#draw all the contours found</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image2_copy2=cv2.drawContours(image2_copy2,contours,1,(0,0,255),2)</a:t>
            </a:r>
          </a:p>
          <a:p>
            <a:pPr marL="0" indent="0">
              <a:lnSpc>
                <a:spcPct val="107000"/>
              </a:lnSpc>
              <a:spcAft>
                <a:spcPts val="800"/>
              </a:spcAft>
              <a:buNone/>
            </a:pP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plt.figure</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figsize</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=[15,15])</a:t>
            </a:r>
          </a:p>
          <a:p>
            <a:pPr marL="0" indent="0">
              <a:lnSpc>
                <a:spcPct val="107000"/>
              </a:lnSpc>
              <a:spcAft>
                <a:spcPts val="800"/>
              </a:spcAft>
              <a:buNone/>
            </a:pP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plt.subplot</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(121);</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plt.imshow</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(image2_copy2[:,:,::-1];</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plt.title</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(“With Thresholding”);</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plt.axis</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(“off)</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52116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8798-B249-A688-AB8E-554397A6BCF9}"/>
              </a:ext>
            </a:extLst>
          </p:cNvPr>
          <p:cNvSpPr>
            <a:spLocks noGrp="1"/>
          </p:cNvSpPr>
          <p:nvPr>
            <p:ph type="title"/>
          </p:nvPr>
        </p:nvSpPr>
        <p:spPr>
          <a:xfrm>
            <a:off x="228601" y="0"/>
            <a:ext cx="11558015" cy="1456267"/>
          </a:xfrm>
        </p:spPr>
        <p:txBody>
          <a:bodyPr/>
          <a:lstStyle/>
          <a:p>
            <a:r>
              <a:rPr lang="en-US" dirty="0">
                <a:latin typeface="Arial Rounded MT Bold" panose="020F0704030504030204" pitchFamily="34" charset="0"/>
              </a:rPr>
              <a:t>Edge based pre-processing for contours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BA390BE-5238-C346-0683-4DBEE23E8F3D}"/>
              </a:ext>
            </a:extLst>
          </p:cNvPr>
          <p:cNvSpPr>
            <a:spLocks noGrp="1"/>
          </p:cNvSpPr>
          <p:nvPr>
            <p:ph idx="1"/>
          </p:nvPr>
        </p:nvSpPr>
        <p:spPr>
          <a:xfrm>
            <a:off x="228601" y="1463041"/>
            <a:ext cx="12420600" cy="5641848"/>
          </a:xfrm>
        </p:spPr>
        <p:txBody>
          <a:bodyPr>
            <a:normAutofit fontScale="92500" lnSpcReduction="10000"/>
          </a:bodyPr>
          <a:lstStyle/>
          <a:p>
            <a:pPr marL="0" indent="0">
              <a:buNone/>
            </a:pPr>
            <a:r>
              <a:rPr lang="en-US" dirty="0"/>
              <a:t>Thresholding works out well for simple images with fewer variations in </a:t>
            </a:r>
            <a:r>
              <a:rPr lang="en-US" dirty="0" err="1"/>
              <a:t>colours</a:t>
            </a:r>
            <a:r>
              <a:rPr lang="en-US" dirty="0"/>
              <a:t>, however, for complex images, it’s not always easy to do background-foreground segmentation. In these cases creating the binary image using edge detection yields better results</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#Read the image</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image3=cv2.imread(‘link’)</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#Blur the image to remove noise</a:t>
            </a:r>
          </a:p>
          <a:p>
            <a:pPr marL="0" indent="0">
              <a:lnSpc>
                <a:spcPct val="107000"/>
              </a:lnSpc>
              <a:spcAft>
                <a:spcPts val="800"/>
              </a:spcAft>
              <a:buNone/>
            </a:pP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blurred_image</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=cv2.GaussianBlur(image3.copy(),(5,5),0)</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#Apply canny edge detection</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edges=cv2.Canny(blurred_image,100,160)</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#Detect the contour using the edges</a:t>
            </a:r>
          </a:p>
          <a:p>
            <a:pPr marL="0" indent="0">
              <a:lnSpc>
                <a:spcPct val="107000"/>
              </a:lnSpc>
              <a:spcAft>
                <a:spcPts val="800"/>
              </a:spcAft>
              <a:buNone/>
            </a:pP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contours,hierarchy</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=cv2.findContours(edges,cv2.RETR_EXTERNAL,cv2.CHAIN_APPROX_SIMPLE)</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#Draw the contours</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image3_copy=image3.copy()</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cv2.drawContours(image3_copy,contours, -1,(0,255,0),2)</a:t>
            </a:r>
          </a:p>
          <a:p>
            <a:pPr marL="0" indent="0">
              <a:lnSpc>
                <a:spcPct val="107000"/>
              </a:lnSpc>
              <a:spcAft>
                <a:spcPts val="800"/>
              </a:spcAft>
              <a:buNone/>
            </a:pP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#Display the drawn contours</a:t>
            </a:r>
          </a:p>
          <a:p>
            <a:pPr marL="0" indent="0">
              <a:lnSpc>
                <a:spcPct val="107000"/>
              </a:lnSpc>
              <a:spcAft>
                <a:spcPts val="800"/>
              </a:spcAft>
              <a:buNone/>
            </a:pP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plt.figure</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figsize</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=[10,10])</a:t>
            </a:r>
          </a:p>
          <a:p>
            <a:pPr marL="0" indent="0">
              <a:lnSpc>
                <a:spcPct val="107000"/>
              </a:lnSpc>
              <a:spcAft>
                <a:spcPts val="800"/>
              </a:spcAft>
              <a:buNone/>
            </a:pP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plt.imshow</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(image3_copy[:,:,::-1]);</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plt.title</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(“Contours Detected”);</a:t>
            </a:r>
            <a:r>
              <a:rPr lang="en-IN" sz="1800" kern="100" dirty="0" err="1">
                <a:effectLst/>
                <a:latin typeface="Consolas" panose="020B0609020204030204" pitchFamily="49" charset="0"/>
                <a:ea typeface="Calibri" panose="020F0502020204030204" pitchFamily="34" charset="0"/>
                <a:cs typeface="Times New Roman" panose="02020603050405020304" pitchFamily="18" charset="0"/>
              </a:rPr>
              <a:t>plt.axis</a:t>
            </a:r>
            <a:r>
              <a:rPr lang="en-IN" sz="1800" kern="100" dirty="0">
                <a:effectLst/>
                <a:latin typeface="Consolas" panose="020B0609020204030204" pitchFamily="49" charset="0"/>
                <a:ea typeface="Calibri" panose="020F0502020204030204" pitchFamily="34" charset="0"/>
                <a:cs typeface="Times New Roman" panose="02020603050405020304" pitchFamily="18" charset="0"/>
              </a:rPr>
              <a:t>(“off”);</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19592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D38C-8D58-C25E-B4D8-874D85DDC74A}"/>
              </a:ext>
            </a:extLst>
          </p:cNvPr>
          <p:cNvSpPr>
            <a:spLocks noGrp="1"/>
          </p:cNvSpPr>
          <p:nvPr>
            <p:ph type="title"/>
          </p:nvPr>
        </p:nvSpPr>
        <p:spPr/>
        <p:txBody>
          <a:bodyPr/>
          <a:lstStyle/>
          <a:p>
            <a:r>
              <a:rPr lang="en-US" dirty="0">
                <a:latin typeface="Arial Rounded MT Bold" panose="020F0704030504030204" pitchFamily="34" charset="0"/>
              </a:rPr>
              <a:t>Retrieval modes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F98411E-E772-E470-8840-F0B94CED0247}"/>
              </a:ext>
            </a:extLst>
          </p:cNvPr>
          <p:cNvSpPr>
            <a:spLocks noGrp="1"/>
          </p:cNvSpPr>
          <p:nvPr>
            <p:ph idx="1"/>
          </p:nvPr>
        </p:nvSpPr>
        <p:spPr/>
        <p:txBody>
          <a:bodyPr/>
          <a:lstStyle/>
          <a:p>
            <a:pPr marL="0" indent="0">
              <a:buNone/>
            </a:pPr>
            <a:r>
              <a:rPr lang="en-US" dirty="0"/>
              <a:t>Using the retrieval modes, the cv2.findContours() function can determine how the contours are to be returned or arranged in a hierarchy.</a:t>
            </a:r>
          </a:p>
          <a:p>
            <a:pPr marL="0" indent="0">
              <a:buNone/>
            </a:pPr>
            <a:r>
              <a:rPr lang="en-US" dirty="0"/>
              <a:t>Important retrieval modes:</a:t>
            </a:r>
          </a:p>
          <a:p>
            <a:r>
              <a:rPr lang="en-US" dirty="0"/>
              <a:t>cv2.RETR_EXTERNAL- retrieves only the extreme outer contours</a:t>
            </a:r>
          </a:p>
          <a:p>
            <a:r>
              <a:rPr lang="en-US" dirty="0"/>
              <a:t>cv2.RETR_LIST- retrieves all of the contours without establishing any hierarchical relationships</a:t>
            </a:r>
          </a:p>
          <a:p>
            <a:r>
              <a:rPr lang="en-US" dirty="0"/>
              <a:t>cv2.RETR_TREE- retrieved all of the contours and reconstructs a full hierarchy of nested contours</a:t>
            </a:r>
          </a:p>
          <a:p>
            <a:r>
              <a:rPr lang="en-US" dirty="0"/>
              <a:t>cv2.RETR_CCOMP- retrieves all of the contours and organizes them into a two level hierarchy. At the top level, there are external boundaries of the components. At the second level, there are boundaries of the holes. If there is another contour inside a hole of a connected component, it is still put at the top level.</a:t>
            </a:r>
            <a:endParaRPr lang="en-IN" dirty="0"/>
          </a:p>
        </p:txBody>
      </p:sp>
    </p:spTree>
    <p:extLst>
      <p:ext uri="{BB962C8B-B14F-4D97-AF65-F5344CB8AC3E}">
        <p14:creationId xmlns:p14="http://schemas.microsoft.com/office/powerpoint/2010/main" val="740715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22FC-D77A-01B7-479E-E967509553D4}"/>
              </a:ext>
            </a:extLst>
          </p:cNvPr>
          <p:cNvSpPr>
            <a:spLocks noGrp="1"/>
          </p:cNvSpPr>
          <p:nvPr>
            <p:ph type="title"/>
          </p:nvPr>
        </p:nvSpPr>
        <p:spPr>
          <a:xfrm>
            <a:off x="0" y="-222504"/>
            <a:ext cx="12591287" cy="1456267"/>
          </a:xfrm>
        </p:spPr>
        <p:txBody>
          <a:bodyPr/>
          <a:lstStyle/>
          <a:p>
            <a:r>
              <a:rPr lang="en-US" dirty="0">
                <a:latin typeface="Arial Rounded MT Bold" panose="020F0704030504030204" pitchFamily="34" charset="0"/>
              </a:rPr>
              <a:t>Extracting the largest contour in the image</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37D0FCB-99D8-57E6-73E8-A6DA6341952F}"/>
              </a:ext>
            </a:extLst>
          </p:cNvPr>
          <p:cNvSpPr>
            <a:spLocks noGrp="1"/>
          </p:cNvSpPr>
          <p:nvPr>
            <p:ph idx="1"/>
          </p:nvPr>
        </p:nvSpPr>
        <p:spPr>
          <a:xfrm>
            <a:off x="457201" y="905256"/>
            <a:ext cx="11091671" cy="6272785"/>
          </a:xfrm>
        </p:spPr>
        <p:txBody>
          <a:bodyPr>
            <a:normAutofit fontScale="85000" lnSpcReduction="20000"/>
          </a:bodyPr>
          <a:lstStyle/>
          <a:p>
            <a:pPr marL="0" indent="0">
              <a:buNone/>
            </a:pPr>
            <a:r>
              <a:rPr lang="en-US" dirty="0">
                <a:latin typeface="Consolas" panose="020B0609020204030204" pitchFamily="49" charset="0"/>
              </a:rPr>
              <a:t>The contours detected are returned as a list of continuous coordinates that form the shape of the object. </a:t>
            </a:r>
          </a:p>
          <a:p>
            <a:pPr marL="0" indent="0">
              <a:buNone/>
            </a:pPr>
            <a:r>
              <a:rPr lang="en-US" dirty="0">
                <a:latin typeface="Consolas" panose="020B0609020204030204" pitchFamily="49" charset="0"/>
              </a:rPr>
              <a:t>import cv2</a:t>
            </a:r>
          </a:p>
          <a:p>
            <a:pPr marL="0" indent="0">
              <a:buNone/>
            </a:pPr>
            <a:r>
              <a:rPr lang="en-US" dirty="0">
                <a:latin typeface="Consolas" panose="020B0609020204030204" pitchFamily="49" charset="0"/>
              </a:rPr>
              <a:t>import </a:t>
            </a:r>
            <a:r>
              <a:rPr lang="en-US" dirty="0" err="1">
                <a:latin typeface="Consolas" panose="020B0609020204030204" pitchFamily="49" charset="0"/>
              </a:rPr>
              <a:t>matplotlib.pyplot</a:t>
            </a:r>
            <a:r>
              <a:rPr lang="en-US" dirty="0">
                <a:latin typeface="Consolas" panose="020B0609020204030204" pitchFamily="49" charset="0"/>
              </a:rPr>
              <a:t> as </a:t>
            </a:r>
            <a:r>
              <a:rPr lang="en-US" dirty="0" err="1">
                <a:latin typeface="Consolas" panose="020B0609020204030204" pitchFamily="49" charset="0"/>
              </a:rPr>
              <a:t>plt</a:t>
            </a:r>
            <a:endParaRPr lang="en-US" dirty="0">
              <a:latin typeface="Consolas" panose="020B0609020204030204" pitchFamily="49" charset="0"/>
            </a:endParaRPr>
          </a:p>
          <a:p>
            <a:pPr marL="0" indent="0">
              <a:buNone/>
            </a:pPr>
            <a:r>
              <a:rPr lang="en-US" dirty="0">
                <a:latin typeface="Consolas" panose="020B0609020204030204" pitchFamily="49" charset="0"/>
              </a:rPr>
              <a:t># Copy the image</a:t>
            </a:r>
          </a:p>
          <a:p>
            <a:pPr marL="0" indent="0">
              <a:buNone/>
            </a:pPr>
            <a:r>
              <a:rPr lang="en-US" dirty="0">
                <a:latin typeface="Consolas" panose="020B0609020204030204" pitchFamily="49" charset="0"/>
              </a:rPr>
              <a:t>image1_copy = image1.copy()</a:t>
            </a:r>
          </a:p>
          <a:p>
            <a:pPr marL="0" indent="0">
              <a:buNone/>
            </a:pPr>
            <a:r>
              <a:rPr lang="en-US" dirty="0">
                <a:latin typeface="Consolas" panose="020B0609020204030204" pitchFamily="49" charset="0"/>
              </a:rPr>
              <a:t># Convert to grayscale</a:t>
            </a:r>
          </a:p>
          <a:p>
            <a:pPr marL="0" indent="0">
              <a:buNone/>
            </a:pPr>
            <a:r>
              <a:rPr lang="en-US" dirty="0" err="1">
                <a:latin typeface="Consolas" panose="020B0609020204030204" pitchFamily="49" charset="0"/>
              </a:rPr>
              <a:t>gray_image</a:t>
            </a:r>
            <a:r>
              <a:rPr lang="en-US" dirty="0">
                <a:latin typeface="Consolas" panose="020B0609020204030204" pitchFamily="49" charset="0"/>
              </a:rPr>
              <a:t> = cv2.cvtColor(image1_copy, cv2.COLOR_BGR2GRAY)</a:t>
            </a:r>
          </a:p>
          <a:p>
            <a:pPr marL="0" indent="0">
              <a:buNone/>
            </a:pPr>
            <a:r>
              <a:rPr lang="en-US" dirty="0">
                <a:latin typeface="Consolas" panose="020B0609020204030204" pitchFamily="49" charset="0"/>
              </a:rPr>
              <a:t># Find all contours in the image</a:t>
            </a:r>
          </a:p>
          <a:p>
            <a:pPr marL="0" indent="0">
              <a:buNone/>
            </a:pPr>
            <a:r>
              <a:rPr lang="en-US" dirty="0">
                <a:latin typeface="Consolas" panose="020B0609020204030204" pitchFamily="49" charset="0"/>
              </a:rPr>
              <a:t>contours, hierarchy = cv2.findContours(</a:t>
            </a:r>
            <a:r>
              <a:rPr lang="en-US" dirty="0" err="1">
                <a:latin typeface="Consolas" panose="020B0609020204030204" pitchFamily="49" charset="0"/>
              </a:rPr>
              <a:t>gray_image</a:t>
            </a:r>
            <a:r>
              <a:rPr lang="en-US" dirty="0">
                <a:latin typeface="Consolas" panose="020B0609020204030204" pitchFamily="49" charset="0"/>
              </a:rPr>
              <a:t>, cv2.RETR_LIST, cv2.CHAIN_APPROX_NONE)</a:t>
            </a:r>
          </a:p>
          <a:p>
            <a:pPr marL="0" indent="0">
              <a:buNone/>
            </a:pPr>
            <a:r>
              <a:rPr lang="en-US" dirty="0">
                <a:latin typeface="Consolas" panose="020B0609020204030204" pitchFamily="49" charset="0"/>
              </a:rPr>
              <a:t># Retrieve the biggest contour</a:t>
            </a:r>
          </a:p>
          <a:p>
            <a:pPr marL="0" indent="0">
              <a:buNone/>
            </a:pPr>
            <a:r>
              <a:rPr lang="en-US" dirty="0" err="1">
                <a:latin typeface="Consolas" panose="020B0609020204030204" pitchFamily="49" charset="0"/>
              </a:rPr>
              <a:t>biggest_contour</a:t>
            </a:r>
            <a:r>
              <a:rPr lang="en-US" dirty="0">
                <a:latin typeface="Consolas" panose="020B0609020204030204" pitchFamily="49" charset="0"/>
              </a:rPr>
              <a:t> = max(contours, key=cv2.contourArea)</a:t>
            </a:r>
          </a:p>
          <a:p>
            <a:pPr marL="0" indent="0">
              <a:buNone/>
            </a:pPr>
            <a:r>
              <a:rPr lang="en-US" dirty="0">
                <a:latin typeface="Consolas" panose="020B0609020204030204" pitchFamily="49" charset="0"/>
              </a:rPr>
              <a:t># Draw the biggest contour</a:t>
            </a:r>
          </a:p>
          <a:p>
            <a:pPr marL="0" indent="0">
              <a:buNone/>
            </a:pPr>
            <a:r>
              <a:rPr lang="en-US" dirty="0">
                <a:latin typeface="Consolas" panose="020B0609020204030204" pitchFamily="49" charset="0"/>
              </a:rPr>
              <a:t>cv2.drawContours(image1_copy, [</a:t>
            </a:r>
            <a:r>
              <a:rPr lang="en-US" dirty="0" err="1">
                <a:latin typeface="Consolas" panose="020B0609020204030204" pitchFamily="49" charset="0"/>
              </a:rPr>
              <a:t>biggest_contour</a:t>
            </a:r>
            <a:r>
              <a:rPr lang="en-US" dirty="0">
                <a:latin typeface="Consolas" panose="020B0609020204030204" pitchFamily="49" charset="0"/>
              </a:rPr>
              <a:t>], -1, (0, 255, 0), 4)</a:t>
            </a:r>
          </a:p>
          <a:p>
            <a:pPr marL="0" indent="0">
              <a:buNone/>
            </a:pPr>
            <a:r>
              <a:rPr lang="en-US" dirty="0">
                <a:latin typeface="Consolas" panose="020B0609020204030204" pitchFamily="49" charset="0"/>
              </a:rPr>
              <a:t># Display the results</a:t>
            </a:r>
          </a:p>
          <a:p>
            <a:pPr marL="0" indent="0">
              <a:buNone/>
            </a:pPr>
            <a:r>
              <a:rPr lang="en-US" dirty="0" err="1">
                <a:latin typeface="Consolas" panose="020B0609020204030204" pitchFamily="49" charset="0"/>
              </a:rPr>
              <a:t>plt.figure</a:t>
            </a:r>
            <a:r>
              <a:rPr lang="en-US" dirty="0">
                <a:latin typeface="Consolas" panose="020B0609020204030204" pitchFamily="49" charset="0"/>
              </a:rPr>
              <a:t>(</a:t>
            </a:r>
            <a:r>
              <a:rPr lang="en-US" dirty="0" err="1">
                <a:latin typeface="Consolas" panose="020B0609020204030204" pitchFamily="49" charset="0"/>
              </a:rPr>
              <a:t>figsize</a:t>
            </a:r>
            <a:r>
              <a:rPr lang="en-US" dirty="0">
                <a:latin typeface="Consolas" panose="020B0609020204030204" pitchFamily="49" charset="0"/>
              </a:rPr>
              <a:t>=[10, 10])</a:t>
            </a:r>
          </a:p>
          <a:p>
            <a:pPr marL="0" indent="0">
              <a:buNone/>
            </a:pPr>
            <a:r>
              <a:rPr lang="en-US" dirty="0" err="1">
                <a:latin typeface="Consolas" panose="020B0609020204030204" pitchFamily="49" charset="0"/>
              </a:rPr>
              <a:t>plt.imshow</a:t>
            </a:r>
            <a:r>
              <a:rPr lang="en-US" dirty="0">
                <a:latin typeface="Consolas" panose="020B0609020204030204" pitchFamily="49" charset="0"/>
              </a:rPr>
              <a:t>(image1_copy[:, :, ::-1])</a:t>
            </a:r>
          </a:p>
          <a:p>
            <a:pPr marL="0" indent="0">
              <a:buNone/>
            </a:pPr>
            <a:r>
              <a:rPr lang="en-US" dirty="0" err="1">
                <a:latin typeface="Consolas" panose="020B0609020204030204" pitchFamily="49" charset="0"/>
              </a:rPr>
              <a:t>plt.axis</a:t>
            </a:r>
            <a:r>
              <a:rPr lang="en-US" dirty="0">
                <a:latin typeface="Consolas" panose="020B0609020204030204" pitchFamily="49" charset="0"/>
              </a:rPr>
              <a:t>("off")</a:t>
            </a:r>
          </a:p>
          <a:p>
            <a:pPr marL="0" indent="0">
              <a:buNone/>
            </a:pPr>
            <a:r>
              <a:rPr lang="en-US" dirty="0" err="1">
                <a:latin typeface="Consolas" panose="020B0609020204030204" pitchFamily="49" charset="0"/>
              </a:rPr>
              <a:t>plt.show</a:t>
            </a:r>
            <a:r>
              <a:rPr lang="en-US" dirty="0">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329115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5A5D-162E-497D-DB47-2FF93B7A75D8}"/>
              </a:ext>
            </a:extLst>
          </p:cNvPr>
          <p:cNvSpPr>
            <a:spLocks noGrp="1"/>
          </p:cNvSpPr>
          <p:nvPr>
            <p:ph type="title"/>
          </p:nvPr>
        </p:nvSpPr>
        <p:spPr>
          <a:xfrm>
            <a:off x="1325881" y="548839"/>
            <a:ext cx="4492751" cy="1456267"/>
          </a:xfrm>
        </p:spPr>
        <p:txBody>
          <a:bodyPr/>
          <a:lstStyle/>
          <a:p>
            <a:r>
              <a:rPr lang="en-IN" dirty="0">
                <a:latin typeface="Arial Rounded MT Bold" panose="020F0704030504030204" pitchFamily="34" charset="0"/>
              </a:rPr>
              <a:t>Basics of python</a:t>
            </a:r>
          </a:p>
        </p:txBody>
      </p:sp>
      <p:sp>
        <p:nvSpPr>
          <p:cNvPr id="3" name="Content Placeholder 2">
            <a:extLst>
              <a:ext uri="{FF2B5EF4-FFF2-40B4-BE49-F238E27FC236}">
                <a16:creationId xmlns:a16="http://schemas.microsoft.com/office/drawing/2014/main" id="{BF8BFEE6-CBB9-D59F-B1BE-0A856659D5BA}"/>
              </a:ext>
            </a:extLst>
          </p:cNvPr>
          <p:cNvSpPr>
            <a:spLocks noGrp="1"/>
          </p:cNvSpPr>
          <p:nvPr>
            <p:ph idx="1"/>
          </p:nvPr>
        </p:nvSpPr>
        <p:spPr>
          <a:xfrm>
            <a:off x="321905" y="2599267"/>
            <a:ext cx="1973239" cy="3649133"/>
          </a:xfrm>
          <a:ln>
            <a:solidFill>
              <a:schemeClr val="tx2"/>
            </a:solidFill>
          </a:ln>
        </p:spPr>
        <p:txBody>
          <a:bodyPr/>
          <a:lstStyle/>
          <a:p>
            <a:pPr marL="0" indent="0">
              <a:buNone/>
            </a:pPr>
            <a:r>
              <a:rPr lang="en-IN" dirty="0"/>
              <a:t>Data Types:</a:t>
            </a:r>
          </a:p>
          <a:p>
            <a:r>
              <a:rPr lang="en-IN" dirty="0"/>
              <a:t>Int</a:t>
            </a:r>
          </a:p>
          <a:p>
            <a:r>
              <a:rPr lang="en-IN" dirty="0"/>
              <a:t>Float</a:t>
            </a:r>
          </a:p>
          <a:p>
            <a:r>
              <a:rPr lang="en-IN" dirty="0"/>
              <a:t>String</a:t>
            </a:r>
          </a:p>
          <a:p>
            <a:r>
              <a:rPr lang="en-IN" dirty="0"/>
              <a:t>Bool</a:t>
            </a:r>
          </a:p>
          <a:p>
            <a:r>
              <a:rPr lang="en-IN" dirty="0"/>
              <a:t>None</a:t>
            </a:r>
          </a:p>
          <a:p>
            <a:pPr marL="0" indent="0">
              <a:buNone/>
            </a:pPr>
            <a:r>
              <a:rPr lang="en-IN" dirty="0"/>
              <a:t>a=2</a:t>
            </a:r>
          </a:p>
          <a:p>
            <a:pPr marL="0" indent="0">
              <a:buNone/>
            </a:pPr>
            <a:r>
              <a:rPr lang="en-IN" dirty="0">
                <a:latin typeface="Consolas" panose="020B0609020204030204" pitchFamily="49" charset="0"/>
              </a:rPr>
              <a:t>print(type(a))</a:t>
            </a:r>
          </a:p>
          <a:p>
            <a:pPr marL="0" indent="0">
              <a:buNone/>
            </a:pPr>
            <a:endParaRPr lang="en-IN" dirty="0"/>
          </a:p>
        </p:txBody>
      </p:sp>
      <p:sp>
        <p:nvSpPr>
          <p:cNvPr id="4" name="Content Placeholder 2">
            <a:extLst>
              <a:ext uri="{FF2B5EF4-FFF2-40B4-BE49-F238E27FC236}">
                <a16:creationId xmlns:a16="http://schemas.microsoft.com/office/drawing/2014/main" id="{A1142512-567F-8C40-8A89-0323C85CD0B9}"/>
              </a:ext>
            </a:extLst>
          </p:cNvPr>
          <p:cNvSpPr txBox="1">
            <a:spLocks/>
          </p:cNvSpPr>
          <p:nvPr/>
        </p:nvSpPr>
        <p:spPr>
          <a:xfrm>
            <a:off x="2603144" y="2199372"/>
            <a:ext cx="4137881" cy="912029"/>
          </a:xfrm>
          <a:prstGeom prst="rect">
            <a:avLst/>
          </a:prstGeom>
          <a:ln>
            <a:solidFill>
              <a:schemeClr val="tx2"/>
            </a:solidFill>
          </a:ln>
        </p:spPr>
        <p:txBody>
          <a:bodyPr vert="horz" lIns="91440" tIns="45720" rIns="91440" bIns="45720"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dirty="0"/>
              <a:t>Taking input:</a:t>
            </a:r>
          </a:p>
          <a:p>
            <a:pPr marL="0" indent="0">
              <a:buFont typeface="Arial"/>
              <a:buNone/>
            </a:pPr>
            <a:r>
              <a:rPr lang="en-IN" dirty="0">
                <a:latin typeface="Consolas" panose="020B0609020204030204" pitchFamily="49" charset="0"/>
              </a:rPr>
              <a:t>a=int(input(“enter a number: ”))</a:t>
            </a:r>
          </a:p>
        </p:txBody>
      </p:sp>
      <p:sp>
        <p:nvSpPr>
          <p:cNvPr id="8" name="TextBox 7">
            <a:extLst>
              <a:ext uri="{FF2B5EF4-FFF2-40B4-BE49-F238E27FC236}">
                <a16:creationId xmlns:a16="http://schemas.microsoft.com/office/drawing/2014/main" id="{28D4C6F2-0649-94EB-E548-25718B4C8BE2}"/>
              </a:ext>
            </a:extLst>
          </p:cNvPr>
          <p:cNvSpPr txBox="1"/>
          <p:nvPr/>
        </p:nvSpPr>
        <p:spPr>
          <a:xfrm>
            <a:off x="2439313" y="3292062"/>
            <a:ext cx="4492751" cy="3447098"/>
          </a:xfrm>
          <a:prstGeom prst="rect">
            <a:avLst/>
          </a:prstGeom>
          <a:noFill/>
          <a:ln>
            <a:solidFill>
              <a:schemeClr val="tx2"/>
            </a:solidFill>
          </a:ln>
        </p:spPr>
        <p:txBody>
          <a:bodyPr wrap="square">
            <a:spAutoFit/>
          </a:bodyPr>
          <a:lstStyle/>
          <a:p>
            <a:pPr>
              <a:spcAft>
                <a:spcPts val="1000"/>
              </a:spcAft>
              <a:buClr>
                <a:schemeClr val="tx1"/>
              </a:buClr>
              <a:buSzPct val="100000"/>
            </a:pPr>
            <a:r>
              <a:rPr lang="en-IN" dirty="0"/>
              <a:t>Conditionals (if-</a:t>
            </a:r>
            <a:r>
              <a:rPr lang="en-IN" dirty="0" err="1"/>
              <a:t>elif</a:t>
            </a:r>
            <a:r>
              <a:rPr lang="en-IN" dirty="0"/>
              <a:t>-else):</a:t>
            </a:r>
          </a:p>
          <a:p>
            <a:pPr>
              <a:spcAft>
                <a:spcPts val="1000"/>
              </a:spcAft>
              <a:buClr>
                <a:schemeClr val="tx1"/>
              </a:buClr>
              <a:buSzPct val="100000"/>
            </a:pPr>
            <a:r>
              <a:rPr lang="en-IN" sz="1600" dirty="0">
                <a:latin typeface="Consolas" panose="020B0609020204030204" pitchFamily="49" charset="0"/>
              </a:rPr>
              <a:t>if condition1:</a:t>
            </a:r>
          </a:p>
          <a:p>
            <a:pPr>
              <a:spcAft>
                <a:spcPts val="1000"/>
              </a:spcAft>
              <a:buClr>
                <a:schemeClr val="tx1"/>
              </a:buClr>
              <a:buSzPct val="100000"/>
            </a:pPr>
            <a:r>
              <a:rPr lang="en-IN" sz="1600" dirty="0">
                <a:latin typeface="Consolas" panose="020B0609020204030204" pitchFamily="49" charset="0"/>
              </a:rPr>
              <a:t>    # Code to execute if condition1 is True</a:t>
            </a:r>
          </a:p>
          <a:p>
            <a:pPr>
              <a:spcAft>
                <a:spcPts val="1000"/>
              </a:spcAft>
              <a:buClr>
                <a:schemeClr val="tx1"/>
              </a:buClr>
              <a:buSzPct val="100000"/>
            </a:pPr>
            <a:r>
              <a:rPr lang="en-IN" sz="1600" dirty="0" err="1">
                <a:latin typeface="Consolas" panose="020B0609020204030204" pitchFamily="49" charset="0"/>
              </a:rPr>
              <a:t>elif</a:t>
            </a:r>
            <a:r>
              <a:rPr lang="en-IN" sz="1600" dirty="0">
                <a:latin typeface="Consolas" panose="020B0609020204030204" pitchFamily="49" charset="0"/>
              </a:rPr>
              <a:t> condition2:</a:t>
            </a:r>
          </a:p>
          <a:p>
            <a:pPr>
              <a:spcAft>
                <a:spcPts val="1000"/>
              </a:spcAft>
              <a:buClr>
                <a:schemeClr val="tx1"/>
              </a:buClr>
              <a:buSzPct val="100000"/>
            </a:pPr>
            <a:r>
              <a:rPr lang="en-IN" sz="1600" dirty="0">
                <a:latin typeface="Consolas" panose="020B0609020204030204" pitchFamily="49" charset="0"/>
              </a:rPr>
              <a:t>    # Code to execute if condition2 is True</a:t>
            </a:r>
          </a:p>
          <a:p>
            <a:pPr>
              <a:spcAft>
                <a:spcPts val="1000"/>
              </a:spcAft>
              <a:buClr>
                <a:schemeClr val="tx1"/>
              </a:buClr>
              <a:buSzPct val="100000"/>
            </a:pPr>
            <a:r>
              <a:rPr lang="en-IN" sz="1600" dirty="0">
                <a:latin typeface="Consolas" panose="020B0609020204030204" pitchFamily="49" charset="0"/>
              </a:rPr>
              <a:t>else:</a:t>
            </a:r>
          </a:p>
          <a:p>
            <a:pPr>
              <a:spcAft>
                <a:spcPts val="1000"/>
              </a:spcAft>
              <a:buClr>
                <a:schemeClr val="tx1"/>
              </a:buClr>
              <a:buSzPct val="100000"/>
            </a:pPr>
            <a:r>
              <a:rPr lang="en-IN" sz="1600" dirty="0">
                <a:latin typeface="Consolas" panose="020B0609020204030204" pitchFamily="49" charset="0"/>
              </a:rPr>
              <a:t>    # Code to execute if all conditions are False</a:t>
            </a:r>
          </a:p>
        </p:txBody>
      </p:sp>
      <p:sp>
        <p:nvSpPr>
          <p:cNvPr id="11" name="TextBox 10">
            <a:extLst>
              <a:ext uri="{FF2B5EF4-FFF2-40B4-BE49-F238E27FC236}">
                <a16:creationId xmlns:a16="http://schemas.microsoft.com/office/drawing/2014/main" id="{B649A634-E6BB-20E7-3177-56831E110BB3}"/>
              </a:ext>
            </a:extLst>
          </p:cNvPr>
          <p:cNvSpPr txBox="1"/>
          <p:nvPr/>
        </p:nvSpPr>
        <p:spPr>
          <a:xfrm>
            <a:off x="6821424" y="424313"/>
            <a:ext cx="5370576" cy="1867178"/>
          </a:xfrm>
          <a:prstGeom prst="rect">
            <a:avLst/>
          </a:prstGeom>
          <a:noFill/>
          <a:ln>
            <a:solidFill>
              <a:schemeClr val="tx2"/>
            </a:solidFill>
          </a:ln>
        </p:spPr>
        <p:txBody>
          <a:bodyPr wrap="square">
            <a:spAutoFit/>
          </a:bodyPr>
          <a:lstStyle/>
          <a:p>
            <a:pPr>
              <a:spcAft>
                <a:spcPts val="1000"/>
              </a:spcAft>
              <a:buClr>
                <a:schemeClr val="tx1"/>
              </a:buClr>
              <a:buSzPct val="100000"/>
            </a:pPr>
            <a:r>
              <a:rPr lang="en-IN" dirty="0"/>
              <a:t>Functions:</a:t>
            </a:r>
          </a:p>
          <a:p>
            <a:pPr>
              <a:spcAft>
                <a:spcPts val="1000"/>
              </a:spcAft>
              <a:buClr>
                <a:schemeClr val="tx1"/>
              </a:buClr>
              <a:buSzPct val="100000"/>
            </a:pPr>
            <a:r>
              <a:rPr lang="en-IN" sz="1600" dirty="0">
                <a:latin typeface="Consolas" panose="020B0609020204030204" pitchFamily="49" charset="0"/>
              </a:rPr>
              <a:t>def </a:t>
            </a:r>
            <a:r>
              <a:rPr lang="en-IN" sz="1600" dirty="0" err="1">
                <a:latin typeface="Consolas" panose="020B0609020204030204" pitchFamily="49" charset="0"/>
              </a:rPr>
              <a:t>function_name</a:t>
            </a:r>
            <a:r>
              <a:rPr lang="en-IN" sz="1600" dirty="0">
                <a:latin typeface="Consolas" panose="020B0609020204030204" pitchFamily="49" charset="0"/>
              </a:rPr>
              <a:t>(parameters):</a:t>
            </a:r>
          </a:p>
          <a:p>
            <a:pPr>
              <a:spcAft>
                <a:spcPts val="1000"/>
              </a:spcAft>
              <a:buClr>
                <a:schemeClr val="tx1"/>
              </a:buClr>
              <a:buSzPct val="100000"/>
            </a:pPr>
            <a:r>
              <a:rPr lang="en-IN" sz="1600" dirty="0">
                <a:latin typeface="Consolas" panose="020B0609020204030204" pitchFamily="49" charset="0"/>
              </a:rPr>
              <a:t>    # Code block</a:t>
            </a:r>
          </a:p>
          <a:p>
            <a:pPr>
              <a:spcAft>
                <a:spcPts val="1000"/>
              </a:spcAft>
              <a:buClr>
                <a:schemeClr val="tx1"/>
              </a:buClr>
              <a:buSzPct val="100000"/>
            </a:pPr>
            <a:r>
              <a:rPr lang="en-IN" sz="1600" dirty="0">
                <a:latin typeface="Consolas" panose="020B0609020204030204" pitchFamily="49" charset="0"/>
              </a:rPr>
              <a:t>    return value  # Optional</a:t>
            </a:r>
          </a:p>
          <a:p>
            <a:pPr>
              <a:spcAft>
                <a:spcPts val="1000"/>
              </a:spcAft>
              <a:buClr>
                <a:schemeClr val="tx1"/>
              </a:buClr>
              <a:buSzPct val="100000"/>
            </a:pPr>
            <a:r>
              <a:rPr lang="en-IN" sz="1600" dirty="0" err="1">
                <a:latin typeface="Consolas" panose="020B0609020204030204" pitchFamily="49" charset="0"/>
              </a:rPr>
              <a:t>function_name</a:t>
            </a:r>
            <a:r>
              <a:rPr lang="en-IN" sz="1600" dirty="0">
                <a:latin typeface="Consolas" panose="020B0609020204030204" pitchFamily="49" charset="0"/>
              </a:rPr>
              <a:t>(arguments) #Calling the function</a:t>
            </a:r>
          </a:p>
        </p:txBody>
      </p:sp>
      <p:sp>
        <p:nvSpPr>
          <p:cNvPr id="12" name="TextBox 11">
            <a:extLst>
              <a:ext uri="{FF2B5EF4-FFF2-40B4-BE49-F238E27FC236}">
                <a16:creationId xmlns:a16="http://schemas.microsoft.com/office/drawing/2014/main" id="{64124B02-4106-4130-B6BF-546663E1B697}"/>
              </a:ext>
            </a:extLst>
          </p:cNvPr>
          <p:cNvSpPr txBox="1"/>
          <p:nvPr/>
        </p:nvSpPr>
        <p:spPr>
          <a:xfrm>
            <a:off x="7519915" y="2722676"/>
            <a:ext cx="4137881" cy="4016484"/>
          </a:xfrm>
          <a:prstGeom prst="rect">
            <a:avLst/>
          </a:prstGeom>
          <a:noFill/>
          <a:ln>
            <a:solidFill>
              <a:schemeClr val="tx2"/>
            </a:solidFill>
          </a:ln>
        </p:spPr>
        <p:txBody>
          <a:bodyPr wrap="square">
            <a:spAutoFit/>
          </a:bodyPr>
          <a:lstStyle/>
          <a:p>
            <a:pPr>
              <a:spcAft>
                <a:spcPts val="1000"/>
              </a:spcAft>
              <a:buClr>
                <a:schemeClr val="tx1"/>
              </a:buClr>
              <a:buSzPct val="100000"/>
            </a:pPr>
            <a:r>
              <a:rPr lang="en-IN" dirty="0"/>
              <a:t>Loops:</a:t>
            </a:r>
          </a:p>
          <a:p>
            <a:pPr marL="342900" indent="-342900">
              <a:spcAft>
                <a:spcPts val="1000"/>
              </a:spcAft>
              <a:buClr>
                <a:schemeClr val="tx1"/>
              </a:buClr>
              <a:buSzPct val="100000"/>
              <a:buAutoNum type="arabicPeriod"/>
            </a:pPr>
            <a:r>
              <a:rPr lang="en-IN" dirty="0"/>
              <a:t>For loop</a:t>
            </a:r>
          </a:p>
          <a:p>
            <a:pPr>
              <a:spcAft>
                <a:spcPts val="1000"/>
              </a:spcAft>
              <a:buClr>
                <a:schemeClr val="tx1"/>
              </a:buClr>
              <a:buSzPct val="100000"/>
            </a:pPr>
            <a:r>
              <a:rPr lang="en-IN" dirty="0"/>
              <a:t>	</a:t>
            </a:r>
            <a:r>
              <a:rPr lang="en-US" sz="1600" dirty="0">
                <a:latin typeface="Consolas" panose="020B0609020204030204" pitchFamily="49" charset="0"/>
              </a:rPr>
              <a:t>for variable in sequence:</a:t>
            </a:r>
          </a:p>
          <a:p>
            <a:pPr>
              <a:spcAft>
                <a:spcPts val="1000"/>
              </a:spcAft>
              <a:buClr>
                <a:schemeClr val="tx1"/>
              </a:buClr>
              <a:buSzPct val="100000"/>
            </a:pPr>
            <a:r>
              <a:rPr lang="en-US" sz="1600" dirty="0">
                <a:latin typeface="Consolas" panose="020B0609020204030204" pitchFamily="49" charset="0"/>
              </a:rPr>
              <a:t>    		# Code to execute</a:t>
            </a:r>
          </a:p>
          <a:p>
            <a:pPr>
              <a:spcAft>
                <a:spcPts val="1000"/>
              </a:spcAft>
              <a:buClr>
                <a:schemeClr val="tx1"/>
              </a:buClr>
              <a:buSzPct val="100000"/>
            </a:pPr>
            <a:r>
              <a:rPr lang="en-US" dirty="0"/>
              <a:t>	OR</a:t>
            </a:r>
          </a:p>
          <a:p>
            <a:pPr>
              <a:spcAft>
                <a:spcPts val="1000"/>
              </a:spcAft>
              <a:buClr>
                <a:schemeClr val="tx1"/>
              </a:buClr>
              <a:buSzPct val="100000"/>
            </a:pPr>
            <a:r>
              <a:rPr lang="en-US" dirty="0"/>
              <a:t>	</a:t>
            </a:r>
            <a:r>
              <a:rPr lang="en-US" sz="1600" dirty="0">
                <a:latin typeface="Consolas" panose="020B0609020204030204" pitchFamily="49" charset="0"/>
              </a:rPr>
              <a:t>for </a:t>
            </a:r>
            <a:r>
              <a:rPr lang="en-US" sz="1600" dirty="0" err="1">
                <a:latin typeface="Consolas" panose="020B0609020204030204" pitchFamily="49" charset="0"/>
              </a:rPr>
              <a:t>i</a:t>
            </a:r>
            <a:r>
              <a:rPr lang="en-US" sz="1600" dirty="0">
                <a:latin typeface="Consolas" panose="020B0609020204030204" pitchFamily="49" charset="0"/>
              </a:rPr>
              <a:t> in range (5):</a:t>
            </a:r>
          </a:p>
          <a:p>
            <a:pPr>
              <a:spcAft>
                <a:spcPts val="1000"/>
              </a:spcAft>
              <a:buClr>
                <a:schemeClr val="tx1"/>
              </a:buClr>
              <a:buSzPct val="100000"/>
            </a:pPr>
            <a:r>
              <a:rPr lang="en-US" sz="1600" dirty="0">
                <a:latin typeface="Consolas" panose="020B0609020204030204" pitchFamily="49" charset="0"/>
              </a:rPr>
              <a:t>		# Code to execute</a:t>
            </a:r>
          </a:p>
          <a:p>
            <a:pPr>
              <a:spcAft>
                <a:spcPts val="1000"/>
              </a:spcAft>
              <a:buClr>
                <a:schemeClr val="tx1"/>
              </a:buClr>
              <a:buSzPct val="100000"/>
            </a:pPr>
            <a:r>
              <a:rPr lang="en-US" dirty="0"/>
              <a:t>2. While loop</a:t>
            </a:r>
          </a:p>
          <a:p>
            <a:pPr>
              <a:spcAft>
                <a:spcPts val="1000"/>
              </a:spcAft>
              <a:buClr>
                <a:schemeClr val="tx1"/>
              </a:buClr>
              <a:buSzPct val="100000"/>
            </a:pPr>
            <a:r>
              <a:rPr lang="en-US" dirty="0"/>
              <a:t>	</a:t>
            </a:r>
            <a:r>
              <a:rPr lang="en-US" sz="1600" dirty="0">
                <a:latin typeface="Consolas" panose="020B0609020204030204" pitchFamily="49" charset="0"/>
              </a:rPr>
              <a:t>while condition:</a:t>
            </a:r>
          </a:p>
          <a:p>
            <a:pPr>
              <a:spcAft>
                <a:spcPts val="1000"/>
              </a:spcAft>
              <a:buClr>
                <a:schemeClr val="tx1"/>
              </a:buClr>
              <a:buSzPct val="100000"/>
            </a:pPr>
            <a:r>
              <a:rPr lang="en-US" sz="1600" dirty="0">
                <a:latin typeface="Consolas" panose="020B0609020204030204" pitchFamily="49" charset="0"/>
              </a:rPr>
              <a:t>   		 # Code to execute</a:t>
            </a:r>
          </a:p>
        </p:txBody>
      </p:sp>
    </p:spTree>
    <p:extLst>
      <p:ext uri="{BB962C8B-B14F-4D97-AF65-F5344CB8AC3E}">
        <p14:creationId xmlns:p14="http://schemas.microsoft.com/office/powerpoint/2010/main" val="3655585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DD42-5CAC-CF64-69A5-C736B97168E0}"/>
              </a:ext>
            </a:extLst>
          </p:cNvPr>
          <p:cNvSpPr>
            <a:spLocks noGrp="1"/>
          </p:cNvSpPr>
          <p:nvPr>
            <p:ph type="title"/>
          </p:nvPr>
        </p:nvSpPr>
        <p:spPr>
          <a:xfrm>
            <a:off x="685801" y="-164592"/>
            <a:ext cx="10131425" cy="1456267"/>
          </a:xfrm>
        </p:spPr>
        <p:txBody>
          <a:bodyPr/>
          <a:lstStyle/>
          <a:p>
            <a:r>
              <a:rPr lang="en-US" dirty="0">
                <a:latin typeface="Arial Rounded MT Bold" panose="020F0704030504030204" pitchFamily="34" charset="0"/>
              </a:rPr>
              <a:t>Sorting contours in terms of size</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6BD6FC3-55C1-911C-E01D-713B154CEDCD}"/>
              </a:ext>
            </a:extLst>
          </p:cNvPr>
          <p:cNvSpPr>
            <a:spLocks noGrp="1"/>
          </p:cNvSpPr>
          <p:nvPr>
            <p:ph idx="1"/>
          </p:nvPr>
        </p:nvSpPr>
        <p:spPr>
          <a:xfrm>
            <a:off x="560832" y="1097281"/>
            <a:ext cx="10945367" cy="5513832"/>
          </a:xfrm>
        </p:spPr>
        <p:txBody>
          <a:bodyPr>
            <a:normAutofit fontScale="85000" lnSpcReduction="20000"/>
          </a:bodyPr>
          <a:lstStyle/>
          <a:p>
            <a:pPr marL="0" indent="0">
              <a:buNone/>
            </a:pPr>
            <a:r>
              <a:rPr lang="en-IN" dirty="0">
                <a:latin typeface="Consolas" panose="020B0609020204030204" pitchFamily="49" charset="0"/>
              </a:rPr>
              <a:t># Convert to grayscale.</a:t>
            </a:r>
          </a:p>
          <a:p>
            <a:pPr marL="0" indent="0">
              <a:buNone/>
            </a:pPr>
            <a:r>
              <a:rPr lang="en-IN" dirty="0" err="1">
                <a:latin typeface="Consolas" panose="020B0609020204030204" pitchFamily="49" charset="0"/>
              </a:rPr>
              <a:t>imageGray</a:t>
            </a:r>
            <a:r>
              <a:rPr lang="en-IN" dirty="0">
                <a:latin typeface="Consolas" panose="020B0609020204030204" pitchFamily="49" charset="0"/>
              </a:rPr>
              <a:t> = cv2.cvtColor(image1_copy, cv2.COLOR_BGR2GRAY)</a:t>
            </a:r>
          </a:p>
          <a:p>
            <a:pPr marL="0" indent="0">
              <a:buNone/>
            </a:pPr>
            <a:r>
              <a:rPr lang="en-IN" dirty="0">
                <a:latin typeface="Consolas" panose="020B0609020204030204" pitchFamily="49" charset="0"/>
              </a:rPr>
              <a:t># Find all contours in the image.</a:t>
            </a:r>
          </a:p>
          <a:p>
            <a:pPr marL="0" indent="0">
              <a:buNone/>
            </a:pPr>
            <a:r>
              <a:rPr lang="en-IN" dirty="0">
                <a:latin typeface="Consolas" panose="020B0609020204030204" pitchFamily="49" charset="0"/>
              </a:rPr>
              <a:t>contours, hierarchy = cv2.findContours(</a:t>
            </a:r>
            <a:r>
              <a:rPr lang="en-IN" dirty="0" err="1">
                <a:latin typeface="Consolas" panose="020B0609020204030204" pitchFamily="49" charset="0"/>
              </a:rPr>
              <a:t>imageGray</a:t>
            </a:r>
            <a:r>
              <a:rPr lang="en-IN" dirty="0">
                <a:latin typeface="Consolas" panose="020B0609020204030204" pitchFamily="49" charset="0"/>
              </a:rPr>
              <a:t>, cv2.RETR_CCOMP, cv2.CHAIN_APPROX_NONE)</a:t>
            </a:r>
          </a:p>
          <a:p>
            <a:pPr marL="0" indent="0">
              <a:buNone/>
            </a:pPr>
            <a:r>
              <a:rPr lang="en-IN" dirty="0">
                <a:latin typeface="Consolas" panose="020B0609020204030204" pitchFamily="49" charset="0"/>
              </a:rPr>
              <a:t># Sort the contours in decreasing order.</a:t>
            </a:r>
          </a:p>
          <a:p>
            <a:pPr marL="0" indent="0">
              <a:buNone/>
            </a:pPr>
            <a:r>
              <a:rPr lang="en-IN" dirty="0" err="1">
                <a:latin typeface="Consolas" panose="020B0609020204030204" pitchFamily="49" charset="0"/>
              </a:rPr>
              <a:t>sorted_contours</a:t>
            </a:r>
            <a:r>
              <a:rPr lang="en-IN" dirty="0">
                <a:latin typeface="Consolas" panose="020B0609020204030204" pitchFamily="49" charset="0"/>
              </a:rPr>
              <a:t> = sorted(contours, key=cv2.contourArea, reverse=True)</a:t>
            </a:r>
          </a:p>
          <a:p>
            <a:pPr marL="0" indent="0">
              <a:buNone/>
            </a:pPr>
            <a:r>
              <a:rPr lang="en-IN" dirty="0">
                <a:latin typeface="Consolas" panose="020B0609020204030204" pitchFamily="49" charset="0"/>
              </a:rPr>
              <a:t># Draw largest 3 contours.</a:t>
            </a:r>
          </a:p>
          <a:p>
            <a:pPr marL="0" indent="0">
              <a:buNone/>
            </a:pPr>
            <a:r>
              <a:rPr lang="en-IN" dirty="0">
                <a:latin typeface="Consolas" panose="020B0609020204030204" pitchFamily="49" charset="0"/>
              </a:rPr>
              <a:t>for </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cont</a:t>
            </a:r>
            <a:r>
              <a:rPr lang="en-IN" dirty="0">
                <a:latin typeface="Consolas" panose="020B0609020204030204" pitchFamily="49" charset="0"/>
              </a:rPr>
              <a:t> in enumerate(</a:t>
            </a:r>
            <a:r>
              <a:rPr lang="en-IN" dirty="0" err="1">
                <a:latin typeface="Consolas" panose="020B0609020204030204" pitchFamily="49" charset="0"/>
              </a:rPr>
              <a:t>sorted_contours</a:t>
            </a:r>
            <a:r>
              <a:rPr lang="en-IN" dirty="0">
                <a:latin typeface="Consolas" panose="020B0609020204030204" pitchFamily="49" charset="0"/>
              </a:rPr>
              <a:t>[:3], 1):</a:t>
            </a:r>
          </a:p>
          <a:p>
            <a:pPr marL="0" indent="0">
              <a:buNone/>
            </a:pPr>
            <a:r>
              <a:rPr lang="en-IN" dirty="0">
                <a:latin typeface="Consolas" panose="020B0609020204030204" pitchFamily="49" charset="0"/>
              </a:rPr>
              <a:t>    # Draw the contour.</a:t>
            </a:r>
          </a:p>
          <a:p>
            <a:pPr marL="0" indent="0">
              <a:buNone/>
            </a:pPr>
            <a:r>
              <a:rPr lang="en-IN" dirty="0">
                <a:latin typeface="Consolas" panose="020B0609020204030204" pitchFamily="49" charset="0"/>
              </a:rPr>
              <a:t>    cv2.drawContours(image1_copy, </a:t>
            </a:r>
            <a:r>
              <a:rPr lang="en-IN" dirty="0" err="1">
                <a:latin typeface="Consolas" panose="020B0609020204030204" pitchFamily="49" charset="0"/>
              </a:rPr>
              <a:t>cont</a:t>
            </a:r>
            <a:r>
              <a:rPr lang="en-IN" dirty="0">
                <a:latin typeface="Consolas" panose="020B0609020204030204" pitchFamily="49" charset="0"/>
              </a:rPr>
              <a:t>, -1, (0, 255, 0), 3)</a:t>
            </a:r>
          </a:p>
          <a:p>
            <a:pPr marL="0" indent="0">
              <a:buNone/>
            </a:pPr>
            <a:r>
              <a:rPr lang="en-IN" dirty="0">
                <a:latin typeface="Consolas" panose="020B0609020204030204" pitchFamily="49" charset="0"/>
              </a:rPr>
              <a:t>    # Display the position of contour in sorted list.</a:t>
            </a:r>
          </a:p>
          <a:p>
            <a:pPr marL="0" indent="0">
              <a:buNone/>
            </a:pPr>
            <a:r>
              <a:rPr lang="en-IN" dirty="0">
                <a:latin typeface="Consolas" panose="020B0609020204030204" pitchFamily="49" charset="0"/>
              </a:rPr>
              <a:t>    cv2.putText(image1_copy, str(</a:t>
            </a:r>
            <a:r>
              <a:rPr lang="en-IN" dirty="0" err="1">
                <a:latin typeface="Consolas" panose="020B0609020204030204" pitchFamily="49" charset="0"/>
              </a:rPr>
              <a:t>i</a:t>
            </a:r>
            <a:r>
              <a:rPr lang="en-IN" dirty="0">
                <a:latin typeface="Consolas" panose="020B0609020204030204" pitchFamily="49" charset="0"/>
              </a:rPr>
              <a:t>), (</a:t>
            </a:r>
            <a:r>
              <a:rPr lang="en-IN" dirty="0" err="1">
                <a:latin typeface="Consolas" panose="020B0609020204030204" pitchFamily="49" charset="0"/>
              </a:rPr>
              <a:t>cont</a:t>
            </a:r>
            <a:r>
              <a:rPr lang="en-IN" dirty="0">
                <a:latin typeface="Consolas" panose="020B0609020204030204" pitchFamily="49" charset="0"/>
              </a:rPr>
              <a:t>[0][0][0], </a:t>
            </a:r>
            <a:r>
              <a:rPr lang="en-IN" dirty="0" err="1">
                <a:latin typeface="Consolas" panose="020B0609020204030204" pitchFamily="49" charset="0"/>
              </a:rPr>
              <a:t>cont</a:t>
            </a:r>
            <a:r>
              <a:rPr lang="en-IN" dirty="0">
                <a:latin typeface="Consolas" panose="020B0609020204030204" pitchFamily="49" charset="0"/>
              </a:rPr>
              <a:t>[0][0][1]-10), cv2.FONT_HERSHEY_SIMPLEX, 1.4, (0, 255, 0), 4)</a:t>
            </a:r>
          </a:p>
          <a:p>
            <a:pPr marL="0" indent="0">
              <a:buNone/>
            </a:pPr>
            <a:r>
              <a:rPr lang="en-IN" dirty="0">
                <a:latin typeface="Consolas" panose="020B0609020204030204" pitchFamily="49" charset="0"/>
              </a:rPr>
              <a:t># Display the result.</a:t>
            </a:r>
          </a:p>
          <a:p>
            <a:pPr marL="0" indent="0">
              <a:buNone/>
            </a:pPr>
            <a:r>
              <a:rPr lang="en-IN" dirty="0" err="1">
                <a:latin typeface="Consolas" panose="020B0609020204030204" pitchFamily="49" charset="0"/>
              </a:rPr>
              <a:t>plt.figure</a:t>
            </a:r>
            <a:r>
              <a:rPr lang="en-IN" dirty="0">
                <a:latin typeface="Consolas" panose="020B0609020204030204" pitchFamily="49" charset="0"/>
              </a:rPr>
              <a:t>(</a:t>
            </a:r>
            <a:r>
              <a:rPr lang="en-IN" dirty="0" err="1">
                <a:latin typeface="Consolas" panose="020B0609020204030204" pitchFamily="49" charset="0"/>
              </a:rPr>
              <a:t>figsize</a:t>
            </a:r>
            <a:r>
              <a:rPr lang="en-IN" dirty="0">
                <a:latin typeface="Consolas" panose="020B0609020204030204" pitchFamily="49" charset="0"/>
              </a:rPr>
              <a:t>=[10, 10])</a:t>
            </a:r>
          </a:p>
          <a:p>
            <a:pPr marL="0" indent="0">
              <a:buNone/>
            </a:pPr>
            <a:r>
              <a:rPr lang="en-IN" dirty="0" err="1">
                <a:latin typeface="Consolas" panose="020B0609020204030204" pitchFamily="49" charset="0"/>
              </a:rPr>
              <a:t>plt.imshow</a:t>
            </a:r>
            <a:r>
              <a:rPr lang="en-IN" dirty="0">
                <a:latin typeface="Consolas" panose="020B0609020204030204" pitchFamily="49" charset="0"/>
              </a:rPr>
              <a:t>(image1_copy[:, :, ::-1])</a:t>
            </a:r>
          </a:p>
          <a:p>
            <a:pPr marL="0" indent="0">
              <a:buNone/>
            </a:pPr>
            <a:r>
              <a:rPr lang="en-IN" dirty="0" err="1">
                <a:latin typeface="Consolas" panose="020B0609020204030204" pitchFamily="49" charset="0"/>
              </a:rPr>
              <a:t>plt.axis</a:t>
            </a:r>
            <a:r>
              <a:rPr lang="en-IN" dirty="0">
                <a:latin typeface="Consolas" panose="020B0609020204030204" pitchFamily="49" charset="0"/>
              </a:rPr>
              <a:t>("off")</a:t>
            </a:r>
          </a:p>
          <a:p>
            <a:pPr marL="0" indent="0">
              <a:buNone/>
            </a:pPr>
            <a:r>
              <a:rPr lang="en-IN" dirty="0" err="1">
                <a:latin typeface="Consolas" panose="020B0609020204030204" pitchFamily="49" charset="0"/>
              </a:rPr>
              <a:t>plt.show</a:t>
            </a:r>
            <a:r>
              <a:rPr lang="en-IN" dirty="0">
                <a:latin typeface="Consolas" panose="020B0609020204030204" pitchFamily="49" charset="0"/>
              </a:rPr>
              <a:t>()</a:t>
            </a:r>
          </a:p>
        </p:txBody>
      </p:sp>
    </p:spTree>
    <p:extLst>
      <p:ext uri="{BB962C8B-B14F-4D97-AF65-F5344CB8AC3E}">
        <p14:creationId xmlns:p14="http://schemas.microsoft.com/office/powerpoint/2010/main" val="915573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5736-E92F-F013-6FFA-A85208DEA6CD}"/>
              </a:ext>
            </a:extLst>
          </p:cNvPr>
          <p:cNvSpPr>
            <a:spLocks noGrp="1"/>
          </p:cNvSpPr>
          <p:nvPr>
            <p:ph type="title"/>
          </p:nvPr>
        </p:nvSpPr>
        <p:spPr>
          <a:xfrm>
            <a:off x="313944" y="-310896"/>
            <a:ext cx="11878056" cy="1456267"/>
          </a:xfrm>
        </p:spPr>
        <p:txBody>
          <a:bodyPr/>
          <a:lstStyle/>
          <a:p>
            <a:r>
              <a:rPr lang="en-US" dirty="0">
                <a:latin typeface="Arial Rounded MT Bold" panose="020F0704030504030204" pitchFamily="34" charset="0"/>
              </a:rPr>
              <a:t>Drawing a rectangle around the contour</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ABD2950-5C19-235B-F4B4-B839EBDB1634}"/>
              </a:ext>
            </a:extLst>
          </p:cNvPr>
          <p:cNvSpPr>
            <a:spLocks noGrp="1"/>
          </p:cNvSpPr>
          <p:nvPr>
            <p:ph idx="1"/>
          </p:nvPr>
        </p:nvSpPr>
        <p:spPr>
          <a:xfrm>
            <a:off x="676657" y="859536"/>
            <a:ext cx="10131425" cy="6236208"/>
          </a:xfrm>
        </p:spPr>
        <p:txBody>
          <a:bodyPr>
            <a:normAutofit fontScale="92500" lnSpcReduction="20000"/>
          </a:bodyPr>
          <a:lstStyle/>
          <a:p>
            <a:pPr marL="0" indent="0">
              <a:buNone/>
            </a:pPr>
            <a:r>
              <a:rPr lang="en-US" dirty="0"/>
              <a:t>Types of Bounding Rectangles:</a:t>
            </a:r>
          </a:p>
          <a:p>
            <a:r>
              <a:rPr lang="en-US" dirty="0"/>
              <a:t>Straight Bounding Rectangle</a:t>
            </a:r>
          </a:p>
          <a:p>
            <a:r>
              <a:rPr lang="en-US" dirty="0"/>
              <a:t>Rotated Rectangle</a:t>
            </a:r>
          </a:p>
          <a:p>
            <a:pPr marL="0" indent="0">
              <a:buNone/>
            </a:pPr>
            <a:r>
              <a:rPr lang="en-US" dirty="0"/>
              <a:t>Straight Bounding Rectangle</a:t>
            </a:r>
          </a:p>
          <a:p>
            <a:pPr marL="0" indent="0">
              <a:buNone/>
            </a:pPr>
            <a:r>
              <a:rPr lang="en-US" dirty="0"/>
              <a:t>Description: Upright rectangle, ignoring object rotation.</a:t>
            </a:r>
          </a:p>
          <a:p>
            <a:pPr marL="0" indent="0">
              <a:buNone/>
            </a:pPr>
            <a:r>
              <a:rPr lang="en-US" dirty="0"/>
              <a:t>Function: cv2.boundingRect()</a:t>
            </a:r>
          </a:p>
          <a:p>
            <a:pPr marL="0" indent="0">
              <a:buNone/>
            </a:pPr>
            <a:r>
              <a:rPr lang="en-US" dirty="0">
                <a:latin typeface="Consolas" panose="020B0609020204030204" pitchFamily="49" charset="0"/>
              </a:rPr>
              <a:t>x, y, w, h = cv2.boundingRect(array)</a:t>
            </a:r>
          </a:p>
          <a:p>
            <a:r>
              <a:rPr lang="en-US" dirty="0"/>
              <a:t>x, y: Coordinates of top-left corner</a:t>
            </a:r>
          </a:p>
          <a:p>
            <a:r>
              <a:rPr lang="en-US" dirty="0"/>
              <a:t>w, h: Width and height of rectangle</a:t>
            </a:r>
          </a:p>
          <a:p>
            <a:pPr marL="0" indent="0">
              <a:buNone/>
            </a:pPr>
            <a:r>
              <a:rPr lang="en-IN" dirty="0"/>
              <a:t>Rotated Rectangle</a:t>
            </a:r>
          </a:p>
          <a:p>
            <a:pPr marL="0" indent="0">
              <a:buNone/>
            </a:pPr>
            <a:r>
              <a:rPr lang="en-US" dirty="0"/>
              <a:t>Description: Rotated rectangle with minimal area to enclose the contour.</a:t>
            </a:r>
          </a:p>
          <a:p>
            <a:pPr marL="0" indent="0">
              <a:buNone/>
            </a:pPr>
            <a:r>
              <a:rPr lang="en-US" dirty="0"/>
              <a:t>Function: cv2.minAreaRect()</a:t>
            </a:r>
          </a:p>
          <a:p>
            <a:pPr marL="0" indent="0">
              <a:buNone/>
            </a:pPr>
            <a:r>
              <a:rPr lang="en-IN" dirty="0" err="1">
                <a:latin typeface="Consolas" panose="020B0609020204030204" pitchFamily="49" charset="0"/>
              </a:rPr>
              <a:t>retval</a:t>
            </a:r>
            <a:r>
              <a:rPr lang="en-IN" dirty="0">
                <a:latin typeface="Consolas" panose="020B0609020204030204" pitchFamily="49" charset="0"/>
              </a:rPr>
              <a:t> = cv2.minAreaRect(points)</a:t>
            </a:r>
          </a:p>
          <a:p>
            <a:pPr marL="0" indent="0">
              <a:buNone/>
            </a:pPr>
            <a:r>
              <a:rPr lang="en-US" dirty="0" err="1"/>
              <a:t>retval</a:t>
            </a:r>
            <a:r>
              <a:rPr lang="en-US" dirty="0"/>
              <a:t>: </a:t>
            </a:r>
          </a:p>
          <a:p>
            <a:pPr marL="0" indent="0">
              <a:buNone/>
            </a:pPr>
            <a:r>
              <a:rPr lang="en-US" dirty="0"/>
              <a:t>Tuple containing:</a:t>
            </a:r>
          </a:p>
          <a:p>
            <a:r>
              <a:rPr lang="en-US" dirty="0"/>
              <a:t>x, y coordinates of top-left vertex</a:t>
            </a:r>
          </a:p>
          <a:p>
            <a:r>
              <a:rPr lang="en-US" dirty="0"/>
              <a:t>width, height of rectangle</a:t>
            </a:r>
          </a:p>
          <a:p>
            <a:r>
              <a:rPr lang="en-US" dirty="0"/>
              <a:t>angle of rotation</a:t>
            </a:r>
            <a:endParaRPr lang="en-IN" dirty="0"/>
          </a:p>
          <a:p>
            <a:pPr marL="0" indent="0">
              <a:buNone/>
            </a:pPr>
            <a:endParaRPr lang="en-IN" dirty="0"/>
          </a:p>
        </p:txBody>
      </p:sp>
    </p:spTree>
    <p:extLst>
      <p:ext uri="{BB962C8B-B14F-4D97-AF65-F5344CB8AC3E}">
        <p14:creationId xmlns:p14="http://schemas.microsoft.com/office/powerpoint/2010/main" val="490790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2751-7D90-1AA5-C0FE-B902ACF5A048}"/>
              </a:ext>
            </a:extLst>
          </p:cNvPr>
          <p:cNvSpPr>
            <a:spLocks noGrp="1"/>
          </p:cNvSpPr>
          <p:nvPr>
            <p:ph type="title"/>
          </p:nvPr>
        </p:nvSpPr>
        <p:spPr/>
        <p:txBody>
          <a:bodyPr/>
          <a:lstStyle/>
          <a:p>
            <a:r>
              <a:rPr lang="en-US" dirty="0">
                <a:latin typeface="Arial Rounded MT Bold" panose="020F0704030504030204" pitchFamily="34" charset="0"/>
              </a:rPr>
              <a:t>Contour area</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71B5D3E-6618-A6FF-6069-E4E65F86ADED}"/>
              </a:ext>
            </a:extLst>
          </p:cNvPr>
          <p:cNvSpPr>
            <a:spLocks noGrp="1"/>
          </p:cNvSpPr>
          <p:nvPr>
            <p:ph idx="1"/>
          </p:nvPr>
        </p:nvSpPr>
        <p:spPr/>
        <p:txBody>
          <a:bodyPr/>
          <a:lstStyle/>
          <a:p>
            <a:pPr marL="0" indent="0">
              <a:buNone/>
            </a:pPr>
            <a:r>
              <a:rPr lang="en-US" dirty="0">
                <a:latin typeface="Consolas" panose="020B0609020204030204" pitchFamily="49" charset="0"/>
              </a:rPr>
              <a:t># Import necessary library</a:t>
            </a:r>
          </a:p>
          <a:p>
            <a:pPr marL="0" indent="0">
              <a:buNone/>
            </a:pPr>
            <a:r>
              <a:rPr lang="en-US" dirty="0">
                <a:latin typeface="Consolas" panose="020B0609020204030204" pitchFamily="49" charset="0"/>
              </a:rPr>
              <a:t>import cv2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area = cv2.contourArea(contour)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'area' now contains the area of the contour</a:t>
            </a:r>
          </a:p>
          <a:p>
            <a:pPr marL="0" indent="0">
              <a:buNone/>
            </a:pPr>
            <a:r>
              <a:rPr lang="en-US" dirty="0">
                <a:latin typeface="Consolas" panose="020B0609020204030204" pitchFamily="49" charset="0"/>
              </a:rPr>
              <a:t>print("Contour area:", area)</a:t>
            </a:r>
          </a:p>
          <a:p>
            <a:pPr marL="0" indent="0">
              <a:buNone/>
            </a:pPr>
            <a:endParaRPr lang="en-IN" dirty="0"/>
          </a:p>
        </p:txBody>
      </p:sp>
    </p:spTree>
    <p:extLst>
      <p:ext uri="{BB962C8B-B14F-4D97-AF65-F5344CB8AC3E}">
        <p14:creationId xmlns:p14="http://schemas.microsoft.com/office/powerpoint/2010/main" val="2658320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Feature Detection and Description in OpenCV</a:t>
            </a:r>
            <a:endParaRPr dirty="0">
              <a:latin typeface="Arial Rounded MT Bold" panose="020F0704030504030204" pitchFamily="34" charset="0"/>
            </a:endParaRPr>
          </a:p>
        </p:txBody>
      </p:sp>
      <p:sp>
        <p:nvSpPr>
          <p:cNvPr id="3" name="Content Placeholder 2"/>
          <p:cNvSpPr>
            <a:spLocks noGrp="1"/>
          </p:cNvSpPr>
          <p:nvPr>
            <p:ph idx="1"/>
          </p:nvPr>
        </p:nvSpPr>
        <p:spPr/>
        <p:txBody>
          <a:bodyPr/>
          <a:lstStyle/>
          <a:p>
            <a:pPr marL="0" indent="0">
              <a:buNone/>
            </a:pPr>
            <a:r>
              <a:rPr dirty="0"/>
              <a:t>• Feature detection identifies distinct patterns in images.</a:t>
            </a:r>
          </a:p>
          <a:p>
            <a:pPr marL="0" indent="0">
              <a:buNone/>
            </a:pPr>
            <a:r>
              <a:rPr dirty="0"/>
              <a:t>• Features are invariant to scale, rotation, or illumination.</a:t>
            </a:r>
          </a:p>
          <a:p>
            <a:pPr marL="0" indent="0">
              <a:buNone/>
            </a:pPr>
            <a:r>
              <a:rPr dirty="0"/>
              <a:t>• Crucial for tasks like object recognition, image stitching, and 3D reconstruction.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rial Rounded MT Bold" panose="020F0704030504030204" pitchFamily="34" charset="0"/>
              </a:rPr>
              <a:t>Feature Matching Techniques</a:t>
            </a:r>
          </a:p>
        </p:txBody>
      </p:sp>
      <p:sp>
        <p:nvSpPr>
          <p:cNvPr id="3" name="Content Placeholder 2"/>
          <p:cNvSpPr>
            <a:spLocks noGrp="1"/>
          </p:cNvSpPr>
          <p:nvPr>
            <p:ph idx="1"/>
          </p:nvPr>
        </p:nvSpPr>
        <p:spPr>
          <a:xfrm>
            <a:off x="685801" y="1728217"/>
            <a:ext cx="10131425" cy="4846320"/>
          </a:xfrm>
        </p:spPr>
        <p:txBody>
          <a:bodyPr>
            <a:normAutofit/>
          </a:bodyPr>
          <a:lstStyle/>
          <a:p>
            <a:pPr marL="0" indent="0">
              <a:buNone/>
            </a:pPr>
            <a:r>
              <a:rPr lang="en-US" dirty="0"/>
              <a:t>Compares two images to find similar regions.</a:t>
            </a:r>
          </a:p>
          <a:p>
            <a:pPr marL="0" indent="0">
              <a:buNone/>
            </a:pPr>
            <a:r>
              <a:rPr lang="en-US" b="1" dirty="0"/>
              <a:t>Steps</a:t>
            </a:r>
            <a:r>
              <a:rPr lang="en-US" dirty="0"/>
              <a:t>:</a:t>
            </a:r>
          </a:p>
          <a:p>
            <a:pPr>
              <a:buFont typeface="+mj-lt"/>
              <a:buAutoNum type="arabicPeriod"/>
            </a:pPr>
            <a:r>
              <a:rPr lang="en-US" b="1" dirty="0"/>
              <a:t>Detect </a:t>
            </a:r>
            <a:r>
              <a:rPr lang="en-US" b="1" dirty="0" err="1"/>
              <a:t>Keypoints</a:t>
            </a:r>
            <a:r>
              <a:rPr lang="en-US" dirty="0"/>
              <a:t>: Identify unique points in each image using algorithms like SIFT, SURF, or ORB.</a:t>
            </a:r>
          </a:p>
          <a:p>
            <a:pPr>
              <a:buFont typeface="+mj-lt"/>
              <a:buAutoNum type="arabicPeriod"/>
            </a:pPr>
            <a:r>
              <a:rPr lang="en-US" b="1" dirty="0"/>
              <a:t>Extract Descriptors</a:t>
            </a:r>
            <a:r>
              <a:rPr lang="en-US" dirty="0"/>
              <a:t>: Compute a detailed description for each </a:t>
            </a:r>
            <a:r>
              <a:rPr lang="en-US" dirty="0" err="1"/>
              <a:t>keypoint</a:t>
            </a:r>
            <a:r>
              <a:rPr lang="en-US" dirty="0"/>
              <a:t>.</a:t>
            </a:r>
          </a:p>
          <a:p>
            <a:pPr>
              <a:buFont typeface="+mj-lt"/>
              <a:buAutoNum type="arabicPeriod"/>
            </a:pPr>
            <a:r>
              <a:rPr lang="en-US" b="1" dirty="0"/>
              <a:t>Match Descriptors</a:t>
            </a:r>
            <a:r>
              <a:rPr lang="en-US" dirty="0"/>
              <a:t>: Compare descriptors from both images and pair the closest matches.</a:t>
            </a:r>
          </a:p>
          <a:p>
            <a:pPr marL="0" indent="0">
              <a:buNone/>
            </a:pPr>
            <a:endParaRPr lang="en-US" dirty="0"/>
          </a:p>
          <a:p>
            <a:pPr marL="0" indent="0">
              <a:buNone/>
            </a:pPr>
            <a:r>
              <a:rPr lang="en-US" dirty="0"/>
              <a:t>Techniques: </a:t>
            </a:r>
          </a:p>
          <a:p>
            <a:r>
              <a:rPr dirty="0"/>
              <a:t>Brute-Force Matcher: Compares descriptors using distance metrics.</a:t>
            </a:r>
          </a:p>
          <a:p>
            <a:r>
              <a:rPr dirty="0"/>
              <a:t>FLANN (Fast Approximate Nearest Neighbor): Faster for large datasets.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rial Rounded MT Bold" panose="020F0704030504030204" pitchFamily="34" charset="0"/>
              </a:rPr>
              <a:t>Key Algorithms Overview</a:t>
            </a:r>
          </a:p>
        </p:txBody>
      </p:sp>
      <p:sp>
        <p:nvSpPr>
          <p:cNvPr id="3" name="Content Placeholder 2"/>
          <p:cNvSpPr>
            <a:spLocks noGrp="1"/>
          </p:cNvSpPr>
          <p:nvPr>
            <p:ph idx="1"/>
          </p:nvPr>
        </p:nvSpPr>
        <p:spPr/>
        <p:txBody>
          <a:bodyPr/>
          <a:lstStyle/>
          <a:p>
            <a:r>
              <a:rPr dirty="0"/>
              <a:t>Harris Corner Detection</a:t>
            </a:r>
            <a:r>
              <a:rPr lang="en-IN" dirty="0"/>
              <a:t>: Identifies corners using gradients.</a:t>
            </a:r>
            <a:endParaRPr dirty="0"/>
          </a:p>
          <a:p>
            <a:r>
              <a:rPr dirty="0"/>
              <a:t>Shi-Tomasi Corner Detection</a:t>
            </a:r>
            <a:r>
              <a:rPr lang="en-US" dirty="0"/>
              <a:t>: Improves Harris by selecting optimal corners.</a:t>
            </a:r>
            <a:endParaRPr dirty="0"/>
          </a:p>
          <a:p>
            <a:r>
              <a:rPr dirty="0"/>
              <a:t>SIFT (Scale-Invariant Feature Transform)</a:t>
            </a:r>
            <a:r>
              <a:rPr lang="en-US" dirty="0"/>
              <a:t> : Detects scale and rotation-invariant features.</a:t>
            </a:r>
            <a:endParaRPr dirty="0"/>
          </a:p>
          <a:p>
            <a:r>
              <a:rPr dirty="0"/>
              <a:t>SURF (Speeded-Up Robust Features)</a:t>
            </a:r>
            <a:r>
              <a:rPr lang="en-US" dirty="0"/>
              <a:t>: Faster than SIFT but patented.</a:t>
            </a:r>
            <a:endParaRPr dirty="0"/>
          </a:p>
          <a:p>
            <a:r>
              <a:rPr dirty="0"/>
              <a:t>ORB (Oriented FAST and Rotated BRIEF)</a:t>
            </a:r>
            <a:r>
              <a:rPr lang="en-US" dirty="0"/>
              <a:t>: ORB combines FAST (corner detection) and BRIEF (descriptor extraction). It is an efficient, free alternative to SIFT and SURF.</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170D-1569-B0B4-EE5D-885FF94A3974}"/>
              </a:ext>
            </a:extLst>
          </p:cNvPr>
          <p:cNvSpPr>
            <a:spLocks noGrp="1"/>
          </p:cNvSpPr>
          <p:nvPr>
            <p:ph type="title"/>
          </p:nvPr>
        </p:nvSpPr>
        <p:spPr>
          <a:xfrm>
            <a:off x="685801" y="106680"/>
            <a:ext cx="10131425" cy="1456267"/>
          </a:xfrm>
        </p:spPr>
        <p:txBody>
          <a:bodyPr/>
          <a:lstStyle/>
          <a:p>
            <a:r>
              <a:rPr lang="en-US" dirty="0">
                <a:latin typeface="Arial Rounded MT Bold" panose="020F0704030504030204" pitchFamily="34" charset="0"/>
              </a:rPr>
              <a:t>Haris corner detection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0CEDCCE-432D-47BE-1A82-6535D5EBC3F2}"/>
              </a:ext>
            </a:extLst>
          </p:cNvPr>
          <p:cNvSpPr>
            <a:spLocks noGrp="1"/>
          </p:cNvSpPr>
          <p:nvPr>
            <p:ph idx="1"/>
          </p:nvPr>
        </p:nvSpPr>
        <p:spPr>
          <a:xfrm>
            <a:off x="685801" y="1188720"/>
            <a:ext cx="11000231" cy="5669279"/>
          </a:xfrm>
        </p:spPr>
        <p:txBody>
          <a:bodyPr>
            <a:normAutofit fontScale="92500" lnSpcReduction="20000"/>
          </a:bodyPr>
          <a:lstStyle/>
          <a:p>
            <a:pPr marL="0" indent="0">
              <a:buNone/>
            </a:pPr>
            <a:r>
              <a:rPr lang="en-US" dirty="0"/>
              <a:t>Haris corner detection is a method in which we can detect the corners of the image by sliding a slider box all over the image by finding the corners and it will apply a threshold and the corners will be marked in the image. This algorithm is mainly used to detect the corners of the image.</a:t>
            </a:r>
          </a:p>
          <a:p>
            <a:pPr marL="0" indent="0">
              <a:buNone/>
            </a:pPr>
            <a:r>
              <a:rPr lang="en-IN" dirty="0">
                <a:latin typeface="Consolas" panose="020B0609020204030204" pitchFamily="49" charset="0"/>
              </a:rPr>
              <a:t># Importing the libraries </a:t>
            </a:r>
          </a:p>
          <a:p>
            <a:pPr marL="0" indent="0">
              <a:buNone/>
            </a:pPr>
            <a:r>
              <a:rPr lang="en-IN" dirty="0">
                <a:latin typeface="Consolas" panose="020B0609020204030204" pitchFamily="49" charset="0"/>
              </a:rPr>
              <a:t>import cv2 </a:t>
            </a:r>
          </a:p>
          <a:p>
            <a:pPr marL="0" indent="0">
              <a:buNone/>
            </a:pPr>
            <a:r>
              <a:rPr lang="en-IN" dirty="0">
                <a:latin typeface="Consolas" panose="020B0609020204030204" pitchFamily="49" charset="0"/>
              </a:rPr>
              <a:t>import </a:t>
            </a:r>
            <a:r>
              <a:rPr lang="en-IN" dirty="0" err="1">
                <a:latin typeface="Consolas" panose="020B0609020204030204" pitchFamily="49" charset="0"/>
              </a:rPr>
              <a:t>numpy</a:t>
            </a:r>
            <a:r>
              <a:rPr lang="en-IN" dirty="0">
                <a:latin typeface="Consolas" panose="020B0609020204030204" pitchFamily="49" charset="0"/>
              </a:rPr>
              <a:t> as np </a:t>
            </a:r>
          </a:p>
          <a:p>
            <a:pPr marL="0" indent="0">
              <a:buNone/>
            </a:pPr>
            <a:r>
              <a:rPr lang="en-IN" dirty="0">
                <a:latin typeface="Consolas" panose="020B0609020204030204" pitchFamily="49" charset="0"/>
              </a:rPr>
              <a:t># Reading the image and converting the image to B/W </a:t>
            </a:r>
          </a:p>
          <a:p>
            <a:pPr marL="0" indent="0">
              <a:buNone/>
            </a:pPr>
            <a:r>
              <a:rPr lang="en-IN" dirty="0">
                <a:latin typeface="Consolas" panose="020B0609020204030204" pitchFamily="49" charset="0"/>
              </a:rPr>
              <a:t>image = cv2.imread('book.png') </a:t>
            </a:r>
          </a:p>
          <a:p>
            <a:pPr marL="0" indent="0">
              <a:buNone/>
            </a:pPr>
            <a:r>
              <a:rPr lang="en-IN" dirty="0" err="1">
                <a:latin typeface="Consolas" panose="020B0609020204030204" pitchFamily="49" charset="0"/>
              </a:rPr>
              <a:t>gray_image</a:t>
            </a:r>
            <a:r>
              <a:rPr lang="en-IN" dirty="0">
                <a:latin typeface="Consolas" panose="020B0609020204030204" pitchFamily="49" charset="0"/>
              </a:rPr>
              <a:t> = cv2.cvtColor(image, cv2.COLOR_BGR2GRAY) </a:t>
            </a:r>
          </a:p>
          <a:p>
            <a:pPr marL="0" indent="0">
              <a:buNone/>
            </a:pPr>
            <a:r>
              <a:rPr lang="en-IN" dirty="0" err="1">
                <a:latin typeface="Consolas" panose="020B0609020204030204" pitchFamily="49" charset="0"/>
              </a:rPr>
              <a:t>gray_image</a:t>
            </a:r>
            <a:r>
              <a:rPr lang="en-IN" dirty="0">
                <a:latin typeface="Consolas" panose="020B0609020204030204" pitchFamily="49" charset="0"/>
              </a:rPr>
              <a:t> = np.float32(</a:t>
            </a:r>
            <a:r>
              <a:rPr lang="en-IN" dirty="0" err="1">
                <a:latin typeface="Consolas" panose="020B0609020204030204" pitchFamily="49" charset="0"/>
              </a:rPr>
              <a:t>gray_image</a:t>
            </a:r>
            <a:r>
              <a:rPr lang="en-IN" dirty="0">
                <a:latin typeface="Consolas" panose="020B0609020204030204" pitchFamily="49" charset="0"/>
              </a:rPr>
              <a:t>) </a:t>
            </a:r>
          </a:p>
          <a:p>
            <a:pPr marL="0" indent="0">
              <a:buNone/>
            </a:pPr>
            <a:r>
              <a:rPr lang="en-IN" dirty="0">
                <a:latin typeface="Consolas" panose="020B0609020204030204" pitchFamily="49" charset="0"/>
              </a:rPr>
              <a:t># Applying the function </a:t>
            </a:r>
          </a:p>
          <a:p>
            <a:pPr marL="0" indent="0">
              <a:buNone/>
            </a:pPr>
            <a:r>
              <a:rPr lang="en-IN" dirty="0" err="1">
                <a:latin typeface="Consolas" panose="020B0609020204030204" pitchFamily="49" charset="0"/>
              </a:rPr>
              <a:t>dst</a:t>
            </a:r>
            <a:r>
              <a:rPr lang="en-IN" dirty="0">
                <a:latin typeface="Consolas" panose="020B0609020204030204" pitchFamily="49" charset="0"/>
              </a:rPr>
              <a:t> = cv2.cornerHarris(</a:t>
            </a:r>
            <a:r>
              <a:rPr lang="en-IN" dirty="0" err="1">
                <a:latin typeface="Consolas" panose="020B0609020204030204" pitchFamily="49" charset="0"/>
              </a:rPr>
              <a:t>gray_image</a:t>
            </a:r>
            <a:r>
              <a:rPr lang="en-IN" dirty="0">
                <a:latin typeface="Consolas" panose="020B0609020204030204" pitchFamily="49" charset="0"/>
              </a:rPr>
              <a:t>, </a:t>
            </a:r>
            <a:r>
              <a:rPr lang="en-IN" dirty="0" err="1">
                <a:latin typeface="Consolas" panose="020B0609020204030204" pitchFamily="49" charset="0"/>
              </a:rPr>
              <a:t>blockSize</a:t>
            </a:r>
            <a:r>
              <a:rPr lang="en-IN" dirty="0">
                <a:latin typeface="Consolas" panose="020B0609020204030204" pitchFamily="49" charset="0"/>
              </a:rPr>
              <a:t>=2, </a:t>
            </a:r>
            <a:r>
              <a:rPr lang="en-IN" dirty="0" err="1">
                <a:latin typeface="Consolas" panose="020B0609020204030204" pitchFamily="49" charset="0"/>
              </a:rPr>
              <a:t>ksize</a:t>
            </a:r>
            <a:r>
              <a:rPr lang="en-IN" dirty="0">
                <a:latin typeface="Consolas" panose="020B0609020204030204" pitchFamily="49" charset="0"/>
              </a:rPr>
              <a:t>=3, k=0.04) </a:t>
            </a:r>
          </a:p>
          <a:p>
            <a:pPr marL="0" indent="0">
              <a:buNone/>
            </a:pPr>
            <a:r>
              <a:rPr lang="en-IN" dirty="0">
                <a:latin typeface="Consolas" panose="020B0609020204030204" pitchFamily="49" charset="0"/>
              </a:rPr>
              <a:t># dilate to mark the corners </a:t>
            </a:r>
          </a:p>
          <a:p>
            <a:pPr marL="0" indent="0">
              <a:buNone/>
            </a:pPr>
            <a:r>
              <a:rPr lang="en-IN" dirty="0" err="1">
                <a:latin typeface="Consolas" panose="020B0609020204030204" pitchFamily="49" charset="0"/>
              </a:rPr>
              <a:t>dst</a:t>
            </a:r>
            <a:r>
              <a:rPr lang="en-IN" dirty="0">
                <a:latin typeface="Consolas" panose="020B0609020204030204" pitchFamily="49" charset="0"/>
              </a:rPr>
              <a:t> = cv2.dilate(</a:t>
            </a:r>
            <a:r>
              <a:rPr lang="en-IN" dirty="0" err="1">
                <a:latin typeface="Consolas" panose="020B0609020204030204" pitchFamily="49" charset="0"/>
              </a:rPr>
              <a:t>dst</a:t>
            </a:r>
            <a:r>
              <a:rPr lang="en-IN" dirty="0">
                <a:latin typeface="Consolas" panose="020B0609020204030204" pitchFamily="49" charset="0"/>
              </a:rPr>
              <a:t>, None) </a:t>
            </a:r>
          </a:p>
          <a:p>
            <a:pPr marL="0" indent="0">
              <a:buNone/>
            </a:pPr>
            <a:r>
              <a:rPr lang="en-IN" dirty="0">
                <a:latin typeface="Consolas" panose="020B0609020204030204" pitchFamily="49" charset="0"/>
              </a:rPr>
              <a:t>image[</a:t>
            </a:r>
            <a:r>
              <a:rPr lang="en-IN" dirty="0" err="1">
                <a:latin typeface="Consolas" panose="020B0609020204030204" pitchFamily="49" charset="0"/>
              </a:rPr>
              <a:t>dst</a:t>
            </a:r>
            <a:r>
              <a:rPr lang="en-IN" dirty="0">
                <a:latin typeface="Consolas" panose="020B0609020204030204" pitchFamily="49" charset="0"/>
              </a:rPr>
              <a:t> &gt; 0.01 * </a:t>
            </a:r>
            <a:r>
              <a:rPr lang="en-IN" dirty="0" err="1">
                <a:latin typeface="Consolas" panose="020B0609020204030204" pitchFamily="49" charset="0"/>
              </a:rPr>
              <a:t>dst.max</a:t>
            </a:r>
            <a:r>
              <a:rPr lang="en-IN" dirty="0">
                <a:latin typeface="Consolas" panose="020B0609020204030204" pitchFamily="49" charset="0"/>
              </a:rPr>
              <a:t>()] = [0, 255, 0] </a:t>
            </a:r>
          </a:p>
          <a:p>
            <a:pPr marL="0" indent="0">
              <a:buNone/>
            </a:pPr>
            <a:r>
              <a:rPr lang="en-IN" dirty="0">
                <a:latin typeface="Consolas" panose="020B0609020204030204" pitchFamily="49" charset="0"/>
              </a:rPr>
              <a:t>cv2.imshow('</a:t>
            </a:r>
            <a:r>
              <a:rPr lang="en-IN" dirty="0" err="1">
                <a:latin typeface="Consolas" panose="020B0609020204030204" pitchFamily="49" charset="0"/>
              </a:rPr>
              <a:t>haris_corner</a:t>
            </a:r>
            <a:r>
              <a:rPr lang="en-IN" dirty="0">
                <a:latin typeface="Consolas" panose="020B0609020204030204" pitchFamily="49" charset="0"/>
              </a:rPr>
              <a:t>', image) </a:t>
            </a:r>
          </a:p>
          <a:p>
            <a:pPr marL="0" indent="0">
              <a:buNone/>
            </a:pPr>
            <a:r>
              <a:rPr lang="en-IN" dirty="0">
                <a:latin typeface="Consolas" panose="020B0609020204030204" pitchFamily="49" charset="0"/>
              </a:rPr>
              <a:t>cv2.waitKey() </a:t>
            </a:r>
          </a:p>
        </p:txBody>
      </p:sp>
    </p:spTree>
    <p:extLst>
      <p:ext uri="{BB962C8B-B14F-4D97-AF65-F5344CB8AC3E}">
        <p14:creationId xmlns:p14="http://schemas.microsoft.com/office/powerpoint/2010/main" val="2734198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D9C2-C23F-DCF5-6A1A-E41988DC21C2}"/>
              </a:ext>
            </a:extLst>
          </p:cNvPr>
          <p:cNvSpPr>
            <a:spLocks noGrp="1"/>
          </p:cNvSpPr>
          <p:nvPr>
            <p:ph type="title"/>
          </p:nvPr>
        </p:nvSpPr>
        <p:spPr>
          <a:xfrm>
            <a:off x="576073" y="-292608"/>
            <a:ext cx="10131425" cy="1456267"/>
          </a:xfrm>
        </p:spPr>
        <p:txBody>
          <a:bodyPr/>
          <a:lstStyle/>
          <a:p>
            <a:r>
              <a:rPr lang="en-US" dirty="0">
                <a:latin typeface="Arial Rounded MT Bold" panose="020F0704030504030204" pitchFamily="34" charset="0"/>
              </a:rPr>
              <a:t>Shi-</a:t>
            </a:r>
            <a:r>
              <a:rPr lang="en-US" dirty="0" err="1">
                <a:latin typeface="Arial Rounded MT Bold" panose="020F0704030504030204" pitchFamily="34" charset="0"/>
              </a:rPr>
              <a:t>tomasi</a:t>
            </a:r>
            <a:r>
              <a:rPr lang="en-US" dirty="0">
                <a:latin typeface="Arial Rounded MT Bold" panose="020F0704030504030204" pitchFamily="34" charset="0"/>
              </a:rPr>
              <a:t> corner detection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9B9DCF6E-DA5B-D07C-EE7C-E3A30C380969}"/>
              </a:ext>
            </a:extLst>
          </p:cNvPr>
          <p:cNvSpPr>
            <a:spLocks noGrp="1"/>
          </p:cNvSpPr>
          <p:nvPr>
            <p:ph idx="1"/>
          </p:nvPr>
        </p:nvSpPr>
        <p:spPr>
          <a:xfrm>
            <a:off x="576073" y="768096"/>
            <a:ext cx="10680066" cy="6181345"/>
          </a:xfrm>
        </p:spPr>
        <p:txBody>
          <a:bodyPr>
            <a:normAutofit fontScale="77500" lnSpcReduction="20000"/>
          </a:bodyPr>
          <a:lstStyle/>
          <a:p>
            <a:pPr marL="0" indent="0">
              <a:buNone/>
            </a:pPr>
            <a:r>
              <a:rPr lang="en-US" b="0" i="0" dirty="0">
                <a:effectLst/>
              </a:rPr>
              <a:t>Shi and Tomasi came up with a different corner detection algorithm which is mostly similar to the Haris corner detection algorithm in which the only difference will be the kernel value in which we can find only the n strongest corners of the image. This can greatly help while we need only the limited and very important features of the image.</a:t>
            </a:r>
          </a:p>
          <a:p>
            <a:pPr marL="0" indent="0">
              <a:buNone/>
            </a:pPr>
            <a:r>
              <a:rPr lang="en-IN" dirty="0">
                <a:latin typeface="Consolas" panose="020B0609020204030204" pitchFamily="49" charset="0"/>
              </a:rPr>
              <a:t># Importing the libraries </a:t>
            </a:r>
          </a:p>
          <a:p>
            <a:pPr marL="0" indent="0">
              <a:buNone/>
            </a:pPr>
            <a:r>
              <a:rPr lang="en-IN" dirty="0">
                <a:latin typeface="Consolas" panose="020B0609020204030204" pitchFamily="49" charset="0"/>
              </a:rPr>
              <a:t>import cv2 </a:t>
            </a:r>
          </a:p>
          <a:p>
            <a:pPr marL="0" indent="0">
              <a:buNone/>
            </a:pPr>
            <a:r>
              <a:rPr lang="en-IN" dirty="0">
                <a:latin typeface="Consolas" panose="020B0609020204030204" pitchFamily="49" charset="0"/>
              </a:rPr>
              <a:t>import </a:t>
            </a:r>
            <a:r>
              <a:rPr lang="en-IN" dirty="0" err="1">
                <a:latin typeface="Consolas" panose="020B0609020204030204" pitchFamily="49" charset="0"/>
              </a:rPr>
              <a:t>numpy</a:t>
            </a:r>
            <a:r>
              <a:rPr lang="en-IN" dirty="0">
                <a:latin typeface="Consolas" panose="020B0609020204030204" pitchFamily="49" charset="0"/>
              </a:rPr>
              <a:t> as np </a:t>
            </a:r>
          </a:p>
          <a:p>
            <a:pPr marL="0" indent="0">
              <a:buNone/>
            </a:pPr>
            <a:r>
              <a:rPr lang="en-IN" dirty="0">
                <a:latin typeface="Consolas" panose="020B0609020204030204" pitchFamily="49" charset="0"/>
              </a:rPr>
              <a:t># Reading the image and converting into B?W </a:t>
            </a:r>
          </a:p>
          <a:p>
            <a:pPr marL="0" indent="0">
              <a:buNone/>
            </a:pPr>
            <a:r>
              <a:rPr lang="en-IN" dirty="0">
                <a:latin typeface="Consolas" panose="020B0609020204030204" pitchFamily="49" charset="0"/>
              </a:rPr>
              <a:t>image = cv2.imread("book.png") </a:t>
            </a:r>
          </a:p>
          <a:p>
            <a:pPr marL="0" indent="0">
              <a:buNone/>
            </a:pPr>
            <a:r>
              <a:rPr lang="en-IN" dirty="0" err="1">
                <a:latin typeface="Consolas" panose="020B0609020204030204" pitchFamily="49" charset="0"/>
              </a:rPr>
              <a:t>gray_image</a:t>
            </a:r>
            <a:r>
              <a:rPr lang="en-IN" dirty="0">
                <a:latin typeface="Consolas" panose="020B0609020204030204" pitchFamily="49" charset="0"/>
              </a:rPr>
              <a:t> = cv2.cvtColor(image, cv2.COLOR_BGR2GRAY) </a:t>
            </a:r>
          </a:p>
          <a:p>
            <a:pPr marL="0" indent="0">
              <a:buNone/>
            </a:pPr>
            <a:r>
              <a:rPr lang="en-IN" dirty="0">
                <a:latin typeface="Consolas" panose="020B0609020204030204" pitchFamily="49" charset="0"/>
              </a:rPr>
              <a:t># Applying the function </a:t>
            </a:r>
          </a:p>
          <a:p>
            <a:pPr marL="0" indent="0">
              <a:buNone/>
            </a:pPr>
            <a:r>
              <a:rPr lang="en-IN" dirty="0">
                <a:latin typeface="Consolas" panose="020B0609020204030204" pitchFamily="49" charset="0"/>
              </a:rPr>
              <a:t>corners = cv2.goodFeaturesToTrack( </a:t>
            </a:r>
          </a:p>
          <a:p>
            <a:pPr marL="0" indent="0">
              <a:buNone/>
            </a:pPr>
            <a:r>
              <a:rPr lang="en-IN" dirty="0">
                <a:latin typeface="Consolas" panose="020B0609020204030204" pitchFamily="49" charset="0"/>
              </a:rPr>
              <a:t>    </a:t>
            </a:r>
            <a:r>
              <a:rPr lang="en-IN" dirty="0" err="1">
                <a:latin typeface="Consolas" panose="020B0609020204030204" pitchFamily="49" charset="0"/>
              </a:rPr>
              <a:t>gray_image</a:t>
            </a:r>
            <a:r>
              <a:rPr lang="en-IN" dirty="0">
                <a:latin typeface="Consolas" panose="020B0609020204030204" pitchFamily="49" charset="0"/>
              </a:rPr>
              <a:t>, </a:t>
            </a:r>
            <a:r>
              <a:rPr lang="en-IN" dirty="0" err="1">
                <a:latin typeface="Consolas" panose="020B0609020204030204" pitchFamily="49" charset="0"/>
              </a:rPr>
              <a:t>maxCorners</a:t>
            </a:r>
            <a:r>
              <a:rPr lang="en-IN" dirty="0">
                <a:latin typeface="Consolas" panose="020B0609020204030204" pitchFamily="49" charset="0"/>
              </a:rPr>
              <a:t>=50, </a:t>
            </a:r>
            <a:r>
              <a:rPr lang="en-IN" dirty="0" err="1">
                <a:latin typeface="Consolas" panose="020B0609020204030204" pitchFamily="49" charset="0"/>
              </a:rPr>
              <a:t>qualityLevel</a:t>
            </a:r>
            <a:r>
              <a:rPr lang="en-IN" dirty="0">
                <a:latin typeface="Consolas" panose="020B0609020204030204" pitchFamily="49" charset="0"/>
              </a:rPr>
              <a:t>=0.02, </a:t>
            </a:r>
            <a:r>
              <a:rPr lang="en-IN" dirty="0" err="1">
                <a:latin typeface="Consolas" panose="020B0609020204030204" pitchFamily="49" charset="0"/>
              </a:rPr>
              <a:t>minDistance</a:t>
            </a:r>
            <a:r>
              <a:rPr lang="en-IN" dirty="0">
                <a:latin typeface="Consolas" panose="020B0609020204030204" pitchFamily="49" charset="0"/>
              </a:rPr>
              <a:t>=20) </a:t>
            </a:r>
          </a:p>
          <a:p>
            <a:pPr marL="0" indent="0">
              <a:buNone/>
            </a:pPr>
            <a:r>
              <a:rPr lang="en-IN" dirty="0">
                <a:latin typeface="Consolas" panose="020B0609020204030204" pitchFamily="49" charset="0"/>
              </a:rPr>
              <a:t>corners = np.float32(corners) </a:t>
            </a:r>
          </a:p>
          <a:p>
            <a:pPr marL="0" indent="0">
              <a:buNone/>
            </a:pPr>
            <a:r>
              <a:rPr lang="en-IN" dirty="0">
                <a:latin typeface="Consolas" panose="020B0609020204030204" pitchFamily="49" charset="0"/>
              </a:rPr>
              <a:t>for item in corners: </a:t>
            </a:r>
          </a:p>
          <a:p>
            <a:pPr marL="0" indent="0">
              <a:buNone/>
            </a:pPr>
            <a:r>
              <a:rPr lang="en-IN" dirty="0">
                <a:latin typeface="Consolas" panose="020B0609020204030204" pitchFamily="49" charset="0"/>
              </a:rPr>
              <a:t>    x, y = item[0] </a:t>
            </a:r>
          </a:p>
          <a:p>
            <a:pPr marL="0" indent="0">
              <a:buNone/>
            </a:pPr>
            <a:r>
              <a:rPr lang="en-IN" dirty="0">
                <a:latin typeface="Consolas" panose="020B0609020204030204" pitchFamily="49" charset="0"/>
              </a:rPr>
              <a:t>    x = int(x) </a:t>
            </a:r>
          </a:p>
          <a:p>
            <a:pPr marL="0" indent="0">
              <a:buNone/>
            </a:pPr>
            <a:r>
              <a:rPr lang="en-IN" dirty="0">
                <a:latin typeface="Consolas" panose="020B0609020204030204" pitchFamily="49" charset="0"/>
              </a:rPr>
              <a:t>    y = int(y) </a:t>
            </a:r>
          </a:p>
          <a:p>
            <a:pPr marL="0" indent="0">
              <a:buNone/>
            </a:pPr>
            <a:r>
              <a:rPr lang="en-IN" dirty="0">
                <a:latin typeface="Consolas" panose="020B0609020204030204" pitchFamily="49" charset="0"/>
              </a:rPr>
              <a:t>    cv2.circle(image, (x, y), 6, (0, 255, 0), -1) </a:t>
            </a:r>
          </a:p>
          <a:p>
            <a:pPr marL="0" indent="0">
              <a:buNone/>
            </a:pPr>
            <a:r>
              <a:rPr lang="en-IN" dirty="0">
                <a:latin typeface="Consolas" panose="020B0609020204030204" pitchFamily="49" charset="0"/>
              </a:rPr>
              <a:t># Showing the image </a:t>
            </a:r>
          </a:p>
          <a:p>
            <a:pPr marL="0" indent="0">
              <a:buNone/>
            </a:pPr>
            <a:r>
              <a:rPr lang="en-IN" dirty="0">
                <a:latin typeface="Consolas" panose="020B0609020204030204" pitchFamily="49" charset="0"/>
              </a:rPr>
              <a:t>cv2.imshow('</a:t>
            </a:r>
            <a:r>
              <a:rPr lang="en-IN" dirty="0" err="1">
                <a:latin typeface="Consolas" panose="020B0609020204030204" pitchFamily="49" charset="0"/>
              </a:rPr>
              <a:t>good_features</a:t>
            </a:r>
            <a:r>
              <a:rPr lang="en-IN" dirty="0">
                <a:latin typeface="Consolas" panose="020B0609020204030204" pitchFamily="49" charset="0"/>
              </a:rPr>
              <a:t>', image) </a:t>
            </a:r>
          </a:p>
          <a:p>
            <a:pPr marL="0" indent="0">
              <a:buNone/>
            </a:pPr>
            <a:r>
              <a:rPr lang="en-IN" dirty="0">
                <a:latin typeface="Consolas" panose="020B0609020204030204" pitchFamily="49" charset="0"/>
              </a:rPr>
              <a:t>cv2.waitKey() </a:t>
            </a:r>
          </a:p>
        </p:txBody>
      </p:sp>
    </p:spTree>
    <p:extLst>
      <p:ext uri="{BB962C8B-B14F-4D97-AF65-F5344CB8AC3E}">
        <p14:creationId xmlns:p14="http://schemas.microsoft.com/office/powerpoint/2010/main" val="1792154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7D6E-2C7A-1224-640B-327AC5FB34F3}"/>
              </a:ext>
            </a:extLst>
          </p:cNvPr>
          <p:cNvSpPr>
            <a:spLocks noGrp="1"/>
          </p:cNvSpPr>
          <p:nvPr>
            <p:ph type="title"/>
          </p:nvPr>
        </p:nvSpPr>
        <p:spPr>
          <a:xfrm>
            <a:off x="685801" y="0"/>
            <a:ext cx="10131425" cy="1456267"/>
          </a:xfrm>
        </p:spPr>
        <p:txBody>
          <a:bodyPr/>
          <a:lstStyle/>
          <a:p>
            <a:r>
              <a:rPr lang="en-IN" dirty="0">
                <a:latin typeface="Arial Rounded MT Bold" panose="020F0704030504030204" pitchFamily="34" charset="0"/>
              </a:rPr>
              <a:t>SIFT (Scale-Invariant Feature Transform)</a:t>
            </a:r>
          </a:p>
        </p:txBody>
      </p:sp>
      <p:sp>
        <p:nvSpPr>
          <p:cNvPr id="3" name="Content Placeholder 2">
            <a:extLst>
              <a:ext uri="{FF2B5EF4-FFF2-40B4-BE49-F238E27FC236}">
                <a16:creationId xmlns:a16="http://schemas.microsoft.com/office/drawing/2014/main" id="{C4ADCF30-62E1-6F4D-3530-95D5B9EAF476}"/>
              </a:ext>
            </a:extLst>
          </p:cNvPr>
          <p:cNvSpPr>
            <a:spLocks noGrp="1"/>
          </p:cNvSpPr>
          <p:nvPr>
            <p:ph idx="1"/>
          </p:nvPr>
        </p:nvSpPr>
        <p:spPr>
          <a:xfrm>
            <a:off x="685801" y="1188720"/>
            <a:ext cx="10131425" cy="5669280"/>
          </a:xfrm>
        </p:spPr>
        <p:txBody>
          <a:bodyPr>
            <a:normAutofit fontScale="92500" lnSpcReduction="20000"/>
          </a:bodyPr>
          <a:lstStyle/>
          <a:p>
            <a:pPr marL="0" indent="0">
              <a:buNone/>
            </a:pPr>
            <a:r>
              <a:rPr lang="en-US" b="0" i="0" dirty="0">
                <a:effectLst/>
              </a:rPr>
              <a:t>SIFT is one of the important algorithms that detect objects irrelevant to the scale and rotation of the image and the reference. This helps a lot while we are comparing the real-world objects to an image though it is independent of the angle and scale of the image. This method will return the key points of the images which we need to mark in the image.</a:t>
            </a:r>
          </a:p>
          <a:p>
            <a:pPr marL="0" indent="0">
              <a:buNone/>
            </a:pPr>
            <a:r>
              <a:rPr lang="en-IN" dirty="0">
                <a:latin typeface="Consolas" panose="020B0609020204030204" pitchFamily="49" charset="0"/>
              </a:rPr>
              <a:t># Importing the libraries </a:t>
            </a:r>
          </a:p>
          <a:p>
            <a:pPr marL="0" indent="0">
              <a:buNone/>
            </a:pPr>
            <a:r>
              <a:rPr lang="en-IN" dirty="0">
                <a:latin typeface="Consolas" panose="020B0609020204030204" pitchFamily="49" charset="0"/>
              </a:rPr>
              <a:t>import cv2 </a:t>
            </a:r>
          </a:p>
          <a:p>
            <a:pPr marL="0" indent="0">
              <a:buNone/>
            </a:pPr>
            <a:r>
              <a:rPr lang="en-IN" dirty="0">
                <a:latin typeface="Consolas" panose="020B0609020204030204" pitchFamily="49" charset="0"/>
              </a:rPr>
              <a:t># Reading the image and converting into B/W </a:t>
            </a:r>
          </a:p>
          <a:p>
            <a:pPr marL="0" indent="0">
              <a:buNone/>
            </a:pPr>
            <a:r>
              <a:rPr lang="en-IN" dirty="0">
                <a:latin typeface="Consolas" panose="020B0609020204030204" pitchFamily="49" charset="0"/>
              </a:rPr>
              <a:t>image = cv2.imread('book.jpg') </a:t>
            </a:r>
          </a:p>
          <a:p>
            <a:pPr marL="0" indent="0">
              <a:buNone/>
            </a:pPr>
            <a:r>
              <a:rPr lang="en-IN" dirty="0" err="1">
                <a:latin typeface="Consolas" panose="020B0609020204030204" pitchFamily="49" charset="0"/>
              </a:rPr>
              <a:t>gray_image</a:t>
            </a:r>
            <a:r>
              <a:rPr lang="en-IN" dirty="0">
                <a:latin typeface="Consolas" panose="020B0609020204030204" pitchFamily="49" charset="0"/>
              </a:rPr>
              <a:t> = cv2.cvtColor(image, cv2.COLOR_BGR2GRAY) </a:t>
            </a:r>
          </a:p>
          <a:p>
            <a:pPr marL="0" indent="0">
              <a:buNone/>
            </a:pPr>
            <a:r>
              <a:rPr lang="en-IN" dirty="0">
                <a:latin typeface="Consolas" panose="020B0609020204030204" pitchFamily="49" charset="0"/>
              </a:rPr>
              <a:t># Applying the function </a:t>
            </a:r>
          </a:p>
          <a:p>
            <a:pPr marL="0" indent="0">
              <a:buNone/>
            </a:pPr>
            <a:r>
              <a:rPr lang="en-IN" dirty="0">
                <a:latin typeface="Consolas" panose="020B0609020204030204" pitchFamily="49" charset="0"/>
              </a:rPr>
              <a:t>sift = cv2.xfeatures2d.SIFT_create() </a:t>
            </a:r>
          </a:p>
          <a:p>
            <a:pPr marL="0" indent="0">
              <a:buNone/>
            </a:pPr>
            <a:r>
              <a:rPr lang="en-IN" dirty="0" err="1">
                <a:latin typeface="Consolas" panose="020B0609020204030204" pitchFamily="49" charset="0"/>
              </a:rPr>
              <a:t>kp</a:t>
            </a:r>
            <a:r>
              <a:rPr lang="en-IN" dirty="0">
                <a:latin typeface="Consolas" panose="020B0609020204030204" pitchFamily="49" charset="0"/>
              </a:rPr>
              <a:t>, des = </a:t>
            </a:r>
            <a:r>
              <a:rPr lang="en-IN" dirty="0" err="1">
                <a:latin typeface="Consolas" panose="020B0609020204030204" pitchFamily="49" charset="0"/>
              </a:rPr>
              <a:t>sift.detectAndCompute</a:t>
            </a:r>
            <a:r>
              <a:rPr lang="en-IN" dirty="0">
                <a:latin typeface="Consolas" panose="020B0609020204030204" pitchFamily="49" charset="0"/>
              </a:rPr>
              <a:t>(</a:t>
            </a:r>
            <a:r>
              <a:rPr lang="en-IN" dirty="0" err="1">
                <a:latin typeface="Consolas" panose="020B0609020204030204" pitchFamily="49" charset="0"/>
              </a:rPr>
              <a:t>gray_image</a:t>
            </a:r>
            <a:r>
              <a:rPr lang="en-IN" dirty="0">
                <a:latin typeface="Consolas" panose="020B0609020204030204" pitchFamily="49" charset="0"/>
              </a:rPr>
              <a:t>, None) </a:t>
            </a:r>
          </a:p>
          <a:p>
            <a:pPr marL="0" indent="0">
              <a:buNone/>
            </a:pPr>
            <a:r>
              <a:rPr lang="en-IN" dirty="0">
                <a:latin typeface="Consolas" panose="020B0609020204030204" pitchFamily="49" charset="0"/>
              </a:rPr>
              <a:t># Applying the function </a:t>
            </a:r>
          </a:p>
          <a:p>
            <a:pPr marL="0" indent="0">
              <a:buNone/>
            </a:pPr>
            <a:r>
              <a:rPr lang="en-IN" dirty="0" err="1">
                <a:latin typeface="Consolas" panose="020B0609020204030204" pitchFamily="49" charset="0"/>
              </a:rPr>
              <a:t>kp_image</a:t>
            </a:r>
            <a:r>
              <a:rPr lang="en-IN" dirty="0">
                <a:latin typeface="Consolas" panose="020B0609020204030204" pitchFamily="49" charset="0"/>
              </a:rPr>
              <a:t> = cv2.drawKeypoints(image, </a:t>
            </a:r>
            <a:r>
              <a:rPr lang="en-IN" dirty="0" err="1">
                <a:latin typeface="Consolas" panose="020B0609020204030204" pitchFamily="49" charset="0"/>
              </a:rPr>
              <a:t>kp</a:t>
            </a:r>
            <a:r>
              <a:rPr lang="en-IN" dirty="0">
                <a:latin typeface="Consolas" panose="020B0609020204030204" pitchFamily="49" charset="0"/>
              </a:rPr>
              <a:t>, None, </a:t>
            </a:r>
            <a:r>
              <a:rPr lang="en-IN" dirty="0" err="1">
                <a:latin typeface="Consolas" panose="020B0609020204030204" pitchFamily="49" charset="0"/>
              </a:rPr>
              <a:t>color</a:t>
            </a:r>
            <a:r>
              <a:rPr lang="en-IN" dirty="0">
                <a:latin typeface="Consolas" panose="020B0609020204030204" pitchFamily="49" charset="0"/>
              </a:rPr>
              <a:t>=( </a:t>
            </a:r>
          </a:p>
          <a:p>
            <a:pPr marL="0" indent="0">
              <a:buNone/>
            </a:pPr>
            <a:r>
              <a:rPr lang="en-IN" dirty="0">
                <a:latin typeface="Consolas" panose="020B0609020204030204" pitchFamily="49" charset="0"/>
              </a:rPr>
              <a:t>    0, 255, 0), flags=cv2.DRAW_MATCHES_FLAGS_DRAW_RICH_KEYPOINTS) </a:t>
            </a:r>
          </a:p>
          <a:p>
            <a:pPr marL="0" indent="0">
              <a:buNone/>
            </a:pPr>
            <a:r>
              <a:rPr lang="en-IN" dirty="0">
                <a:latin typeface="Consolas" panose="020B0609020204030204" pitchFamily="49" charset="0"/>
              </a:rPr>
              <a:t>cv2.imshow('SIFT', </a:t>
            </a:r>
            <a:r>
              <a:rPr lang="en-IN" dirty="0" err="1">
                <a:latin typeface="Consolas" panose="020B0609020204030204" pitchFamily="49" charset="0"/>
              </a:rPr>
              <a:t>kp_image</a:t>
            </a:r>
            <a:r>
              <a:rPr lang="en-IN" dirty="0">
                <a:latin typeface="Consolas" panose="020B0609020204030204" pitchFamily="49" charset="0"/>
              </a:rPr>
              <a:t>) </a:t>
            </a:r>
          </a:p>
          <a:p>
            <a:pPr marL="0" indent="0">
              <a:buNone/>
            </a:pPr>
            <a:r>
              <a:rPr lang="en-IN" dirty="0">
                <a:latin typeface="Consolas" panose="020B0609020204030204" pitchFamily="49" charset="0"/>
              </a:rPr>
              <a:t>cv2.waitKey() </a:t>
            </a:r>
          </a:p>
        </p:txBody>
      </p:sp>
    </p:spTree>
    <p:extLst>
      <p:ext uri="{BB962C8B-B14F-4D97-AF65-F5344CB8AC3E}">
        <p14:creationId xmlns:p14="http://schemas.microsoft.com/office/powerpoint/2010/main" val="3401339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9CBD-DCAC-0C13-AEA4-A6D449F0688C}"/>
              </a:ext>
            </a:extLst>
          </p:cNvPr>
          <p:cNvSpPr>
            <a:spLocks noGrp="1"/>
          </p:cNvSpPr>
          <p:nvPr>
            <p:ph type="title"/>
          </p:nvPr>
        </p:nvSpPr>
        <p:spPr>
          <a:xfrm>
            <a:off x="685801" y="225552"/>
            <a:ext cx="10899647" cy="1456267"/>
          </a:xfrm>
        </p:spPr>
        <p:txBody>
          <a:bodyPr/>
          <a:lstStyle/>
          <a:p>
            <a:r>
              <a:rPr lang="en-IN" dirty="0">
                <a:latin typeface="Arial Rounded MT Bold" panose="020F0704030504030204" pitchFamily="34" charset="0"/>
              </a:rPr>
              <a:t>FAST algorithm for corner detection</a:t>
            </a:r>
          </a:p>
        </p:txBody>
      </p:sp>
      <p:sp>
        <p:nvSpPr>
          <p:cNvPr id="3" name="Content Placeholder 2">
            <a:extLst>
              <a:ext uri="{FF2B5EF4-FFF2-40B4-BE49-F238E27FC236}">
                <a16:creationId xmlns:a16="http://schemas.microsoft.com/office/drawing/2014/main" id="{89445375-D90A-BEF5-50C4-C39787FD0DF9}"/>
              </a:ext>
            </a:extLst>
          </p:cNvPr>
          <p:cNvSpPr>
            <a:spLocks noGrp="1"/>
          </p:cNvSpPr>
          <p:nvPr>
            <p:ph idx="1"/>
          </p:nvPr>
        </p:nvSpPr>
        <p:spPr>
          <a:xfrm>
            <a:off x="685801" y="1429511"/>
            <a:ext cx="10286999" cy="5202937"/>
          </a:xfrm>
        </p:spPr>
        <p:txBody>
          <a:bodyPr>
            <a:normAutofit fontScale="85000" lnSpcReduction="10000"/>
          </a:bodyPr>
          <a:lstStyle/>
          <a:p>
            <a:pPr marL="0" indent="0">
              <a:buNone/>
            </a:pPr>
            <a:r>
              <a:rPr lang="en-US" dirty="0"/>
              <a:t>SURF is fast when compared to SIFT but not as fast to use with real-time devices like mobile phones and surveillance cameras. So FAST algorithm was introduced with a very fast computing time. However FAST gives us only the key points and we may need to compute descriptors with other algorithms like SIFT and SURF. With a Fast algorithm, we can detect corners and also blobs.</a:t>
            </a:r>
          </a:p>
          <a:p>
            <a:pPr marL="0" indent="0">
              <a:buNone/>
            </a:pPr>
            <a:r>
              <a:rPr lang="en-IN" dirty="0">
                <a:latin typeface="Consolas" panose="020B0609020204030204" pitchFamily="49" charset="0"/>
              </a:rPr>
              <a:t># Importing the libraries </a:t>
            </a:r>
          </a:p>
          <a:p>
            <a:pPr marL="0" indent="0">
              <a:buNone/>
            </a:pPr>
            <a:r>
              <a:rPr lang="en-IN" dirty="0">
                <a:latin typeface="Consolas" panose="020B0609020204030204" pitchFamily="49" charset="0"/>
              </a:rPr>
              <a:t>import cv2 </a:t>
            </a:r>
          </a:p>
          <a:p>
            <a:pPr marL="0" indent="0">
              <a:buNone/>
            </a:pPr>
            <a:r>
              <a:rPr lang="en-IN" dirty="0">
                <a:latin typeface="Consolas" panose="020B0609020204030204" pitchFamily="49" charset="0"/>
              </a:rPr>
              <a:t># Reading the image and converting into B/W </a:t>
            </a:r>
          </a:p>
          <a:p>
            <a:pPr marL="0" indent="0">
              <a:buNone/>
            </a:pPr>
            <a:r>
              <a:rPr lang="en-IN" dirty="0">
                <a:latin typeface="Consolas" panose="020B0609020204030204" pitchFamily="49" charset="0"/>
              </a:rPr>
              <a:t>image = cv2.imread('book.png') </a:t>
            </a:r>
          </a:p>
          <a:p>
            <a:pPr marL="0" indent="0">
              <a:buNone/>
            </a:pPr>
            <a:r>
              <a:rPr lang="en-IN" dirty="0" err="1">
                <a:latin typeface="Consolas" panose="020B0609020204030204" pitchFamily="49" charset="0"/>
              </a:rPr>
              <a:t>gray_image</a:t>
            </a:r>
            <a:r>
              <a:rPr lang="en-IN" dirty="0">
                <a:latin typeface="Consolas" panose="020B0609020204030204" pitchFamily="49" charset="0"/>
              </a:rPr>
              <a:t> = cv2.cvtColor(image, cv2.COLOR_BGR2GRAY)</a:t>
            </a:r>
          </a:p>
          <a:p>
            <a:pPr marL="0" indent="0">
              <a:buNone/>
            </a:pPr>
            <a:r>
              <a:rPr lang="en-IN" dirty="0">
                <a:latin typeface="Consolas" panose="020B0609020204030204" pitchFamily="49" charset="0"/>
              </a:rPr>
              <a:t># Applying the function </a:t>
            </a:r>
          </a:p>
          <a:p>
            <a:pPr marL="0" indent="0">
              <a:buNone/>
            </a:pPr>
            <a:r>
              <a:rPr lang="en-IN" dirty="0">
                <a:latin typeface="Consolas" panose="020B0609020204030204" pitchFamily="49" charset="0"/>
              </a:rPr>
              <a:t>fast = cv2.FastFeatureDetector_create() </a:t>
            </a:r>
          </a:p>
          <a:p>
            <a:pPr marL="0" indent="0">
              <a:buNone/>
            </a:pPr>
            <a:r>
              <a:rPr lang="en-IN" dirty="0" err="1">
                <a:latin typeface="Consolas" panose="020B0609020204030204" pitchFamily="49" charset="0"/>
              </a:rPr>
              <a:t>fast.setNonmaxSuppression</a:t>
            </a:r>
            <a:r>
              <a:rPr lang="en-IN" dirty="0">
                <a:latin typeface="Consolas" panose="020B0609020204030204" pitchFamily="49" charset="0"/>
              </a:rPr>
              <a:t>(False) </a:t>
            </a:r>
          </a:p>
          <a:p>
            <a:pPr marL="0" indent="0">
              <a:buNone/>
            </a:pPr>
            <a:r>
              <a:rPr lang="en-IN" dirty="0">
                <a:latin typeface="Consolas" panose="020B0609020204030204" pitchFamily="49" charset="0"/>
              </a:rPr>
              <a:t> # Drawing the </a:t>
            </a:r>
            <a:r>
              <a:rPr lang="en-IN" dirty="0" err="1">
                <a:latin typeface="Consolas" panose="020B0609020204030204" pitchFamily="49" charset="0"/>
              </a:rPr>
              <a:t>keypoints</a:t>
            </a:r>
            <a:r>
              <a:rPr lang="en-IN" dirty="0">
                <a:latin typeface="Consolas" panose="020B0609020204030204" pitchFamily="49" charset="0"/>
              </a:rPr>
              <a:t> </a:t>
            </a:r>
          </a:p>
          <a:p>
            <a:pPr marL="0" indent="0">
              <a:buNone/>
            </a:pPr>
            <a:r>
              <a:rPr lang="en-IN" dirty="0" err="1">
                <a:latin typeface="Consolas" panose="020B0609020204030204" pitchFamily="49" charset="0"/>
              </a:rPr>
              <a:t>kp</a:t>
            </a:r>
            <a:r>
              <a:rPr lang="en-IN" dirty="0">
                <a:latin typeface="Consolas" panose="020B0609020204030204" pitchFamily="49" charset="0"/>
              </a:rPr>
              <a:t> = </a:t>
            </a:r>
            <a:r>
              <a:rPr lang="en-IN" dirty="0" err="1">
                <a:latin typeface="Consolas" panose="020B0609020204030204" pitchFamily="49" charset="0"/>
              </a:rPr>
              <a:t>fast.detect</a:t>
            </a:r>
            <a:r>
              <a:rPr lang="en-IN" dirty="0">
                <a:latin typeface="Consolas" panose="020B0609020204030204" pitchFamily="49" charset="0"/>
              </a:rPr>
              <a:t>(</a:t>
            </a:r>
            <a:r>
              <a:rPr lang="en-IN" dirty="0" err="1">
                <a:latin typeface="Consolas" panose="020B0609020204030204" pitchFamily="49" charset="0"/>
              </a:rPr>
              <a:t>gray_image</a:t>
            </a:r>
            <a:r>
              <a:rPr lang="en-IN" dirty="0">
                <a:latin typeface="Consolas" panose="020B0609020204030204" pitchFamily="49" charset="0"/>
              </a:rPr>
              <a:t>, None) </a:t>
            </a:r>
          </a:p>
          <a:p>
            <a:pPr marL="0" indent="0">
              <a:buNone/>
            </a:pPr>
            <a:r>
              <a:rPr lang="en-IN" dirty="0" err="1">
                <a:latin typeface="Consolas" panose="020B0609020204030204" pitchFamily="49" charset="0"/>
              </a:rPr>
              <a:t>kp_image</a:t>
            </a:r>
            <a:r>
              <a:rPr lang="en-IN" dirty="0">
                <a:latin typeface="Consolas" panose="020B0609020204030204" pitchFamily="49" charset="0"/>
              </a:rPr>
              <a:t> = cv2.drawKeypoints(image, </a:t>
            </a:r>
            <a:r>
              <a:rPr lang="en-IN" dirty="0" err="1">
                <a:latin typeface="Consolas" panose="020B0609020204030204" pitchFamily="49" charset="0"/>
              </a:rPr>
              <a:t>kp</a:t>
            </a:r>
            <a:r>
              <a:rPr lang="en-IN" dirty="0">
                <a:latin typeface="Consolas" panose="020B0609020204030204" pitchFamily="49" charset="0"/>
              </a:rPr>
              <a:t>, None, </a:t>
            </a:r>
            <a:r>
              <a:rPr lang="en-IN" dirty="0" err="1">
                <a:latin typeface="Consolas" panose="020B0609020204030204" pitchFamily="49" charset="0"/>
              </a:rPr>
              <a:t>color</a:t>
            </a:r>
            <a:r>
              <a:rPr lang="en-IN" dirty="0">
                <a:latin typeface="Consolas" panose="020B0609020204030204" pitchFamily="49" charset="0"/>
              </a:rPr>
              <a:t>=(0, 255, 0)) </a:t>
            </a:r>
          </a:p>
          <a:p>
            <a:pPr marL="0" indent="0">
              <a:buNone/>
            </a:pPr>
            <a:r>
              <a:rPr lang="en-IN" dirty="0">
                <a:latin typeface="Consolas" panose="020B0609020204030204" pitchFamily="49" charset="0"/>
              </a:rPr>
              <a:t>  cv2.imshow('FAST', </a:t>
            </a:r>
            <a:r>
              <a:rPr lang="en-IN" dirty="0" err="1">
                <a:latin typeface="Consolas" panose="020B0609020204030204" pitchFamily="49" charset="0"/>
              </a:rPr>
              <a:t>kp_image</a:t>
            </a:r>
            <a:r>
              <a:rPr lang="en-IN" dirty="0">
                <a:latin typeface="Consolas" panose="020B0609020204030204" pitchFamily="49" charset="0"/>
              </a:rPr>
              <a:t>) </a:t>
            </a:r>
          </a:p>
          <a:p>
            <a:pPr marL="0" indent="0">
              <a:buNone/>
            </a:pPr>
            <a:r>
              <a:rPr lang="en-IN" dirty="0">
                <a:latin typeface="Consolas" panose="020B0609020204030204" pitchFamily="49" charset="0"/>
              </a:rPr>
              <a:t>cv2.waitKey() </a:t>
            </a:r>
          </a:p>
        </p:txBody>
      </p:sp>
    </p:spTree>
    <p:extLst>
      <p:ext uri="{BB962C8B-B14F-4D97-AF65-F5344CB8AC3E}">
        <p14:creationId xmlns:p14="http://schemas.microsoft.com/office/powerpoint/2010/main" val="155465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BAAD-006B-9253-64BB-2D8F41DF4334}"/>
              </a:ext>
            </a:extLst>
          </p:cNvPr>
          <p:cNvSpPr>
            <a:spLocks noGrp="1"/>
          </p:cNvSpPr>
          <p:nvPr>
            <p:ph type="title"/>
          </p:nvPr>
        </p:nvSpPr>
        <p:spPr>
          <a:xfrm>
            <a:off x="3024758" y="217436"/>
            <a:ext cx="6142483" cy="1456267"/>
          </a:xfrm>
        </p:spPr>
        <p:txBody>
          <a:bodyPr/>
          <a:lstStyle/>
          <a:p>
            <a:r>
              <a:rPr lang="en-IN" dirty="0">
                <a:latin typeface="Arial Rounded MT Bold" panose="020F0704030504030204" pitchFamily="34" charset="0"/>
              </a:rPr>
              <a:t>Sequences in python</a:t>
            </a:r>
          </a:p>
        </p:txBody>
      </p:sp>
      <p:sp>
        <p:nvSpPr>
          <p:cNvPr id="4" name="TextBox 3">
            <a:extLst>
              <a:ext uri="{FF2B5EF4-FFF2-40B4-BE49-F238E27FC236}">
                <a16:creationId xmlns:a16="http://schemas.microsoft.com/office/drawing/2014/main" id="{C7FF821B-A808-9B67-AB4E-E0271137EE5D}"/>
              </a:ext>
            </a:extLst>
          </p:cNvPr>
          <p:cNvSpPr txBox="1"/>
          <p:nvPr/>
        </p:nvSpPr>
        <p:spPr>
          <a:xfrm>
            <a:off x="316230" y="1926336"/>
            <a:ext cx="3206495" cy="4514056"/>
          </a:xfrm>
          <a:prstGeom prst="rect">
            <a:avLst/>
          </a:prstGeom>
          <a:noFill/>
          <a:ln>
            <a:solidFill>
              <a:schemeClr val="tx2"/>
            </a:solidFill>
          </a:ln>
        </p:spPr>
        <p:txBody>
          <a:bodyPr wrap="square">
            <a:spAutoFit/>
          </a:bodyPr>
          <a:lstStyle/>
          <a:p>
            <a:pPr marL="285750" indent="-285750">
              <a:spcAft>
                <a:spcPts val="1000"/>
              </a:spcAft>
              <a:buClr>
                <a:schemeClr val="tx1"/>
              </a:buClr>
              <a:buSzPct val="100000"/>
              <a:buFont typeface="Arial" panose="020B0604020202020204" pitchFamily="34" charset="0"/>
              <a:buChar char="•"/>
            </a:pPr>
            <a:r>
              <a:rPr lang="en-IN" dirty="0"/>
              <a:t>Set- sequence of unique values</a:t>
            </a:r>
          </a:p>
          <a:p>
            <a:pPr>
              <a:spcAft>
                <a:spcPts val="1000"/>
              </a:spcAft>
              <a:buClr>
                <a:schemeClr val="tx1"/>
              </a:buClr>
              <a:buSzPct val="100000"/>
            </a:pPr>
            <a:r>
              <a:rPr lang="en-IN" dirty="0"/>
              <a:t>	</a:t>
            </a:r>
            <a:r>
              <a:rPr lang="en-IN" sz="1600" dirty="0">
                <a:latin typeface="Consolas" panose="020B0609020204030204" pitchFamily="49" charset="0"/>
              </a:rPr>
              <a:t>s=set()</a:t>
            </a:r>
          </a:p>
          <a:p>
            <a:pPr>
              <a:spcAft>
                <a:spcPts val="1000"/>
              </a:spcAft>
              <a:buClr>
                <a:schemeClr val="tx1"/>
              </a:buClr>
              <a:buSzPct val="100000"/>
            </a:pPr>
            <a:r>
              <a:rPr lang="en-IN" sz="1600" dirty="0">
                <a:latin typeface="Consolas" panose="020B0609020204030204" pitchFamily="49" charset="0"/>
              </a:rPr>
              <a:t>	</a:t>
            </a:r>
            <a:r>
              <a:rPr lang="en-IN" sz="1600" dirty="0" err="1">
                <a:latin typeface="Consolas" panose="020B0609020204030204" pitchFamily="49" charset="0"/>
              </a:rPr>
              <a:t>s.add</a:t>
            </a:r>
            <a:r>
              <a:rPr lang="en-IN" sz="1600" dirty="0">
                <a:latin typeface="Consolas" panose="020B0609020204030204" pitchFamily="49" charset="0"/>
              </a:rPr>
              <a:t>(1)</a:t>
            </a:r>
          </a:p>
          <a:p>
            <a:pPr>
              <a:spcAft>
                <a:spcPts val="1000"/>
              </a:spcAft>
              <a:buClr>
                <a:schemeClr val="tx1"/>
              </a:buClr>
              <a:buSzPct val="100000"/>
            </a:pPr>
            <a:r>
              <a:rPr lang="en-IN" sz="1600" dirty="0">
                <a:latin typeface="Consolas" panose="020B0609020204030204" pitchFamily="49" charset="0"/>
              </a:rPr>
              <a:t>	</a:t>
            </a:r>
            <a:r>
              <a:rPr lang="en-IN" sz="1600" dirty="0" err="1">
                <a:latin typeface="Consolas" panose="020B0609020204030204" pitchFamily="49" charset="0"/>
              </a:rPr>
              <a:t>s.add</a:t>
            </a:r>
            <a:r>
              <a:rPr lang="en-IN" sz="1600" dirty="0">
                <a:latin typeface="Consolas" panose="020B0609020204030204" pitchFamily="49" charset="0"/>
              </a:rPr>
              <a:t>(2)</a:t>
            </a:r>
          </a:p>
          <a:p>
            <a:pPr>
              <a:spcAft>
                <a:spcPts val="1000"/>
              </a:spcAft>
              <a:buClr>
                <a:schemeClr val="tx1"/>
              </a:buClr>
              <a:buSzPct val="100000"/>
            </a:pPr>
            <a:r>
              <a:rPr lang="en-IN" sz="1600" dirty="0">
                <a:latin typeface="Consolas" panose="020B0609020204030204" pitchFamily="49" charset="0"/>
              </a:rPr>
              <a:t>	</a:t>
            </a:r>
            <a:r>
              <a:rPr lang="en-IN" sz="1600" dirty="0" err="1">
                <a:latin typeface="Consolas" panose="020B0609020204030204" pitchFamily="49" charset="0"/>
              </a:rPr>
              <a:t>s.add</a:t>
            </a:r>
            <a:r>
              <a:rPr lang="en-IN" sz="1600" dirty="0">
                <a:latin typeface="Consolas" panose="020B0609020204030204" pitchFamily="49" charset="0"/>
              </a:rPr>
              <a:t>(2)</a:t>
            </a:r>
          </a:p>
          <a:p>
            <a:pPr>
              <a:spcAft>
                <a:spcPts val="1000"/>
              </a:spcAft>
              <a:buClr>
                <a:schemeClr val="tx1"/>
              </a:buClr>
              <a:buSzPct val="100000"/>
            </a:pPr>
            <a:r>
              <a:rPr lang="en-IN" sz="1600" dirty="0">
                <a:latin typeface="Consolas" panose="020B0609020204030204" pitchFamily="49" charset="0"/>
              </a:rPr>
              <a:t>	print(s)</a:t>
            </a:r>
          </a:p>
          <a:p>
            <a:pPr>
              <a:spcAft>
                <a:spcPts val="1000"/>
              </a:spcAft>
              <a:buClr>
                <a:schemeClr val="tx1"/>
              </a:buClr>
              <a:buSzPct val="100000"/>
            </a:pPr>
            <a:r>
              <a:rPr lang="en-IN" sz="1600" dirty="0">
                <a:latin typeface="Consolas" panose="020B0609020204030204" pitchFamily="49" charset="0"/>
              </a:rPr>
              <a:t>	</a:t>
            </a:r>
            <a:r>
              <a:rPr lang="en-IN" sz="1600" dirty="0" err="1">
                <a:latin typeface="Consolas" panose="020B0609020204030204" pitchFamily="49" charset="0"/>
              </a:rPr>
              <a:t>s.remove</a:t>
            </a:r>
            <a:r>
              <a:rPr lang="en-IN" sz="1600" dirty="0">
                <a:latin typeface="Consolas" panose="020B0609020204030204" pitchFamily="49" charset="0"/>
              </a:rPr>
              <a:t>(2)</a:t>
            </a:r>
          </a:p>
          <a:p>
            <a:pPr>
              <a:spcAft>
                <a:spcPts val="1000"/>
              </a:spcAft>
              <a:buClr>
                <a:schemeClr val="tx1"/>
              </a:buClr>
              <a:buSzPct val="100000"/>
            </a:pPr>
            <a:r>
              <a:rPr lang="en-IN" sz="1600" dirty="0">
                <a:latin typeface="Consolas" panose="020B0609020204030204" pitchFamily="49" charset="0"/>
              </a:rPr>
              <a:t>	print(s)</a:t>
            </a:r>
          </a:p>
          <a:p>
            <a:pPr>
              <a:spcAft>
                <a:spcPts val="1000"/>
              </a:spcAft>
              <a:buClr>
                <a:schemeClr val="tx1"/>
              </a:buClr>
              <a:buSzPct val="100000"/>
            </a:pPr>
            <a:r>
              <a:rPr lang="en-IN" dirty="0"/>
              <a:t>	Output:</a:t>
            </a:r>
          </a:p>
          <a:p>
            <a:pPr>
              <a:spcAft>
                <a:spcPts val="1000"/>
              </a:spcAft>
              <a:buClr>
                <a:schemeClr val="tx1"/>
              </a:buClr>
              <a:buSzPct val="100000"/>
            </a:pPr>
            <a:r>
              <a:rPr lang="en-IN" dirty="0"/>
              <a:t>	</a:t>
            </a:r>
            <a:r>
              <a:rPr lang="en-IN" sz="1600" dirty="0">
                <a:latin typeface="Consolas" panose="020B0609020204030204" pitchFamily="49" charset="0"/>
              </a:rPr>
              <a:t>{1,2}</a:t>
            </a:r>
          </a:p>
          <a:p>
            <a:pPr>
              <a:spcAft>
                <a:spcPts val="1000"/>
              </a:spcAft>
              <a:buClr>
                <a:schemeClr val="tx1"/>
              </a:buClr>
              <a:buSzPct val="100000"/>
            </a:pPr>
            <a:r>
              <a:rPr lang="en-IN" sz="1600" dirty="0">
                <a:latin typeface="Consolas" panose="020B0609020204030204" pitchFamily="49" charset="0"/>
              </a:rPr>
              <a:t>	{1}</a:t>
            </a:r>
          </a:p>
        </p:txBody>
      </p:sp>
      <p:sp>
        <p:nvSpPr>
          <p:cNvPr id="6" name="TextBox 5">
            <a:extLst>
              <a:ext uri="{FF2B5EF4-FFF2-40B4-BE49-F238E27FC236}">
                <a16:creationId xmlns:a16="http://schemas.microsoft.com/office/drawing/2014/main" id="{FE05C3FA-4C7B-9AB1-5611-5025D511939B}"/>
              </a:ext>
            </a:extLst>
          </p:cNvPr>
          <p:cNvSpPr txBox="1"/>
          <p:nvPr/>
        </p:nvSpPr>
        <p:spPr>
          <a:xfrm>
            <a:off x="3728465" y="1646772"/>
            <a:ext cx="3902202" cy="5073184"/>
          </a:xfrm>
          <a:prstGeom prst="rect">
            <a:avLst/>
          </a:prstGeom>
          <a:noFill/>
          <a:ln>
            <a:solidFill>
              <a:schemeClr val="tx2"/>
            </a:solidFill>
          </a:ln>
        </p:spPr>
        <p:txBody>
          <a:bodyPr wrap="square">
            <a:spAutoFit/>
          </a:bodyPr>
          <a:lstStyle/>
          <a:p>
            <a:pPr marL="285750" indent="-285750">
              <a:spcAft>
                <a:spcPts val="1000"/>
              </a:spcAft>
              <a:buClr>
                <a:schemeClr val="tx1"/>
              </a:buClr>
              <a:buSzPct val="100000"/>
              <a:buFont typeface="Arial" panose="020B0604020202020204" pitchFamily="34" charset="0"/>
              <a:buChar char="•"/>
            </a:pPr>
            <a:r>
              <a:rPr lang="en-IN" dirty="0"/>
              <a:t>Lists- sequence of mutable objects</a:t>
            </a:r>
          </a:p>
          <a:p>
            <a:pPr>
              <a:spcAft>
                <a:spcPts val="1000"/>
              </a:spcAft>
              <a:buClr>
                <a:schemeClr val="tx1"/>
              </a:buClr>
              <a:buSzPct val="100000"/>
            </a:pPr>
            <a:r>
              <a:rPr lang="en-IN" dirty="0"/>
              <a:t>	</a:t>
            </a:r>
            <a:r>
              <a:rPr lang="en-IN" sz="1600" dirty="0">
                <a:latin typeface="Consolas" panose="020B0609020204030204" pitchFamily="49" charset="0"/>
              </a:rPr>
              <a:t>list=[‘India’, ‘Argentina’, ‘Japan’]</a:t>
            </a:r>
          </a:p>
          <a:p>
            <a:pPr>
              <a:spcAft>
                <a:spcPts val="1000"/>
              </a:spcAft>
              <a:buClr>
                <a:schemeClr val="tx1"/>
              </a:buClr>
              <a:buSzPct val="100000"/>
            </a:pPr>
            <a:r>
              <a:rPr lang="en-IN" sz="1600" dirty="0">
                <a:latin typeface="Consolas" panose="020B0609020204030204" pitchFamily="49" charset="0"/>
              </a:rPr>
              <a:t>	print(list[1])</a:t>
            </a:r>
          </a:p>
          <a:p>
            <a:pPr>
              <a:spcAft>
                <a:spcPts val="1000"/>
              </a:spcAft>
              <a:buClr>
                <a:schemeClr val="tx1"/>
              </a:buClr>
              <a:buSzPct val="100000"/>
            </a:pPr>
            <a:r>
              <a:rPr lang="en-IN" sz="1600" dirty="0">
                <a:latin typeface="Consolas" panose="020B0609020204030204" pitchFamily="49" charset="0"/>
              </a:rPr>
              <a:t>	print(list[2][1])</a:t>
            </a:r>
          </a:p>
          <a:p>
            <a:pPr>
              <a:spcAft>
                <a:spcPts val="1000"/>
              </a:spcAft>
              <a:buClr>
                <a:schemeClr val="tx1"/>
              </a:buClr>
              <a:buSzPct val="100000"/>
            </a:pPr>
            <a:r>
              <a:rPr lang="en-IN" sz="1600" dirty="0">
                <a:latin typeface="Consolas" panose="020B0609020204030204" pitchFamily="49" charset="0"/>
              </a:rPr>
              <a:t>	print(</a:t>
            </a:r>
            <a:r>
              <a:rPr lang="en-IN" sz="1600" dirty="0" err="1">
                <a:latin typeface="Consolas" panose="020B0609020204030204" pitchFamily="49" charset="0"/>
              </a:rPr>
              <a:t>len</a:t>
            </a:r>
            <a:r>
              <a:rPr lang="en-IN" sz="1600" dirty="0">
                <a:latin typeface="Consolas" panose="020B0609020204030204" pitchFamily="49" charset="0"/>
              </a:rPr>
              <a:t>(list))</a:t>
            </a:r>
          </a:p>
          <a:p>
            <a:pPr>
              <a:spcAft>
                <a:spcPts val="1000"/>
              </a:spcAft>
              <a:buClr>
                <a:schemeClr val="tx1"/>
              </a:buClr>
              <a:buSzPct val="100000"/>
            </a:pPr>
            <a:r>
              <a:rPr lang="en-IN" sz="1600" dirty="0">
                <a:latin typeface="Consolas" panose="020B0609020204030204" pitchFamily="49" charset="0"/>
              </a:rPr>
              <a:t>	</a:t>
            </a:r>
            <a:r>
              <a:rPr lang="en-IN" sz="1600" dirty="0" err="1">
                <a:latin typeface="Consolas" panose="020B0609020204030204" pitchFamily="49" charset="0"/>
              </a:rPr>
              <a:t>list.append</a:t>
            </a:r>
            <a:r>
              <a:rPr lang="en-IN" sz="1600" dirty="0">
                <a:latin typeface="Consolas" panose="020B0609020204030204" pitchFamily="49" charset="0"/>
              </a:rPr>
              <a:t>(“China”)</a:t>
            </a:r>
          </a:p>
          <a:p>
            <a:pPr>
              <a:spcAft>
                <a:spcPts val="1000"/>
              </a:spcAft>
              <a:buClr>
                <a:schemeClr val="tx1"/>
              </a:buClr>
              <a:buSzPct val="100000"/>
            </a:pPr>
            <a:r>
              <a:rPr lang="en-IN" sz="1600" dirty="0">
                <a:latin typeface="Consolas" panose="020B0609020204030204" pitchFamily="49" charset="0"/>
              </a:rPr>
              <a:t>	print(list)</a:t>
            </a:r>
          </a:p>
          <a:p>
            <a:pPr>
              <a:spcAft>
                <a:spcPts val="1000"/>
              </a:spcAft>
              <a:buClr>
                <a:schemeClr val="tx1"/>
              </a:buClr>
              <a:buSzPct val="100000"/>
            </a:pPr>
            <a:r>
              <a:rPr lang="en-IN" dirty="0"/>
              <a:t>	Output:</a:t>
            </a:r>
          </a:p>
          <a:p>
            <a:pPr>
              <a:spcAft>
                <a:spcPts val="1000"/>
              </a:spcAft>
              <a:buClr>
                <a:schemeClr val="tx1"/>
              </a:buClr>
              <a:buSzPct val="100000"/>
            </a:pPr>
            <a:r>
              <a:rPr lang="en-IN" dirty="0"/>
              <a:t>	</a:t>
            </a:r>
            <a:r>
              <a:rPr lang="en-IN" sz="1600" dirty="0">
                <a:latin typeface="Consolas" panose="020B0609020204030204" pitchFamily="49" charset="0"/>
              </a:rPr>
              <a:t>Argentina</a:t>
            </a:r>
          </a:p>
          <a:p>
            <a:pPr>
              <a:spcAft>
                <a:spcPts val="1000"/>
              </a:spcAft>
              <a:buClr>
                <a:schemeClr val="tx1"/>
              </a:buClr>
              <a:buSzPct val="100000"/>
            </a:pPr>
            <a:r>
              <a:rPr lang="en-IN" sz="1600" dirty="0">
                <a:latin typeface="Consolas" panose="020B0609020204030204" pitchFamily="49" charset="0"/>
              </a:rPr>
              <a:t>	a</a:t>
            </a:r>
          </a:p>
          <a:p>
            <a:pPr>
              <a:spcAft>
                <a:spcPts val="1000"/>
              </a:spcAft>
              <a:buClr>
                <a:schemeClr val="tx1"/>
              </a:buClr>
              <a:buSzPct val="100000"/>
            </a:pPr>
            <a:r>
              <a:rPr lang="en-IN" sz="1600" dirty="0">
                <a:latin typeface="Consolas" panose="020B0609020204030204" pitchFamily="49" charset="0"/>
              </a:rPr>
              <a:t>	3</a:t>
            </a:r>
          </a:p>
          <a:p>
            <a:pPr>
              <a:spcAft>
                <a:spcPts val="1000"/>
              </a:spcAft>
              <a:buClr>
                <a:schemeClr val="tx1"/>
              </a:buClr>
              <a:buSzPct val="100000"/>
            </a:pPr>
            <a:r>
              <a:rPr lang="en-IN" sz="1600" dirty="0">
                <a:latin typeface="Consolas" panose="020B0609020204030204" pitchFamily="49" charset="0"/>
              </a:rPr>
              <a:t>	[‘India’, ‘Argentina’, ‘Japan’, ‘China’]</a:t>
            </a:r>
          </a:p>
        </p:txBody>
      </p:sp>
      <p:sp>
        <p:nvSpPr>
          <p:cNvPr id="8" name="TextBox 7">
            <a:extLst>
              <a:ext uri="{FF2B5EF4-FFF2-40B4-BE49-F238E27FC236}">
                <a16:creationId xmlns:a16="http://schemas.microsoft.com/office/drawing/2014/main" id="{BE1B20BD-4DB1-C308-BC23-559AAD4B57CA}"/>
              </a:ext>
            </a:extLst>
          </p:cNvPr>
          <p:cNvSpPr txBox="1"/>
          <p:nvPr/>
        </p:nvSpPr>
        <p:spPr>
          <a:xfrm>
            <a:off x="7836408" y="1862216"/>
            <a:ext cx="4142232" cy="1990288"/>
          </a:xfrm>
          <a:prstGeom prst="rect">
            <a:avLst/>
          </a:prstGeom>
          <a:noFill/>
          <a:ln>
            <a:solidFill>
              <a:schemeClr val="tx2"/>
            </a:solidFill>
          </a:ln>
        </p:spPr>
        <p:txBody>
          <a:bodyPr wrap="square">
            <a:spAutoFit/>
          </a:bodyPr>
          <a:lstStyle/>
          <a:p>
            <a:pPr marL="285750" indent="-285750">
              <a:spcAft>
                <a:spcPts val="1000"/>
              </a:spcAft>
              <a:buClr>
                <a:schemeClr val="tx1"/>
              </a:buClr>
              <a:buSzPct val="100000"/>
              <a:buFont typeface="Arial" panose="020B0604020202020204" pitchFamily="34" charset="0"/>
              <a:buChar char="•"/>
            </a:pPr>
            <a:r>
              <a:rPr lang="en-IN" dirty="0"/>
              <a:t>Tuples- sequence of immutable objects</a:t>
            </a:r>
          </a:p>
          <a:p>
            <a:pPr>
              <a:spcAft>
                <a:spcPts val="1000"/>
              </a:spcAft>
              <a:buClr>
                <a:schemeClr val="tx1"/>
              </a:buClr>
              <a:buSzPct val="100000"/>
            </a:pPr>
            <a:r>
              <a:rPr lang="en-IN" dirty="0"/>
              <a:t>	</a:t>
            </a:r>
            <a:r>
              <a:rPr lang="en-IN" sz="1600" dirty="0">
                <a:latin typeface="Consolas" panose="020B0609020204030204" pitchFamily="49" charset="0"/>
              </a:rPr>
              <a:t>tuple=(1.0, 2.5)</a:t>
            </a:r>
          </a:p>
          <a:p>
            <a:pPr>
              <a:spcAft>
                <a:spcPts val="1000"/>
              </a:spcAft>
              <a:buClr>
                <a:schemeClr val="tx1"/>
              </a:buClr>
              <a:buSzPct val="100000"/>
            </a:pPr>
            <a:r>
              <a:rPr lang="en-IN" sz="1600" dirty="0">
                <a:latin typeface="Consolas" panose="020B0609020204030204" pitchFamily="49" charset="0"/>
              </a:rPr>
              <a:t>	print(tuple)</a:t>
            </a:r>
          </a:p>
          <a:p>
            <a:pPr>
              <a:spcAft>
                <a:spcPts val="1000"/>
              </a:spcAft>
              <a:buClr>
                <a:schemeClr val="tx1"/>
              </a:buClr>
              <a:buSzPct val="100000"/>
            </a:pPr>
            <a:r>
              <a:rPr lang="en-IN" sz="1600" dirty="0">
                <a:latin typeface="Consolas" panose="020B0609020204030204" pitchFamily="49" charset="0"/>
              </a:rPr>
              <a:t>	</a:t>
            </a:r>
            <a:r>
              <a:rPr lang="en-IN" dirty="0"/>
              <a:t>Output</a:t>
            </a:r>
            <a:r>
              <a:rPr lang="en-IN" dirty="0">
                <a:latin typeface="Consolas" panose="020B0609020204030204" pitchFamily="49" charset="0"/>
              </a:rPr>
              <a:t>:</a:t>
            </a:r>
            <a:endParaRPr lang="en-IN" sz="1600" dirty="0">
              <a:latin typeface="Consolas" panose="020B0609020204030204" pitchFamily="49" charset="0"/>
            </a:endParaRPr>
          </a:p>
          <a:p>
            <a:pPr>
              <a:spcAft>
                <a:spcPts val="1000"/>
              </a:spcAft>
              <a:buClr>
                <a:schemeClr val="tx1"/>
              </a:buClr>
              <a:buSzPct val="100000"/>
            </a:pPr>
            <a:r>
              <a:rPr lang="en-IN" dirty="0"/>
              <a:t>	</a:t>
            </a:r>
            <a:r>
              <a:rPr lang="en-IN" sz="1600" dirty="0">
                <a:latin typeface="Consolas" panose="020B0609020204030204" pitchFamily="49" charset="0"/>
              </a:rPr>
              <a:t>(1.0, 2.5)</a:t>
            </a:r>
            <a:endParaRPr lang="en-IN" dirty="0">
              <a:latin typeface="Consolas" panose="020B0609020204030204" pitchFamily="49" charset="0"/>
            </a:endParaRPr>
          </a:p>
        </p:txBody>
      </p:sp>
      <p:sp>
        <p:nvSpPr>
          <p:cNvPr id="11" name="TextBox 10">
            <a:extLst>
              <a:ext uri="{FF2B5EF4-FFF2-40B4-BE49-F238E27FC236}">
                <a16:creationId xmlns:a16="http://schemas.microsoft.com/office/drawing/2014/main" id="{4FEE65A3-D5FE-9443-5135-FFAEFCE6488A}"/>
              </a:ext>
            </a:extLst>
          </p:cNvPr>
          <p:cNvSpPr txBox="1"/>
          <p:nvPr/>
        </p:nvSpPr>
        <p:spPr>
          <a:xfrm>
            <a:off x="7836408" y="4229530"/>
            <a:ext cx="4142232" cy="2303195"/>
          </a:xfrm>
          <a:prstGeom prst="rect">
            <a:avLst/>
          </a:prstGeom>
          <a:noFill/>
          <a:ln>
            <a:solidFill>
              <a:schemeClr val="tx2"/>
            </a:solidFill>
          </a:ln>
        </p:spPr>
        <p:txBody>
          <a:bodyPr wrap="square">
            <a:spAutoFit/>
          </a:bodyPr>
          <a:lstStyle/>
          <a:p>
            <a:pPr marL="285750" indent="-285750">
              <a:spcAft>
                <a:spcPts val="1000"/>
              </a:spcAft>
              <a:buClr>
                <a:schemeClr val="tx1"/>
              </a:buClr>
              <a:buSzPct val="100000"/>
              <a:buFont typeface="Arial" panose="020B0604020202020204" pitchFamily="34" charset="0"/>
              <a:buChar char="•"/>
            </a:pPr>
            <a:r>
              <a:rPr lang="en-IN" dirty="0"/>
              <a:t>Dictionary- collection of key-value pairs</a:t>
            </a:r>
          </a:p>
          <a:p>
            <a:pPr>
              <a:spcAft>
                <a:spcPts val="1000"/>
              </a:spcAft>
              <a:buClr>
                <a:schemeClr val="tx1"/>
              </a:buClr>
              <a:buSzPct val="100000"/>
            </a:pPr>
            <a:r>
              <a:rPr lang="en-IN" dirty="0"/>
              <a:t>	</a:t>
            </a:r>
            <a:r>
              <a:rPr lang="en-US" sz="1600" dirty="0" err="1">
                <a:latin typeface="Consolas" panose="020B0609020204030204" pitchFamily="49" charset="0"/>
              </a:rPr>
              <a:t>dictionary_name</a:t>
            </a:r>
            <a:r>
              <a:rPr lang="en-US" sz="1600" dirty="0">
                <a:latin typeface="Consolas" panose="020B0609020204030204" pitchFamily="49" charset="0"/>
              </a:rPr>
              <a:t> = {</a:t>
            </a:r>
          </a:p>
          <a:p>
            <a:pPr>
              <a:spcAft>
                <a:spcPts val="1000"/>
              </a:spcAft>
              <a:buClr>
                <a:schemeClr val="tx1"/>
              </a:buClr>
              <a:buSzPct val="100000"/>
            </a:pPr>
            <a:r>
              <a:rPr lang="en-US" sz="1600" dirty="0">
                <a:latin typeface="Consolas" panose="020B0609020204030204" pitchFamily="49" charset="0"/>
              </a:rPr>
              <a:t>   		key1: value1,</a:t>
            </a:r>
          </a:p>
          <a:p>
            <a:pPr>
              <a:spcAft>
                <a:spcPts val="1000"/>
              </a:spcAft>
              <a:buClr>
                <a:schemeClr val="tx1"/>
              </a:buClr>
              <a:buSzPct val="100000"/>
            </a:pPr>
            <a:r>
              <a:rPr lang="en-US" sz="1600" dirty="0">
                <a:latin typeface="Consolas" panose="020B0609020204030204" pitchFamily="49" charset="0"/>
              </a:rPr>
              <a:t>    		key2: value2,</a:t>
            </a:r>
          </a:p>
          <a:p>
            <a:pPr>
              <a:spcAft>
                <a:spcPts val="1000"/>
              </a:spcAft>
              <a:buClr>
                <a:schemeClr val="tx1"/>
              </a:buClr>
              <a:buSzPct val="100000"/>
            </a:pPr>
            <a:r>
              <a:rPr lang="en-US" sz="1600" dirty="0">
                <a:latin typeface="Consolas" panose="020B0609020204030204" pitchFamily="49" charset="0"/>
              </a:rPr>
              <a:t>    		key3: value3</a:t>
            </a:r>
          </a:p>
          <a:p>
            <a:pPr>
              <a:spcAft>
                <a:spcPts val="1000"/>
              </a:spcAft>
              <a:buClr>
                <a:schemeClr val="tx1"/>
              </a:buClr>
              <a:buSzPct val="100000"/>
            </a:pPr>
            <a:r>
              <a:rPr lang="en-US" sz="1600" dirty="0">
                <a:latin typeface="Consolas" panose="020B0609020204030204" pitchFamily="49" charset="0"/>
              </a:rPr>
              <a:t>	}</a:t>
            </a:r>
            <a:endParaRPr lang="en-US" dirty="0">
              <a:latin typeface="Consolas" panose="020B0609020204030204" pitchFamily="49" charset="0"/>
            </a:endParaRPr>
          </a:p>
        </p:txBody>
      </p:sp>
    </p:spTree>
    <p:extLst>
      <p:ext uri="{BB962C8B-B14F-4D97-AF65-F5344CB8AC3E}">
        <p14:creationId xmlns:p14="http://schemas.microsoft.com/office/powerpoint/2010/main" val="2377941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DA08-56C1-D98E-73CF-B1B9CB5BF974}"/>
              </a:ext>
            </a:extLst>
          </p:cNvPr>
          <p:cNvSpPr>
            <a:spLocks noGrp="1"/>
          </p:cNvSpPr>
          <p:nvPr>
            <p:ph type="title"/>
          </p:nvPr>
        </p:nvSpPr>
        <p:spPr>
          <a:xfrm>
            <a:off x="640081" y="228600"/>
            <a:ext cx="10808207" cy="1456267"/>
          </a:xfrm>
        </p:spPr>
        <p:txBody>
          <a:bodyPr/>
          <a:lstStyle/>
          <a:p>
            <a:r>
              <a:rPr lang="en-US" dirty="0">
                <a:latin typeface="Arial Rounded MT Bold" panose="020F0704030504030204" pitchFamily="34" charset="0"/>
              </a:rPr>
              <a:t>ORB (Oriented FAST and Rotated Brief)</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BD66340-8D42-8A2A-13E7-4000DC17DAD8}"/>
              </a:ext>
            </a:extLst>
          </p:cNvPr>
          <p:cNvSpPr>
            <a:spLocks noGrp="1"/>
          </p:cNvSpPr>
          <p:nvPr>
            <p:ph idx="1"/>
          </p:nvPr>
        </p:nvSpPr>
        <p:spPr>
          <a:xfrm>
            <a:off x="339852" y="1684867"/>
            <a:ext cx="11512295" cy="5099981"/>
          </a:xfrm>
        </p:spPr>
        <p:txBody>
          <a:bodyPr>
            <a:normAutofit fontScale="92500" lnSpcReduction="20000"/>
          </a:bodyPr>
          <a:lstStyle/>
          <a:p>
            <a:pPr marL="0" indent="0">
              <a:buNone/>
            </a:pPr>
            <a:r>
              <a:rPr lang="en-US" dirty="0"/>
              <a:t>ORB is a very effective way of detecting the features of the image when compared to SIFT and SURF. ORB is programmed to find fewer features in the image when compared to the SIFT and SURF algorithm because it detects the very important features in less time than them yet this algorithm is considered as a very effective algorithm when compared to other detecting algorithms.</a:t>
            </a:r>
          </a:p>
          <a:p>
            <a:pPr marL="0" indent="0">
              <a:buNone/>
            </a:pPr>
            <a:r>
              <a:rPr lang="en-IN" dirty="0">
                <a:latin typeface="Consolas" panose="020B0609020204030204" pitchFamily="49" charset="0"/>
              </a:rPr>
              <a:t># Importing the libraries </a:t>
            </a:r>
          </a:p>
          <a:p>
            <a:pPr marL="0" indent="0">
              <a:buNone/>
            </a:pPr>
            <a:r>
              <a:rPr lang="en-IN" dirty="0">
                <a:latin typeface="Consolas" panose="020B0609020204030204" pitchFamily="49" charset="0"/>
              </a:rPr>
              <a:t>import cv2 </a:t>
            </a:r>
          </a:p>
          <a:p>
            <a:pPr marL="0" indent="0">
              <a:buNone/>
            </a:pPr>
            <a:r>
              <a:rPr lang="en-IN" dirty="0">
                <a:latin typeface="Consolas" panose="020B0609020204030204" pitchFamily="49" charset="0"/>
              </a:rPr>
              <a:t># Reading the image and converting into B/W </a:t>
            </a:r>
          </a:p>
          <a:p>
            <a:pPr marL="0" indent="0">
              <a:buNone/>
            </a:pPr>
            <a:r>
              <a:rPr lang="en-IN" dirty="0">
                <a:latin typeface="Consolas" panose="020B0609020204030204" pitchFamily="49" charset="0"/>
              </a:rPr>
              <a:t>image = cv2.imread('book.png') </a:t>
            </a:r>
          </a:p>
          <a:p>
            <a:pPr marL="0" indent="0">
              <a:buNone/>
            </a:pPr>
            <a:r>
              <a:rPr lang="en-IN" dirty="0" err="1">
                <a:latin typeface="Consolas" panose="020B0609020204030204" pitchFamily="49" charset="0"/>
              </a:rPr>
              <a:t>gray_image</a:t>
            </a:r>
            <a:r>
              <a:rPr lang="en-IN" dirty="0">
                <a:latin typeface="Consolas" panose="020B0609020204030204" pitchFamily="49" charset="0"/>
              </a:rPr>
              <a:t> = cv2.cvtColor(image, cv2.COLOR_BGR2GRAY) </a:t>
            </a:r>
          </a:p>
          <a:p>
            <a:pPr marL="0" indent="0">
              <a:buNone/>
            </a:pPr>
            <a:r>
              <a:rPr lang="en-IN" dirty="0">
                <a:latin typeface="Consolas" panose="020B0609020204030204" pitchFamily="49" charset="0"/>
              </a:rPr>
              <a:t> # Applying the function </a:t>
            </a:r>
          </a:p>
          <a:p>
            <a:pPr marL="0" indent="0">
              <a:buNone/>
            </a:pPr>
            <a:r>
              <a:rPr lang="en-IN" dirty="0">
                <a:latin typeface="Consolas" panose="020B0609020204030204" pitchFamily="49" charset="0"/>
              </a:rPr>
              <a:t>orb = cv2.ORB_create(</a:t>
            </a:r>
            <a:r>
              <a:rPr lang="en-IN" dirty="0" err="1">
                <a:latin typeface="Consolas" panose="020B0609020204030204" pitchFamily="49" charset="0"/>
              </a:rPr>
              <a:t>nfeatures</a:t>
            </a:r>
            <a:r>
              <a:rPr lang="en-IN" dirty="0">
                <a:latin typeface="Consolas" panose="020B0609020204030204" pitchFamily="49" charset="0"/>
              </a:rPr>
              <a:t>=2000) </a:t>
            </a:r>
          </a:p>
          <a:p>
            <a:pPr marL="0" indent="0">
              <a:buNone/>
            </a:pPr>
            <a:r>
              <a:rPr lang="en-IN" dirty="0" err="1">
                <a:latin typeface="Consolas" panose="020B0609020204030204" pitchFamily="49" charset="0"/>
              </a:rPr>
              <a:t>kp</a:t>
            </a:r>
            <a:r>
              <a:rPr lang="en-IN" dirty="0">
                <a:latin typeface="Consolas" panose="020B0609020204030204" pitchFamily="49" charset="0"/>
              </a:rPr>
              <a:t>, des = </a:t>
            </a:r>
            <a:r>
              <a:rPr lang="en-IN" dirty="0" err="1">
                <a:latin typeface="Consolas" panose="020B0609020204030204" pitchFamily="49" charset="0"/>
              </a:rPr>
              <a:t>orb.detectAndCompute</a:t>
            </a:r>
            <a:r>
              <a:rPr lang="en-IN" dirty="0">
                <a:latin typeface="Consolas" panose="020B0609020204030204" pitchFamily="49" charset="0"/>
              </a:rPr>
              <a:t>(</a:t>
            </a:r>
            <a:r>
              <a:rPr lang="en-IN" dirty="0" err="1">
                <a:latin typeface="Consolas" panose="020B0609020204030204" pitchFamily="49" charset="0"/>
              </a:rPr>
              <a:t>gray_image</a:t>
            </a:r>
            <a:r>
              <a:rPr lang="en-IN" dirty="0">
                <a:latin typeface="Consolas" panose="020B0609020204030204" pitchFamily="49" charset="0"/>
              </a:rPr>
              <a:t>, None) </a:t>
            </a:r>
          </a:p>
          <a:p>
            <a:pPr marL="0" indent="0">
              <a:buNone/>
            </a:pPr>
            <a:r>
              <a:rPr lang="en-IN" dirty="0">
                <a:latin typeface="Consolas" panose="020B0609020204030204" pitchFamily="49" charset="0"/>
              </a:rPr>
              <a:t> # Drawing the </a:t>
            </a:r>
            <a:r>
              <a:rPr lang="en-IN" dirty="0" err="1">
                <a:latin typeface="Consolas" panose="020B0609020204030204" pitchFamily="49" charset="0"/>
              </a:rPr>
              <a:t>keypoints</a:t>
            </a:r>
            <a:r>
              <a:rPr lang="en-IN" dirty="0">
                <a:latin typeface="Consolas" panose="020B0609020204030204" pitchFamily="49" charset="0"/>
              </a:rPr>
              <a:t> </a:t>
            </a:r>
          </a:p>
          <a:p>
            <a:pPr marL="0" indent="0">
              <a:buNone/>
            </a:pPr>
            <a:r>
              <a:rPr lang="en-IN" dirty="0" err="1">
                <a:latin typeface="Consolas" panose="020B0609020204030204" pitchFamily="49" charset="0"/>
              </a:rPr>
              <a:t>kp_image</a:t>
            </a:r>
            <a:r>
              <a:rPr lang="en-IN" dirty="0">
                <a:latin typeface="Consolas" panose="020B0609020204030204" pitchFamily="49" charset="0"/>
              </a:rPr>
              <a:t> = cv2.drawKeypoints(image, </a:t>
            </a:r>
            <a:r>
              <a:rPr lang="en-IN" dirty="0" err="1">
                <a:latin typeface="Consolas" panose="020B0609020204030204" pitchFamily="49" charset="0"/>
              </a:rPr>
              <a:t>kp</a:t>
            </a:r>
            <a:r>
              <a:rPr lang="en-IN" dirty="0">
                <a:latin typeface="Consolas" panose="020B0609020204030204" pitchFamily="49" charset="0"/>
              </a:rPr>
              <a:t>, None, </a:t>
            </a:r>
            <a:r>
              <a:rPr lang="en-IN" dirty="0" err="1">
                <a:latin typeface="Consolas" panose="020B0609020204030204" pitchFamily="49" charset="0"/>
              </a:rPr>
              <a:t>color</a:t>
            </a:r>
            <a:r>
              <a:rPr lang="en-IN" dirty="0">
                <a:latin typeface="Consolas" panose="020B0609020204030204" pitchFamily="49" charset="0"/>
              </a:rPr>
              <a:t>=(0, 255, 0), flags=0) </a:t>
            </a:r>
          </a:p>
          <a:p>
            <a:pPr marL="0" indent="0">
              <a:buNone/>
            </a:pPr>
            <a:r>
              <a:rPr lang="en-IN" dirty="0">
                <a:latin typeface="Consolas" panose="020B0609020204030204" pitchFamily="49" charset="0"/>
              </a:rPr>
              <a:t>cv2.imshow('ORB', </a:t>
            </a:r>
            <a:r>
              <a:rPr lang="en-IN" dirty="0" err="1">
                <a:latin typeface="Consolas" panose="020B0609020204030204" pitchFamily="49" charset="0"/>
              </a:rPr>
              <a:t>kp_image</a:t>
            </a:r>
            <a:r>
              <a:rPr lang="en-IN" dirty="0">
                <a:latin typeface="Consolas" panose="020B0609020204030204" pitchFamily="49" charset="0"/>
              </a:rPr>
              <a:t>) </a:t>
            </a:r>
          </a:p>
          <a:p>
            <a:pPr marL="0" indent="0">
              <a:buNone/>
            </a:pPr>
            <a:r>
              <a:rPr lang="en-IN" dirty="0">
                <a:latin typeface="Consolas" panose="020B0609020204030204" pitchFamily="49" charset="0"/>
              </a:rPr>
              <a:t>cv2.waitKey() </a:t>
            </a:r>
          </a:p>
        </p:txBody>
      </p:sp>
    </p:spTree>
    <p:extLst>
      <p:ext uri="{BB962C8B-B14F-4D97-AF65-F5344CB8AC3E}">
        <p14:creationId xmlns:p14="http://schemas.microsoft.com/office/powerpoint/2010/main" val="4247141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ACD1-5694-8306-8967-7E4D46C61583}"/>
              </a:ext>
            </a:extLst>
          </p:cNvPr>
          <p:cNvSpPr>
            <a:spLocks noGrp="1"/>
          </p:cNvSpPr>
          <p:nvPr>
            <p:ph type="title"/>
          </p:nvPr>
        </p:nvSpPr>
        <p:spPr>
          <a:xfrm>
            <a:off x="557785" y="31157"/>
            <a:ext cx="11484863" cy="1456267"/>
          </a:xfrm>
        </p:spPr>
        <p:txBody>
          <a:bodyPr/>
          <a:lstStyle/>
          <a:p>
            <a:r>
              <a:rPr lang="en-US" dirty="0">
                <a:latin typeface="Arial Rounded MT Bold" panose="020F0704030504030204" pitchFamily="34" charset="0"/>
              </a:rPr>
              <a:t>Face and eye detection and drawing boxes around them</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EC677020-9DE5-58FD-6501-0F834B73785B}"/>
              </a:ext>
            </a:extLst>
          </p:cNvPr>
          <p:cNvPicPr>
            <a:picLocks noGrp="1" noChangeAspect="1"/>
          </p:cNvPicPr>
          <p:nvPr>
            <p:ph idx="1"/>
          </p:nvPr>
        </p:nvPicPr>
        <p:blipFill>
          <a:blip r:embed="rId2"/>
          <a:stretch>
            <a:fillRect/>
          </a:stretch>
        </p:blipFill>
        <p:spPr>
          <a:xfrm>
            <a:off x="1366909" y="1377100"/>
            <a:ext cx="9458181" cy="5449743"/>
          </a:xfrm>
        </p:spPr>
      </p:pic>
    </p:spTree>
    <p:extLst>
      <p:ext uri="{BB962C8B-B14F-4D97-AF65-F5344CB8AC3E}">
        <p14:creationId xmlns:p14="http://schemas.microsoft.com/office/powerpoint/2010/main" val="2391798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9149-3F15-CFF9-BD3E-3A5FB6AA3A5C}"/>
              </a:ext>
            </a:extLst>
          </p:cNvPr>
          <p:cNvSpPr>
            <a:spLocks noGrp="1"/>
          </p:cNvSpPr>
          <p:nvPr>
            <p:ph type="title"/>
          </p:nvPr>
        </p:nvSpPr>
        <p:spPr>
          <a:xfrm>
            <a:off x="603505" y="-149352"/>
            <a:ext cx="11201399" cy="1456267"/>
          </a:xfrm>
        </p:spPr>
        <p:txBody>
          <a:bodyPr/>
          <a:lstStyle/>
          <a:p>
            <a:r>
              <a:rPr lang="en-US" dirty="0">
                <a:latin typeface="Arial Rounded MT Bold" panose="020F0704030504030204" pitchFamily="34" charset="0"/>
              </a:rPr>
              <a:t>Image cropping based on facial features</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49348223-4E05-6597-C9F9-D951589AAD6C}"/>
              </a:ext>
            </a:extLst>
          </p:cNvPr>
          <p:cNvPicPr>
            <a:picLocks noGrp="1" noChangeAspect="1"/>
          </p:cNvPicPr>
          <p:nvPr>
            <p:ph idx="1"/>
          </p:nvPr>
        </p:nvPicPr>
        <p:blipFill>
          <a:blip r:embed="rId2"/>
          <a:stretch>
            <a:fillRect/>
          </a:stretch>
        </p:blipFill>
        <p:spPr>
          <a:xfrm>
            <a:off x="1457070" y="1256283"/>
            <a:ext cx="9665938" cy="5240189"/>
          </a:xfrm>
        </p:spPr>
      </p:pic>
    </p:spTree>
    <p:extLst>
      <p:ext uri="{BB962C8B-B14F-4D97-AF65-F5344CB8AC3E}">
        <p14:creationId xmlns:p14="http://schemas.microsoft.com/office/powerpoint/2010/main" val="2371273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CC24-3769-9C78-219D-6F8074CCEE41}"/>
              </a:ext>
            </a:extLst>
          </p:cNvPr>
          <p:cNvSpPr>
            <a:spLocks noGrp="1"/>
          </p:cNvSpPr>
          <p:nvPr>
            <p:ph type="title"/>
          </p:nvPr>
        </p:nvSpPr>
        <p:spPr/>
        <p:txBody>
          <a:bodyPr/>
          <a:lstStyle/>
          <a:p>
            <a:r>
              <a:rPr lang="en-US" dirty="0" err="1">
                <a:latin typeface="Arial Rounded MT Bold" panose="020F0704030504030204" pitchFamily="34" charset="0"/>
              </a:rPr>
              <a:t>meshroom</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72DBAD2-653F-89A9-564E-B034D0333B4F}"/>
              </a:ext>
            </a:extLst>
          </p:cNvPr>
          <p:cNvSpPr>
            <a:spLocks noGrp="1"/>
          </p:cNvSpPr>
          <p:nvPr>
            <p:ph idx="1"/>
          </p:nvPr>
        </p:nvSpPr>
        <p:spPr/>
        <p:txBody>
          <a:bodyPr/>
          <a:lstStyle/>
          <a:p>
            <a:pPr marL="0" indent="0">
              <a:buNone/>
            </a:pPr>
            <a:r>
              <a:rPr lang="en-US" b="1" dirty="0" err="1"/>
              <a:t>Meshroom</a:t>
            </a:r>
            <a:r>
              <a:rPr lang="en-US" dirty="0"/>
              <a:t> is an open-source photogrammetry software that generates 3D models from multiple 2D images. It uses advanced algorithms to detect common features across the photos and reconstructs them into a 3D mesh. The software operates through an intuitive node-based interface, is fully customizable, and integrates with the </a:t>
            </a:r>
            <a:r>
              <a:rPr lang="en-US" dirty="0" err="1"/>
              <a:t>AliceVision</a:t>
            </a:r>
            <a:r>
              <a:rPr lang="en-US" dirty="0"/>
              <a:t> framework for processing. </a:t>
            </a:r>
            <a:r>
              <a:rPr lang="en-US" dirty="0" err="1"/>
              <a:t>Meshroom</a:t>
            </a:r>
            <a:r>
              <a:rPr lang="en-US" dirty="0"/>
              <a:t> is free to use and supports various export formats for 3D modeling, game engines, or 3D printing.</a:t>
            </a:r>
            <a:endParaRPr lang="en-IN" dirty="0"/>
          </a:p>
        </p:txBody>
      </p:sp>
      <p:pic>
        <p:nvPicPr>
          <p:cNvPr id="5" name="Picture 4">
            <a:extLst>
              <a:ext uri="{FF2B5EF4-FFF2-40B4-BE49-F238E27FC236}">
                <a16:creationId xmlns:a16="http://schemas.microsoft.com/office/drawing/2014/main" id="{A7CFCCC6-8FE8-E59B-B917-A226E4D6B77F}"/>
              </a:ext>
            </a:extLst>
          </p:cNvPr>
          <p:cNvPicPr>
            <a:picLocks noChangeAspect="1"/>
          </p:cNvPicPr>
          <p:nvPr/>
        </p:nvPicPr>
        <p:blipFill>
          <a:blip r:embed="rId2"/>
          <a:stretch>
            <a:fillRect/>
          </a:stretch>
        </p:blipFill>
        <p:spPr>
          <a:xfrm>
            <a:off x="9646920" y="813628"/>
            <a:ext cx="2194285" cy="17806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404079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BA4A-BD7D-7B05-BB01-12CBD654ABC4}"/>
              </a:ext>
            </a:extLst>
          </p:cNvPr>
          <p:cNvSpPr>
            <a:spLocks noGrp="1"/>
          </p:cNvSpPr>
          <p:nvPr>
            <p:ph type="title"/>
          </p:nvPr>
        </p:nvSpPr>
        <p:spPr/>
        <p:txBody>
          <a:bodyPr/>
          <a:lstStyle/>
          <a:p>
            <a:r>
              <a:rPr lang="en-IN" dirty="0">
                <a:latin typeface="Arial Rounded MT Bold" panose="020F0704030504030204" pitchFamily="34" charset="0"/>
              </a:rPr>
              <a:t>SUMMARY</a:t>
            </a:r>
          </a:p>
        </p:txBody>
      </p:sp>
      <p:sp>
        <p:nvSpPr>
          <p:cNvPr id="3" name="Content Placeholder 2">
            <a:extLst>
              <a:ext uri="{FF2B5EF4-FFF2-40B4-BE49-F238E27FC236}">
                <a16:creationId xmlns:a16="http://schemas.microsoft.com/office/drawing/2014/main" id="{C42998B0-7A4E-390A-6F66-454EBC6DE0A8}"/>
              </a:ext>
            </a:extLst>
          </p:cNvPr>
          <p:cNvSpPr>
            <a:spLocks noGrp="1"/>
          </p:cNvSpPr>
          <p:nvPr>
            <p:ph idx="1"/>
          </p:nvPr>
        </p:nvSpPr>
        <p:spPr>
          <a:xfrm>
            <a:off x="685801" y="2142067"/>
            <a:ext cx="10131425" cy="4011845"/>
          </a:xfrm>
        </p:spPr>
        <p:txBody>
          <a:bodyPr>
            <a:normAutofit/>
          </a:bodyPr>
          <a:lstStyle/>
          <a:p>
            <a:pPr marL="0" indent="0">
              <a:buNone/>
            </a:pPr>
            <a:r>
              <a:rPr lang="en-US" dirty="0"/>
              <a:t>This project, VISIONCRAFT, focuses on reconstructing 3D models of objects and environments using video data, combining computer vision techniques with tools like Python, OpenCV, and </a:t>
            </a:r>
            <a:r>
              <a:rPr lang="en-US" dirty="0" err="1"/>
              <a:t>Meshroom</a:t>
            </a:r>
            <a:r>
              <a:rPr lang="en-US" dirty="0"/>
              <a:t>. </a:t>
            </a:r>
          </a:p>
          <a:p>
            <a:pPr marL="0" indent="0">
              <a:buNone/>
            </a:pPr>
            <a:r>
              <a:rPr lang="en-US" dirty="0"/>
              <a:t>Week wise topics:  </a:t>
            </a:r>
          </a:p>
          <a:p>
            <a:pPr marL="342900" indent="-342900">
              <a:buAutoNum type="arabicPeriod"/>
            </a:pPr>
            <a:r>
              <a:rPr lang="en-US" dirty="0"/>
              <a:t>Week 1: Fundamentals of Python programming, including data structures, NumPy for numerical computations, and Pandas for data manipulation.  </a:t>
            </a:r>
          </a:p>
          <a:p>
            <a:pPr marL="342900" indent="-342900">
              <a:buAutoNum type="arabicPeriod"/>
            </a:pPr>
            <a:r>
              <a:rPr lang="en-US" dirty="0"/>
              <a:t>Week 2: Basics of OpenCV for image and video processing, covering image transformations, edge detection, and contour analysis.  </a:t>
            </a:r>
          </a:p>
          <a:p>
            <a:pPr marL="342900" indent="-342900">
              <a:buAutoNum type="arabicPeriod"/>
            </a:pPr>
            <a:r>
              <a:rPr lang="en-US" dirty="0"/>
              <a:t>Week 3: Advanced techniques in contour detection, feature detection algorithms (SIFT, ORB, FAST), and 3D reconstruction using </a:t>
            </a:r>
            <a:r>
              <a:rPr lang="en-US" dirty="0" err="1"/>
              <a:t>Meshroom</a:t>
            </a:r>
            <a:r>
              <a:rPr lang="en-US" dirty="0"/>
              <a:t>.  </a:t>
            </a:r>
          </a:p>
          <a:p>
            <a:pPr marL="0" indent="0">
              <a:buNone/>
            </a:pPr>
            <a:r>
              <a:rPr lang="en-US" dirty="0"/>
              <a:t>The final assignment includes the 3D construction of an object using an approx. 15 sec video of the object and extracting 60-70 good frames (using contour and edge detection).</a:t>
            </a:r>
          </a:p>
        </p:txBody>
      </p:sp>
    </p:spTree>
    <p:extLst>
      <p:ext uri="{BB962C8B-B14F-4D97-AF65-F5344CB8AC3E}">
        <p14:creationId xmlns:p14="http://schemas.microsoft.com/office/powerpoint/2010/main" val="1810120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21CE8-BAFE-5DB4-8512-815C9885CD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35E0A2-DFB1-9723-513A-421B4F2A2864}"/>
              </a:ext>
            </a:extLst>
          </p:cNvPr>
          <p:cNvSpPr>
            <a:spLocks noGrp="1"/>
          </p:cNvSpPr>
          <p:nvPr>
            <p:ph type="title"/>
          </p:nvPr>
        </p:nvSpPr>
        <p:spPr>
          <a:xfrm>
            <a:off x="3229356" y="2474976"/>
            <a:ext cx="5733287" cy="1456267"/>
          </a:xfrm>
        </p:spPr>
        <p:txBody>
          <a:bodyPr>
            <a:normAutofit fontScale="90000"/>
          </a:bodyPr>
          <a:lstStyle/>
          <a:p>
            <a:r>
              <a:rPr lang="en-IN" sz="7200" b="1" dirty="0">
                <a:latin typeface="Arial Rounded MT Bold" panose="020F0704030504030204" pitchFamily="34" charset="0"/>
              </a:rPr>
              <a:t>Thank you! </a:t>
            </a:r>
          </a:p>
        </p:txBody>
      </p:sp>
    </p:spTree>
    <p:extLst>
      <p:ext uri="{BB962C8B-B14F-4D97-AF65-F5344CB8AC3E}">
        <p14:creationId xmlns:p14="http://schemas.microsoft.com/office/powerpoint/2010/main" val="159419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F7D8-C3A7-98ED-E27D-89F7E6249FD3}"/>
              </a:ext>
            </a:extLst>
          </p:cNvPr>
          <p:cNvSpPr>
            <a:spLocks noGrp="1"/>
          </p:cNvSpPr>
          <p:nvPr>
            <p:ph type="title"/>
          </p:nvPr>
        </p:nvSpPr>
        <p:spPr>
          <a:xfrm>
            <a:off x="676656" y="207264"/>
            <a:ext cx="10131425" cy="1456267"/>
          </a:xfrm>
        </p:spPr>
        <p:txBody>
          <a:bodyPr/>
          <a:lstStyle/>
          <a:p>
            <a:r>
              <a:rPr lang="en-IN" dirty="0" err="1">
                <a:latin typeface="Arial Rounded MT Bold" panose="020F0704030504030204" pitchFamily="34" charset="0"/>
              </a:rPr>
              <a:t>Numpy</a:t>
            </a:r>
            <a:r>
              <a:rPr lang="en-IN" dirty="0">
                <a:latin typeface="Arial Rounded MT Bold" panose="020F0704030504030204" pitchFamily="34" charset="0"/>
              </a:rPr>
              <a:t> library</a:t>
            </a:r>
          </a:p>
        </p:txBody>
      </p:sp>
      <p:sp>
        <p:nvSpPr>
          <p:cNvPr id="4" name="Content Placeholder 4">
            <a:extLst>
              <a:ext uri="{FF2B5EF4-FFF2-40B4-BE49-F238E27FC236}">
                <a16:creationId xmlns:a16="http://schemas.microsoft.com/office/drawing/2014/main" id="{70E060F5-FA6E-848D-573A-D7AD3DC203DF}"/>
              </a:ext>
            </a:extLst>
          </p:cNvPr>
          <p:cNvSpPr>
            <a:spLocks noGrp="1"/>
          </p:cNvSpPr>
          <p:nvPr>
            <p:ph idx="1"/>
          </p:nvPr>
        </p:nvSpPr>
        <p:spPr>
          <a:xfrm>
            <a:off x="676657" y="1785451"/>
            <a:ext cx="10131425" cy="4715933"/>
          </a:xfrm>
        </p:spPr>
        <p:txBody>
          <a:bodyPr>
            <a:normAutofit fontScale="92500" lnSpcReduction="20000"/>
          </a:bodyPr>
          <a:lstStyle/>
          <a:p>
            <a:r>
              <a:rPr lang="en-US" sz="2400" dirty="0"/>
              <a:t>NumPy is a multi-dimensional array library [1D, 2D, 3D arrays, </a:t>
            </a:r>
            <a:r>
              <a:rPr lang="en-US" sz="2400" dirty="0" err="1"/>
              <a:t>etc</a:t>
            </a:r>
            <a:r>
              <a:rPr lang="en-US" sz="2400" dirty="0"/>
              <a:t>]</a:t>
            </a:r>
          </a:p>
          <a:p>
            <a:r>
              <a:rPr lang="en-IN" sz="2400" dirty="0"/>
              <a:t>Why NumPy over list?</a:t>
            </a:r>
          </a:p>
          <a:p>
            <a:r>
              <a:rPr lang="en-US" sz="2400" dirty="0"/>
              <a:t>List slow, NumPy fast because NumPy uses fixed type</a:t>
            </a:r>
          </a:p>
          <a:p>
            <a:pPr marL="457200" lvl="1" indent="0">
              <a:buNone/>
            </a:pPr>
            <a:r>
              <a:rPr lang="en-US" sz="2000" dirty="0"/>
              <a:t>- In NumPy, a number like 5 is stored in binary using 4 bytes (e.g., Int32), whereas a list uses a lot more space.</a:t>
            </a:r>
          </a:p>
          <a:p>
            <a:pPr marL="457200" lvl="1" indent="0">
              <a:buNone/>
            </a:pPr>
            <a:r>
              <a:rPr lang="en-US" sz="2000" dirty="0"/>
              <a:t>- Faster due to less memory use and no need to check data type on each iteration.</a:t>
            </a:r>
          </a:p>
          <a:p>
            <a:pPr lvl="1">
              <a:buFontTx/>
              <a:buChar char="-"/>
            </a:pPr>
            <a:r>
              <a:rPr lang="en-US" sz="2000" dirty="0"/>
              <a:t>Uses contiguous memory.</a:t>
            </a:r>
          </a:p>
          <a:p>
            <a:r>
              <a:rPr lang="en-US" sz="2400" dirty="0"/>
              <a:t>Applications of NumPy:</a:t>
            </a:r>
          </a:p>
          <a:p>
            <a:pPr lvl="1"/>
            <a:r>
              <a:rPr lang="en-US" sz="2000" dirty="0"/>
              <a:t>Mathematics (MATLAB replacement)</a:t>
            </a:r>
          </a:p>
          <a:p>
            <a:pPr lvl="1"/>
            <a:r>
              <a:rPr lang="en-US" sz="2000" dirty="0"/>
              <a:t>Plotting (Matplotlib)</a:t>
            </a:r>
          </a:p>
          <a:p>
            <a:pPr lvl="1"/>
            <a:r>
              <a:rPr lang="en-US" sz="2000" dirty="0"/>
              <a:t>Backend (Pandas, Connect 4, Digital Photography)</a:t>
            </a:r>
          </a:p>
          <a:p>
            <a:pPr lvl="1"/>
            <a:r>
              <a:rPr lang="en-US" sz="2000" dirty="0"/>
              <a:t>Machine Learning</a:t>
            </a:r>
          </a:p>
          <a:p>
            <a:pPr marL="0" indent="0">
              <a:buNone/>
            </a:pPr>
            <a:endParaRPr lang="en-US" dirty="0"/>
          </a:p>
          <a:p>
            <a:endParaRPr lang="en-IN" dirty="0"/>
          </a:p>
        </p:txBody>
      </p:sp>
    </p:spTree>
    <p:extLst>
      <p:ext uri="{BB962C8B-B14F-4D97-AF65-F5344CB8AC3E}">
        <p14:creationId xmlns:p14="http://schemas.microsoft.com/office/powerpoint/2010/main" val="260669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F167-CA89-79D1-1F3F-C86EEB23DAA2}"/>
              </a:ext>
            </a:extLst>
          </p:cNvPr>
          <p:cNvSpPr>
            <a:spLocks noGrp="1"/>
          </p:cNvSpPr>
          <p:nvPr>
            <p:ph type="title"/>
          </p:nvPr>
        </p:nvSpPr>
        <p:spPr>
          <a:xfrm>
            <a:off x="685799" y="192024"/>
            <a:ext cx="10131425" cy="1456267"/>
          </a:xfrm>
        </p:spPr>
        <p:txBody>
          <a:bodyPr/>
          <a:lstStyle/>
          <a:p>
            <a:r>
              <a:rPr lang="en-IN" dirty="0">
                <a:latin typeface="Arial Rounded MT Bold" panose="020F0704030504030204" pitchFamily="34" charset="0"/>
              </a:rPr>
              <a:t>Basic usage examples</a:t>
            </a:r>
          </a:p>
        </p:txBody>
      </p:sp>
      <p:sp>
        <p:nvSpPr>
          <p:cNvPr id="5" name="Content Placeholder 4">
            <a:extLst>
              <a:ext uri="{FF2B5EF4-FFF2-40B4-BE49-F238E27FC236}">
                <a16:creationId xmlns:a16="http://schemas.microsoft.com/office/drawing/2014/main" id="{CF3A01FB-0588-C20F-E3C7-9CD2204FFB93}"/>
              </a:ext>
            </a:extLst>
          </p:cNvPr>
          <p:cNvSpPr>
            <a:spLocks noGrp="1"/>
          </p:cNvSpPr>
          <p:nvPr>
            <p:ph idx="1"/>
          </p:nvPr>
        </p:nvSpPr>
        <p:spPr>
          <a:xfrm>
            <a:off x="896113" y="1977475"/>
            <a:ext cx="10131425" cy="3649133"/>
          </a:xfrm>
        </p:spPr>
        <p:txBody>
          <a:bodyPr>
            <a:normAutofit lnSpcReduction="10000"/>
          </a:bodyPr>
          <a:lstStyle/>
          <a:p>
            <a:pPr marL="0" indent="0">
              <a:buNone/>
            </a:pPr>
            <a:r>
              <a:rPr lang="en-US" sz="2400" dirty="0">
                <a:latin typeface="Consolas" panose="020B0609020204030204" pitchFamily="49" charset="0"/>
              </a:rPr>
              <a:t>import </a:t>
            </a:r>
            <a:r>
              <a:rPr lang="en-US" sz="2400" dirty="0" err="1">
                <a:latin typeface="Consolas" panose="020B0609020204030204" pitchFamily="49" charset="0"/>
              </a:rPr>
              <a:t>numpy</a:t>
            </a:r>
            <a:r>
              <a:rPr lang="en-US" sz="2400" dirty="0">
                <a:latin typeface="Consolas" panose="020B0609020204030204" pitchFamily="49" charset="0"/>
              </a:rPr>
              <a:t> as np</a:t>
            </a:r>
          </a:p>
          <a:p>
            <a:pPr marL="0" indent="0">
              <a:buNone/>
            </a:pPr>
            <a:r>
              <a:rPr lang="en-US" sz="2400" dirty="0">
                <a:latin typeface="Consolas" panose="020B0609020204030204" pitchFamily="49" charset="0"/>
              </a:rPr>
              <a:t>a = </a:t>
            </a:r>
            <a:r>
              <a:rPr lang="en-US" sz="2400" dirty="0" err="1">
                <a:latin typeface="Consolas" panose="020B0609020204030204" pitchFamily="49" charset="0"/>
              </a:rPr>
              <a:t>np.array</a:t>
            </a:r>
            <a:r>
              <a:rPr lang="en-US" sz="2400" dirty="0">
                <a:latin typeface="Consolas" panose="020B0609020204030204" pitchFamily="49" charset="0"/>
              </a:rPr>
              <a:t>([1, 2, 3])</a:t>
            </a:r>
          </a:p>
          <a:p>
            <a:pPr marL="0" indent="0">
              <a:buNone/>
            </a:pPr>
            <a:r>
              <a:rPr lang="en-US" sz="2400" dirty="0">
                <a:latin typeface="Consolas" panose="020B0609020204030204" pitchFamily="49" charset="0"/>
              </a:rPr>
              <a:t>print(a) -&gt; Output: [1 2 3]</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b = </a:t>
            </a:r>
            <a:r>
              <a:rPr lang="en-US" sz="2400" dirty="0" err="1">
                <a:latin typeface="Consolas" panose="020B0609020204030204" pitchFamily="49" charset="0"/>
              </a:rPr>
              <a:t>np.array</a:t>
            </a:r>
            <a:r>
              <a:rPr lang="en-US" sz="2400" dirty="0">
                <a:latin typeface="Consolas" panose="020B0609020204030204" pitchFamily="49" charset="0"/>
              </a:rPr>
              <a:t>([[9.0, 8.0, 7.0], [6.0, 5.0, 4.0]])</a:t>
            </a:r>
          </a:p>
          <a:p>
            <a:pPr marL="0" indent="0">
              <a:buNone/>
            </a:pPr>
            <a:r>
              <a:rPr lang="en-US" sz="2400" dirty="0">
                <a:latin typeface="Consolas" panose="020B0609020204030204" pitchFamily="49" charset="0"/>
              </a:rPr>
              <a:t>print(b) -&gt; Output:</a:t>
            </a:r>
          </a:p>
          <a:p>
            <a:pPr marL="0" indent="0">
              <a:buNone/>
            </a:pPr>
            <a:r>
              <a:rPr lang="en-US" sz="2400" dirty="0">
                <a:latin typeface="Consolas" panose="020B0609020204030204" pitchFamily="49" charset="0"/>
              </a:rPr>
              <a:t>[[9. 8. 7.]</a:t>
            </a:r>
          </a:p>
          <a:p>
            <a:pPr marL="0" indent="0">
              <a:buNone/>
            </a:pPr>
            <a:r>
              <a:rPr lang="en-US" sz="2400" dirty="0">
                <a:latin typeface="Consolas" panose="020B0609020204030204" pitchFamily="49" charset="0"/>
              </a:rPr>
              <a:t> [6. 5. 4.]]</a:t>
            </a:r>
            <a:endParaRPr lang="en-IN" dirty="0">
              <a:latin typeface="Consolas" panose="020B0609020204030204" pitchFamily="49" charset="0"/>
            </a:endParaRPr>
          </a:p>
        </p:txBody>
      </p:sp>
    </p:spTree>
    <p:extLst>
      <p:ext uri="{BB962C8B-B14F-4D97-AF65-F5344CB8AC3E}">
        <p14:creationId xmlns:p14="http://schemas.microsoft.com/office/powerpoint/2010/main" val="18435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0A66-CB69-0891-75FC-A56910C312F7}"/>
              </a:ext>
            </a:extLst>
          </p:cNvPr>
          <p:cNvSpPr>
            <a:spLocks noGrp="1"/>
          </p:cNvSpPr>
          <p:nvPr>
            <p:ph type="title"/>
          </p:nvPr>
        </p:nvSpPr>
        <p:spPr>
          <a:xfrm>
            <a:off x="685801" y="609600"/>
            <a:ext cx="11393423" cy="1456267"/>
          </a:xfrm>
        </p:spPr>
        <p:txBody>
          <a:bodyPr>
            <a:normAutofit fontScale="90000"/>
          </a:bodyPr>
          <a:lstStyle/>
          <a:p>
            <a:r>
              <a:rPr lang="en-IN" dirty="0">
                <a:latin typeface="Arial Rounded MT Bold" panose="020F0704030504030204" pitchFamily="34" charset="0"/>
              </a:rPr>
              <a:t>Array properties				Accessing and 																	Modifying Elements</a:t>
            </a:r>
          </a:p>
        </p:txBody>
      </p:sp>
      <p:sp>
        <p:nvSpPr>
          <p:cNvPr id="3" name="Content Placeholder 2">
            <a:extLst>
              <a:ext uri="{FF2B5EF4-FFF2-40B4-BE49-F238E27FC236}">
                <a16:creationId xmlns:a16="http://schemas.microsoft.com/office/drawing/2014/main" id="{8A2789B6-B9F4-B80D-3F6E-AC8DB0B7B864}"/>
              </a:ext>
            </a:extLst>
          </p:cNvPr>
          <p:cNvSpPr>
            <a:spLocks noGrp="1"/>
          </p:cNvSpPr>
          <p:nvPr>
            <p:ph idx="1"/>
          </p:nvPr>
        </p:nvSpPr>
        <p:spPr>
          <a:xfrm>
            <a:off x="685801" y="2142067"/>
            <a:ext cx="5148071" cy="3649133"/>
          </a:xfrm>
        </p:spPr>
        <p:txBody>
          <a:bodyPr>
            <a:normAutofit fontScale="92500" lnSpcReduction="20000"/>
          </a:bodyPr>
          <a:lstStyle/>
          <a:p>
            <a:pPr marL="0" indent="0">
              <a:buNone/>
            </a:pPr>
            <a:r>
              <a:rPr lang="en-IN" sz="2200" dirty="0">
                <a:latin typeface="Consolas" panose="020B0609020204030204" pitchFamily="49" charset="0"/>
              </a:rPr>
              <a:t># Get Dimension</a:t>
            </a:r>
          </a:p>
          <a:p>
            <a:pPr marL="0" indent="0">
              <a:buNone/>
            </a:pPr>
            <a:r>
              <a:rPr lang="en-IN" sz="2200" dirty="0" err="1">
                <a:latin typeface="Consolas" panose="020B0609020204030204" pitchFamily="49" charset="0"/>
              </a:rPr>
              <a:t>a.ndim</a:t>
            </a:r>
            <a:r>
              <a:rPr lang="en-IN" sz="2200" dirty="0">
                <a:latin typeface="Consolas" panose="020B0609020204030204" pitchFamily="49" charset="0"/>
              </a:rPr>
              <a:t> -&gt; 1, </a:t>
            </a:r>
            <a:r>
              <a:rPr lang="en-IN" sz="2200" dirty="0" err="1">
                <a:latin typeface="Consolas" panose="020B0609020204030204" pitchFamily="49" charset="0"/>
              </a:rPr>
              <a:t>b.ndim</a:t>
            </a:r>
            <a:r>
              <a:rPr lang="en-IN" sz="2200" dirty="0">
                <a:latin typeface="Consolas" panose="020B0609020204030204" pitchFamily="49" charset="0"/>
              </a:rPr>
              <a:t> -&gt; 2</a:t>
            </a:r>
          </a:p>
          <a:p>
            <a:pPr marL="0" indent="0">
              <a:buNone/>
            </a:pPr>
            <a:endParaRPr lang="en-IN" sz="2200" dirty="0">
              <a:latin typeface="Consolas" panose="020B0609020204030204" pitchFamily="49" charset="0"/>
            </a:endParaRPr>
          </a:p>
          <a:p>
            <a:pPr marL="0" indent="0">
              <a:buNone/>
            </a:pPr>
            <a:r>
              <a:rPr lang="en-IN" sz="2200" dirty="0">
                <a:latin typeface="Consolas" panose="020B0609020204030204" pitchFamily="49" charset="0"/>
              </a:rPr>
              <a:t># Get Shape</a:t>
            </a:r>
          </a:p>
          <a:p>
            <a:pPr marL="0" indent="0">
              <a:buNone/>
            </a:pPr>
            <a:r>
              <a:rPr lang="en-IN" sz="2200" dirty="0" err="1">
                <a:latin typeface="Consolas" panose="020B0609020204030204" pitchFamily="49" charset="0"/>
              </a:rPr>
              <a:t>a.shape</a:t>
            </a:r>
            <a:r>
              <a:rPr lang="en-IN" sz="2200" dirty="0">
                <a:latin typeface="Consolas" panose="020B0609020204030204" pitchFamily="49" charset="0"/>
              </a:rPr>
              <a:t> -&gt; (3,)</a:t>
            </a:r>
          </a:p>
          <a:p>
            <a:pPr marL="0" indent="0">
              <a:buNone/>
            </a:pPr>
            <a:r>
              <a:rPr lang="en-IN" sz="2200" dirty="0" err="1">
                <a:latin typeface="Consolas" panose="020B0609020204030204" pitchFamily="49" charset="0"/>
              </a:rPr>
              <a:t>b.shape</a:t>
            </a:r>
            <a:r>
              <a:rPr lang="en-IN" sz="2200" dirty="0">
                <a:latin typeface="Consolas" panose="020B0609020204030204" pitchFamily="49" charset="0"/>
              </a:rPr>
              <a:t> -&gt; (2,3)</a:t>
            </a:r>
          </a:p>
          <a:p>
            <a:pPr marL="0" indent="0">
              <a:buNone/>
            </a:pPr>
            <a:endParaRPr lang="en-IN" sz="2200" dirty="0">
              <a:latin typeface="Consolas" panose="020B0609020204030204" pitchFamily="49" charset="0"/>
            </a:endParaRPr>
          </a:p>
          <a:p>
            <a:pPr marL="0" indent="0">
              <a:buNone/>
            </a:pPr>
            <a:r>
              <a:rPr lang="en-IN" sz="2200" dirty="0">
                <a:latin typeface="Consolas" panose="020B0609020204030204" pitchFamily="49" charset="0"/>
              </a:rPr>
              <a:t># Get Type</a:t>
            </a:r>
          </a:p>
          <a:p>
            <a:pPr marL="0" indent="0">
              <a:buNone/>
            </a:pPr>
            <a:r>
              <a:rPr lang="en-IN" sz="2200" dirty="0" err="1">
                <a:latin typeface="Consolas" panose="020B0609020204030204" pitchFamily="49" charset="0"/>
              </a:rPr>
              <a:t>a.dtype</a:t>
            </a:r>
            <a:r>
              <a:rPr lang="en-IN" sz="2200" dirty="0">
                <a:latin typeface="Consolas" panose="020B0609020204030204" pitchFamily="49" charset="0"/>
              </a:rPr>
              <a:t> -&gt; </a:t>
            </a:r>
            <a:r>
              <a:rPr lang="en-IN" sz="2200" dirty="0" err="1">
                <a:latin typeface="Consolas" panose="020B0609020204030204" pitchFamily="49" charset="0"/>
              </a:rPr>
              <a:t>dtype</a:t>
            </a:r>
            <a:r>
              <a:rPr lang="en-IN" sz="2200" dirty="0">
                <a:latin typeface="Consolas" panose="020B0609020204030204" pitchFamily="49" charset="0"/>
              </a:rPr>
              <a:t>('int32')</a:t>
            </a:r>
          </a:p>
          <a:p>
            <a:pPr marL="0" indent="0">
              <a:buNone/>
            </a:pPr>
            <a:endParaRPr lang="en-IN" dirty="0"/>
          </a:p>
        </p:txBody>
      </p:sp>
      <p:sp>
        <p:nvSpPr>
          <p:cNvPr id="4" name="Content Placeholder 2">
            <a:extLst>
              <a:ext uri="{FF2B5EF4-FFF2-40B4-BE49-F238E27FC236}">
                <a16:creationId xmlns:a16="http://schemas.microsoft.com/office/drawing/2014/main" id="{12B8CAEE-AE1C-3ED5-D0F1-5F7391DCE762}"/>
              </a:ext>
            </a:extLst>
          </p:cNvPr>
          <p:cNvSpPr txBox="1">
            <a:spLocks/>
          </p:cNvSpPr>
          <p:nvPr/>
        </p:nvSpPr>
        <p:spPr>
          <a:xfrm>
            <a:off x="6251449" y="2142067"/>
            <a:ext cx="5148071"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IN" dirty="0"/>
          </a:p>
        </p:txBody>
      </p:sp>
      <p:sp>
        <p:nvSpPr>
          <p:cNvPr id="5" name="Content Placeholder 2">
            <a:extLst>
              <a:ext uri="{FF2B5EF4-FFF2-40B4-BE49-F238E27FC236}">
                <a16:creationId xmlns:a16="http://schemas.microsoft.com/office/drawing/2014/main" id="{930767EE-1A8D-CC88-4D2F-5365DA21253F}"/>
              </a:ext>
            </a:extLst>
          </p:cNvPr>
          <p:cNvSpPr txBox="1">
            <a:spLocks/>
          </p:cNvSpPr>
          <p:nvPr/>
        </p:nvSpPr>
        <p:spPr>
          <a:xfrm>
            <a:off x="6836666" y="2218267"/>
            <a:ext cx="5148071"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000" dirty="0">
                <a:latin typeface="Consolas" panose="020B0609020204030204" pitchFamily="49" charset="0"/>
              </a:rPr>
              <a:t>a = </a:t>
            </a:r>
            <a:r>
              <a:rPr lang="en-US" sz="2000" dirty="0" err="1">
                <a:latin typeface="Consolas" panose="020B0609020204030204" pitchFamily="49" charset="0"/>
              </a:rPr>
              <a:t>np.array</a:t>
            </a:r>
            <a:r>
              <a:rPr lang="en-US" sz="2000" dirty="0">
                <a:latin typeface="Consolas" panose="020B0609020204030204" pitchFamily="49" charset="0"/>
              </a:rPr>
              <a:t>([[1, 2, 3, 4], [5, 6, 7, 8]])</a:t>
            </a:r>
          </a:p>
          <a:p>
            <a:pPr marL="0" indent="0">
              <a:buNone/>
            </a:pPr>
            <a:r>
              <a:rPr lang="en-US" sz="2000" dirty="0">
                <a:latin typeface="Consolas" panose="020B0609020204030204" pitchFamily="49" charset="0"/>
              </a:rPr>
              <a:t>a[1, 2]</a:t>
            </a:r>
            <a:r>
              <a:rPr lang="en-US" sz="2000" dirty="0"/>
              <a:t> -&gt; Element at row 1, column 2 (7)</a:t>
            </a:r>
          </a:p>
          <a:p>
            <a:pPr marL="0" indent="0">
              <a:buNone/>
            </a:pPr>
            <a:r>
              <a:rPr lang="en-US" sz="2000" dirty="0">
                <a:latin typeface="Consolas" panose="020B0609020204030204" pitchFamily="49" charset="0"/>
              </a:rPr>
              <a:t>a[0, :] </a:t>
            </a:r>
            <a:r>
              <a:rPr lang="en-US" sz="2000" dirty="0"/>
              <a:t>-&gt; Row 0</a:t>
            </a:r>
          </a:p>
          <a:p>
            <a:pPr marL="0" indent="0">
              <a:buNone/>
            </a:pPr>
            <a:r>
              <a:rPr lang="en-US" sz="2000" dirty="0">
                <a:latin typeface="Consolas" panose="020B0609020204030204" pitchFamily="49" charset="0"/>
              </a:rPr>
              <a:t>a[:, 1]</a:t>
            </a:r>
            <a:r>
              <a:rPr lang="en-US" sz="2000" dirty="0"/>
              <a:t> -&gt; Column 1</a:t>
            </a:r>
          </a:p>
          <a:p>
            <a:pPr marL="0" indent="0">
              <a:buFont typeface="Arial"/>
              <a:buNone/>
            </a:pPr>
            <a:endParaRPr lang="en-IN" dirty="0"/>
          </a:p>
        </p:txBody>
      </p:sp>
    </p:spTree>
    <p:extLst>
      <p:ext uri="{BB962C8B-B14F-4D97-AF65-F5344CB8AC3E}">
        <p14:creationId xmlns:p14="http://schemas.microsoft.com/office/powerpoint/2010/main" val="385772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B28C-E912-5AA2-446F-FEEC8CE6005F}"/>
              </a:ext>
            </a:extLst>
          </p:cNvPr>
          <p:cNvSpPr>
            <a:spLocks noGrp="1"/>
          </p:cNvSpPr>
          <p:nvPr>
            <p:ph type="title"/>
          </p:nvPr>
        </p:nvSpPr>
        <p:spPr>
          <a:xfrm>
            <a:off x="685801" y="609600"/>
            <a:ext cx="11164823" cy="1456267"/>
          </a:xfrm>
        </p:spPr>
        <p:txBody>
          <a:bodyPr>
            <a:normAutofit fontScale="90000"/>
          </a:bodyPr>
          <a:lstStyle/>
          <a:p>
            <a:r>
              <a:rPr lang="en-IN" dirty="0">
                <a:latin typeface="Arial Rounded MT Bold" panose="020F0704030504030204" pitchFamily="34" charset="0"/>
              </a:rPr>
              <a:t>Initializing Arrays        		Mathematics and 				                                                        Linear Algebra</a:t>
            </a:r>
          </a:p>
        </p:txBody>
      </p:sp>
      <p:sp>
        <p:nvSpPr>
          <p:cNvPr id="3" name="Content Placeholder 2">
            <a:extLst>
              <a:ext uri="{FF2B5EF4-FFF2-40B4-BE49-F238E27FC236}">
                <a16:creationId xmlns:a16="http://schemas.microsoft.com/office/drawing/2014/main" id="{B329C966-8093-1F65-AC69-1E85F3EAA287}"/>
              </a:ext>
            </a:extLst>
          </p:cNvPr>
          <p:cNvSpPr>
            <a:spLocks noGrp="1"/>
          </p:cNvSpPr>
          <p:nvPr>
            <p:ph idx="1"/>
          </p:nvPr>
        </p:nvSpPr>
        <p:spPr>
          <a:xfrm>
            <a:off x="685801" y="2142067"/>
            <a:ext cx="4700015" cy="3649133"/>
          </a:xfrm>
        </p:spPr>
        <p:txBody>
          <a:bodyPr/>
          <a:lstStyle/>
          <a:p>
            <a:pPr marL="0" indent="0">
              <a:buNone/>
            </a:pPr>
            <a:r>
              <a:rPr lang="en-IN" sz="2000" dirty="0"/>
              <a:t>Zeros: </a:t>
            </a:r>
            <a:r>
              <a:rPr lang="en-IN" sz="2000" dirty="0" err="1">
                <a:latin typeface="Consolas" panose="020B0609020204030204" pitchFamily="49" charset="0"/>
              </a:rPr>
              <a:t>np.zeros</a:t>
            </a:r>
            <a:r>
              <a:rPr lang="en-IN" sz="2000" dirty="0">
                <a:latin typeface="Consolas" panose="020B0609020204030204" pitchFamily="49" charset="0"/>
              </a:rPr>
              <a:t>((2,3))</a:t>
            </a:r>
          </a:p>
          <a:p>
            <a:pPr marL="0" indent="0">
              <a:buNone/>
            </a:pPr>
            <a:r>
              <a:rPr lang="en-IN" sz="2000" dirty="0"/>
              <a:t>Ones: </a:t>
            </a:r>
            <a:r>
              <a:rPr lang="en-IN" sz="2000" dirty="0" err="1">
                <a:latin typeface="Consolas" panose="020B0609020204030204" pitchFamily="49" charset="0"/>
              </a:rPr>
              <a:t>np.ones</a:t>
            </a:r>
            <a:r>
              <a:rPr lang="en-IN" sz="2000" dirty="0">
                <a:latin typeface="Consolas" panose="020B0609020204030204" pitchFamily="49" charset="0"/>
              </a:rPr>
              <a:t>((3,3))</a:t>
            </a:r>
          </a:p>
          <a:p>
            <a:pPr marL="0" indent="0">
              <a:buNone/>
            </a:pPr>
            <a:r>
              <a:rPr lang="en-IN" sz="2000" dirty="0"/>
              <a:t>Random Numbers: </a:t>
            </a:r>
            <a:r>
              <a:rPr lang="en-IN" sz="2000" dirty="0" err="1">
                <a:latin typeface="Consolas" panose="020B0609020204030204" pitchFamily="49" charset="0"/>
              </a:rPr>
              <a:t>np.random.rand</a:t>
            </a:r>
            <a:r>
              <a:rPr lang="en-IN" sz="2000" dirty="0">
                <a:latin typeface="Consolas" panose="020B0609020204030204" pitchFamily="49" charset="0"/>
              </a:rPr>
              <a:t>(4,2)</a:t>
            </a:r>
          </a:p>
          <a:p>
            <a:pPr marL="0" indent="0">
              <a:buNone/>
            </a:pPr>
            <a:r>
              <a:rPr lang="en-IN" sz="2000" dirty="0"/>
              <a:t>Identity Matrix: </a:t>
            </a:r>
            <a:r>
              <a:rPr lang="en-IN" sz="2000" dirty="0" err="1">
                <a:latin typeface="Consolas" panose="020B0609020204030204" pitchFamily="49" charset="0"/>
              </a:rPr>
              <a:t>np.identity</a:t>
            </a:r>
            <a:r>
              <a:rPr lang="en-IN" sz="2000" dirty="0">
                <a:latin typeface="Consolas" panose="020B0609020204030204" pitchFamily="49" charset="0"/>
              </a:rPr>
              <a:t>(3)</a:t>
            </a:r>
          </a:p>
          <a:p>
            <a:endParaRPr lang="en-IN" dirty="0"/>
          </a:p>
        </p:txBody>
      </p:sp>
      <p:sp>
        <p:nvSpPr>
          <p:cNvPr id="4" name="Content Placeholder 2">
            <a:extLst>
              <a:ext uri="{FF2B5EF4-FFF2-40B4-BE49-F238E27FC236}">
                <a16:creationId xmlns:a16="http://schemas.microsoft.com/office/drawing/2014/main" id="{F677A39E-42DD-8453-DDD7-ACB13D741893}"/>
              </a:ext>
            </a:extLst>
          </p:cNvPr>
          <p:cNvSpPr txBox="1">
            <a:spLocks/>
          </p:cNvSpPr>
          <p:nvPr/>
        </p:nvSpPr>
        <p:spPr>
          <a:xfrm>
            <a:off x="7223761" y="2357798"/>
            <a:ext cx="470001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IN" sz="2000" dirty="0"/>
              <a:t># Element-wise operations</a:t>
            </a:r>
          </a:p>
          <a:p>
            <a:pPr marL="0" indent="0">
              <a:buNone/>
            </a:pPr>
            <a:r>
              <a:rPr lang="en-IN" sz="2000" dirty="0">
                <a:latin typeface="Consolas" panose="020B0609020204030204" pitchFamily="49" charset="0"/>
              </a:rPr>
              <a:t>a = </a:t>
            </a:r>
            <a:r>
              <a:rPr lang="en-IN" sz="2000" dirty="0" err="1">
                <a:latin typeface="Consolas" panose="020B0609020204030204" pitchFamily="49" charset="0"/>
              </a:rPr>
              <a:t>np.array</a:t>
            </a:r>
            <a:r>
              <a:rPr lang="en-IN" sz="2000" dirty="0">
                <a:latin typeface="Consolas" panose="020B0609020204030204" pitchFamily="49" charset="0"/>
              </a:rPr>
              <a:t>([1, 2, 3])</a:t>
            </a:r>
          </a:p>
          <a:p>
            <a:pPr marL="0" indent="0">
              <a:buNone/>
            </a:pPr>
            <a:r>
              <a:rPr lang="en-IN" sz="2000" dirty="0">
                <a:latin typeface="Consolas" panose="020B0609020204030204" pitchFamily="49" charset="0"/>
              </a:rPr>
              <a:t>a + 2 </a:t>
            </a:r>
            <a:r>
              <a:rPr lang="en-IN" sz="2000" dirty="0"/>
              <a:t>-&gt; [3, 4, 5], a * 2 -&gt; [2, 4, 6]</a:t>
            </a:r>
          </a:p>
          <a:p>
            <a:pPr marL="0" indent="0">
              <a:buNone/>
            </a:pPr>
            <a:endParaRPr lang="en-IN" sz="2000" dirty="0"/>
          </a:p>
          <a:p>
            <a:pPr marL="0" indent="0">
              <a:buNone/>
            </a:pPr>
            <a:r>
              <a:rPr lang="en-IN" sz="2000" dirty="0"/>
              <a:t># Matrix multiplication</a:t>
            </a:r>
          </a:p>
          <a:p>
            <a:pPr marL="0" indent="0">
              <a:buNone/>
            </a:pPr>
            <a:r>
              <a:rPr lang="en-IN" sz="2000" dirty="0">
                <a:latin typeface="Consolas" panose="020B0609020204030204" pitchFamily="49" charset="0"/>
              </a:rPr>
              <a:t>a = </a:t>
            </a:r>
            <a:r>
              <a:rPr lang="en-IN" sz="2000" dirty="0" err="1">
                <a:latin typeface="Consolas" panose="020B0609020204030204" pitchFamily="49" charset="0"/>
              </a:rPr>
              <a:t>np.ones</a:t>
            </a:r>
            <a:r>
              <a:rPr lang="en-IN" sz="2000" dirty="0">
                <a:latin typeface="Consolas" panose="020B0609020204030204" pitchFamily="49" charset="0"/>
              </a:rPr>
              <a:t>((2,3))</a:t>
            </a:r>
          </a:p>
          <a:p>
            <a:pPr marL="0" indent="0">
              <a:buNone/>
            </a:pPr>
            <a:r>
              <a:rPr lang="en-IN" sz="2000" dirty="0">
                <a:latin typeface="Consolas" panose="020B0609020204030204" pitchFamily="49" charset="0"/>
              </a:rPr>
              <a:t>b = </a:t>
            </a:r>
            <a:r>
              <a:rPr lang="en-IN" sz="2000" dirty="0" err="1">
                <a:latin typeface="Consolas" panose="020B0609020204030204" pitchFamily="49" charset="0"/>
              </a:rPr>
              <a:t>np.full</a:t>
            </a:r>
            <a:r>
              <a:rPr lang="en-IN" sz="2000" dirty="0">
                <a:latin typeface="Consolas" panose="020B0609020204030204" pitchFamily="49" charset="0"/>
              </a:rPr>
              <a:t>((3,2), 2)</a:t>
            </a:r>
          </a:p>
          <a:p>
            <a:pPr marL="0" indent="0">
              <a:buNone/>
            </a:pPr>
            <a:r>
              <a:rPr lang="en-IN" sz="2000" dirty="0" err="1">
                <a:latin typeface="Consolas" panose="020B0609020204030204" pitchFamily="49" charset="0"/>
              </a:rPr>
              <a:t>np.matmul</a:t>
            </a:r>
            <a:r>
              <a:rPr lang="en-IN" sz="2000" dirty="0">
                <a:latin typeface="Consolas" panose="020B0609020204030204" pitchFamily="49" charset="0"/>
              </a:rPr>
              <a:t>(a, b) </a:t>
            </a:r>
            <a:r>
              <a:rPr lang="en-IN" sz="2000" dirty="0"/>
              <a:t>-&gt; Resulting matrix</a:t>
            </a:r>
          </a:p>
          <a:p>
            <a:endParaRPr lang="en-IN" dirty="0"/>
          </a:p>
        </p:txBody>
      </p:sp>
    </p:spTree>
    <p:extLst>
      <p:ext uri="{BB962C8B-B14F-4D97-AF65-F5344CB8AC3E}">
        <p14:creationId xmlns:p14="http://schemas.microsoft.com/office/powerpoint/2010/main" val="2490454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480</TotalTime>
  <Words>5775</Words>
  <Application>Microsoft Office PowerPoint</Application>
  <PresentationFormat>Widescreen</PresentationFormat>
  <Paragraphs>643</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Arial Black</vt:lpstr>
      <vt:lpstr>Arial Rounded MT Bold</vt:lpstr>
      <vt:lpstr>Calibri</vt:lpstr>
      <vt:lpstr>Calibri Light</vt:lpstr>
      <vt:lpstr>Consolas</vt:lpstr>
      <vt:lpstr>Celestial</vt:lpstr>
      <vt:lpstr>VISIONCRAFT- the winter challenge</vt:lpstr>
      <vt:lpstr>Project introduction</vt:lpstr>
      <vt:lpstr>WEEK 1 </vt:lpstr>
      <vt:lpstr>Basics of python</vt:lpstr>
      <vt:lpstr>Sequences in python</vt:lpstr>
      <vt:lpstr>Numpy library</vt:lpstr>
      <vt:lpstr>Basic usage examples</vt:lpstr>
      <vt:lpstr>Array properties    Accessing and                  Modifying Elements</vt:lpstr>
      <vt:lpstr>Initializing Arrays          Mathematics and                                                             Linear Algebra</vt:lpstr>
      <vt:lpstr>Statistics                     Reshaping and                                                                Stacking</vt:lpstr>
      <vt:lpstr>pandas</vt:lpstr>
      <vt:lpstr>Creating DataFrames</vt:lpstr>
      <vt:lpstr>Reading and  Writing Files</vt:lpstr>
      <vt:lpstr>Selecting and  Filtering</vt:lpstr>
      <vt:lpstr>Handling  Missing Data</vt:lpstr>
      <vt:lpstr>WEEK 2 </vt:lpstr>
      <vt:lpstr>opencv</vt:lpstr>
      <vt:lpstr>Reading, displaying and saving images</vt:lpstr>
      <vt:lpstr>Reading and displaying videos</vt:lpstr>
      <vt:lpstr>Image transformations </vt:lpstr>
      <vt:lpstr>Image transformations (continued)</vt:lpstr>
      <vt:lpstr>Image transformations (continued)</vt:lpstr>
      <vt:lpstr>Image transformations (continued)</vt:lpstr>
      <vt:lpstr>Drawing shapes and putting text</vt:lpstr>
      <vt:lpstr>PowerPoint Presentation</vt:lpstr>
      <vt:lpstr>PowerPoint Presentation</vt:lpstr>
      <vt:lpstr>Converting an image to grayscale</vt:lpstr>
      <vt:lpstr>Canny edge detection</vt:lpstr>
      <vt:lpstr>eroding</vt:lpstr>
      <vt:lpstr>WEEK 3 </vt:lpstr>
      <vt:lpstr>Contour detection in opencv</vt:lpstr>
      <vt:lpstr>Finding contours</vt:lpstr>
      <vt:lpstr>Visualizing the contours detected</vt:lpstr>
      <vt:lpstr>Visualizing the contours detected (contd.)</vt:lpstr>
      <vt:lpstr>Pre-processing images for contour detection</vt:lpstr>
      <vt:lpstr>Thresholding based pre-processing for contours</vt:lpstr>
      <vt:lpstr>Edge based pre-processing for contours</vt:lpstr>
      <vt:lpstr>Retrieval modes</vt:lpstr>
      <vt:lpstr>Extracting the largest contour in the image</vt:lpstr>
      <vt:lpstr>Sorting contours in terms of size</vt:lpstr>
      <vt:lpstr>Drawing a rectangle around the contour</vt:lpstr>
      <vt:lpstr>Contour area</vt:lpstr>
      <vt:lpstr>Feature Detection and Description in OpenCV</vt:lpstr>
      <vt:lpstr>Feature Matching Techniques</vt:lpstr>
      <vt:lpstr>Key Algorithms Overview</vt:lpstr>
      <vt:lpstr>Haris corner detection</vt:lpstr>
      <vt:lpstr>Shi-tomasi corner detection</vt:lpstr>
      <vt:lpstr>SIFT (Scale-Invariant Feature Transform)</vt:lpstr>
      <vt:lpstr>FAST algorithm for corner detection</vt:lpstr>
      <vt:lpstr>ORB (Oriented FAST and Rotated Brief)</vt:lpstr>
      <vt:lpstr>Face and eye detection and drawing boxes around them</vt:lpstr>
      <vt:lpstr>Image cropping based on facial features</vt:lpstr>
      <vt:lpstr>meshroom</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Shambhavi Singh</dc:creator>
  <cp:lastModifiedBy>Shambhavi Singh</cp:lastModifiedBy>
  <cp:revision>13</cp:revision>
  <dcterms:created xsi:type="dcterms:W3CDTF">2025-01-08T05:43:55Z</dcterms:created>
  <dcterms:modified xsi:type="dcterms:W3CDTF">2025-01-11T10:41:26Z</dcterms:modified>
</cp:coreProperties>
</file>