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8"/>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0" r:id="rId23"/>
    <p:sldId id="275" r:id="rId24"/>
    <p:sldId id="276" r:id="rId25"/>
    <p:sldId id="277" r:id="rId26"/>
    <p:sldId id="278" r:id="rId27"/>
  </p:sldIdLst>
  <p:sldSz cx="9144000" cy="5143500"/>
  <p:notesSz cx="6858000" cy="9144000"/>
  <p:embeddedFontLst>
    <p:embeddedFont>
      <p:font typeface="Montserrat" panose="00000500000000000000"/>
      <p:regular r:id="rId32"/>
    </p:embeddedFont>
    <p:embeddedFont>
      <p:font typeface="Lato" panose="020F0502020204030203"/>
      <p:italic r:id="rId33"/>
    </p:embeddedFont>
    <p:embeddedFont>
      <p:font typeface="Microsoft JhengHei" panose="020B0604030504040204" charset="-12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d24bd534aa_0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24bd534aa_0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7b14b68ff8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14b68ff8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da1c579ea2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a1c579ea2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7b14b68ff8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b14b68ff8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7b14b68ff8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14b68ff8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da1c579ea2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a1c579ea2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7b14b68ff8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b14b68ff8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7b14b68ff8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b14b68ff8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da1c579ea2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a1c579ea2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7b14b68ff8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b14b68ff8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da1c579ea2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a1c579ea2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d2a889b27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2a889b27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7b14b68ff8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b14b68ff8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da1c579ea2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a1c579ea2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da1c579ea2_1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a1c579ea2_1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cdc0acfd0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dc0acfd0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d24bd534aa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24bd534aa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d24bd534aa_0_1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24bd534aa_0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d24bd534aa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24bd534aa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d9e433a6c0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9e433a6c0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d9e433a6c0_4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9e433a6c0_4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7b14b68ff8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b14b68ff8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3.xml"/><Relationship Id="rId5" Type="http://schemas.openxmlformats.org/officeDocument/2006/relationships/hyperlink" Target="https://www.sisense.com/glossary/data-cleaning/" TargetMode="External"/><Relationship Id="rId4" Type="http://schemas.openxmlformats.org/officeDocument/2006/relationships/hyperlink" Target="https://medium.com/@vanflymen/learn-blockchains-by-building-one-117428612f46" TargetMode="External"/><Relationship Id="rId3" Type="http://schemas.openxmlformats.org/officeDocument/2006/relationships/hyperlink" Target="https://www.colleaga.org/sites/default/files/12-55-blockchain-based-approachfinal.pdf" TargetMode="External"/><Relationship Id="rId2" Type="http://schemas.openxmlformats.org/officeDocument/2006/relationships/hyperlink" Target="https://ranger.uta.edu/~dliu/courses/cse6392-ids-spring2007/papers/NISTIntrusionDetection-2001.pdf" TargetMode="External"/><Relationship Id="rId1" Type="http://schemas.openxmlformats.org/officeDocument/2006/relationships/hyperlink" Target="https://citeseerx.ist.psu.edu/viewdoc/download?doi=10.1.1.685.626&amp;rep=rep1&amp;type=pdf"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406925" y="504750"/>
            <a:ext cx="7349400" cy="16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00" b="1"/>
              <a:t>NETWORK INTRUSION DETECTION SYSTEM USING NEURAL NETWORKS, AIDED BY BLOCKCHAIN</a:t>
            </a:r>
            <a:endParaRPr sz="2900" b="1"/>
          </a:p>
        </p:txBody>
      </p:sp>
      <p:sp>
        <p:nvSpPr>
          <p:cNvPr id="135" name="Google Shape;135;p13"/>
          <p:cNvSpPr txBox="1"/>
          <p:nvPr>
            <p:ph type="body" idx="1"/>
          </p:nvPr>
        </p:nvSpPr>
        <p:spPr>
          <a:xfrm>
            <a:off x="4360625" y="2812825"/>
            <a:ext cx="4513800" cy="18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BY:</a:t>
            </a:r>
            <a:endParaRPr sz="1800" b="1"/>
          </a:p>
          <a:p>
            <a:pPr marL="457200" lvl="0" indent="-342900" algn="l" rtl="0">
              <a:spcBef>
                <a:spcPts val="1200"/>
              </a:spcBef>
              <a:spcAft>
                <a:spcPts val="0"/>
              </a:spcAft>
              <a:buSzPts val="1800"/>
              <a:buFont typeface="Arial" panose="020B0604020202020204"/>
              <a:buChar char="●"/>
            </a:pPr>
            <a:r>
              <a:rPr lang="en-GB" sz="1800" b="1">
                <a:latin typeface="Arial" panose="020B0604020202020204"/>
                <a:ea typeface="Arial" panose="020B0604020202020204"/>
                <a:cs typeface="Arial" panose="020B0604020202020204"/>
                <a:sym typeface="Arial" panose="020B0604020202020204"/>
              </a:rPr>
              <a:t>ANANYA DUTTA- 1805011</a:t>
            </a:r>
            <a:endParaRPr sz="1800" b="1">
              <a:latin typeface="Arial" panose="020B0604020202020204"/>
              <a:ea typeface="Arial" panose="020B0604020202020204"/>
              <a:cs typeface="Arial" panose="020B0604020202020204"/>
              <a:sym typeface="Arial" panose="020B0604020202020204"/>
            </a:endParaRPr>
          </a:p>
          <a:p>
            <a:pPr marL="457200" lvl="0" indent="-342900" algn="l" rtl="0">
              <a:spcBef>
                <a:spcPts val="0"/>
              </a:spcBef>
              <a:spcAft>
                <a:spcPts val="0"/>
              </a:spcAft>
              <a:buSzPts val="1800"/>
              <a:buFont typeface="Arial" panose="020B0604020202020204"/>
              <a:buChar char="●"/>
            </a:pPr>
            <a:r>
              <a:rPr lang="en-GB" sz="1800" b="1">
                <a:latin typeface="Arial" panose="020B0604020202020204"/>
                <a:ea typeface="Arial" panose="020B0604020202020204"/>
                <a:cs typeface="Arial" panose="020B0604020202020204"/>
                <a:sym typeface="Arial" panose="020B0604020202020204"/>
              </a:rPr>
              <a:t>ARISMITA  BANERJEE- 1805021</a:t>
            </a:r>
            <a:endParaRPr sz="1800" b="1">
              <a:latin typeface="Arial" panose="020B0604020202020204"/>
              <a:ea typeface="Arial" panose="020B0604020202020204"/>
              <a:cs typeface="Arial" panose="020B0604020202020204"/>
              <a:sym typeface="Arial" panose="020B0604020202020204"/>
            </a:endParaRPr>
          </a:p>
          <a:p>
            <a:pPr marL="457200" lvl="0" indent="-342900" algn="l" rtl="0">
              <a:spcBef>
                <a:spcPts val="0"/>
              </a:spcBef>
              <a:spcAft>
                <a:spcPts val="0"/>
              </a:spcAft>
              <a:buSzPts val="1800"/>
              <a:buFont typeface="Arial" panose="020B0604020202020204"/>
              <a:buChar char="●"/>
            </a:pPr>
            <a:r>
              <a:rPr lang="en-GB" sz="1800" b="1">
                <a:latin typeface="Arial" panose="020B0604020202020204"/>
                <a:ea typeface="Arial" panose="020B0604020202020204"/>
                <a:cs typeface="Arial" panose="020B0604020202020204"/>
                <a:sym typeface="Arial" panose="020B0604020202020204"/>
              </a:rPr>
              <a:t>ARKAPRABHA SAMANTA- 1805106</a:t>
            </a:r>
            <a:endParaRPr sz="1800" b="1">
              <a:latin typeface="Arial" panose="020B0604020202020204"/>
              <a:ea typeface="Arial" panose="020B0604020202020204"/>
              <a:cs typeface="Arial" panose="020B0604020202020204"/>
              <a:sym typeface="Arial" panose="020B0604020202020204"/>
            </a:endParaRPr>
          </a:p>
          <a:p>
            <a:pPr marL="457200" lvl="0" indent="-342900" algn="l" rtl="0">
              <a:spcBef>
                <a:spcPts val="0"/>
              </a:spcBef>
              <a:spcAft>
                <a:spcPts val="0"/>
              </a:spcAft>
              <a:buSzPts val="1800"/>
              <a:buFont typeface="Arial" panose="020B0604020202020204"/>
              <a:buChar char="●"/>
            </a:pPr>
            <a:r>
              <a:rPr lang="en-GB" sz="1800" b="1">
                <a:latin typeface="Arial" panose="020B0604020202020204"/>
                <a:ea typeface="Arial" panose="020B0604020202020204"/>
                <a:cs typeface="Arial" panose="020B0604020202020204"/>
                <a:sym typeface="Arial" panose="020B0604020202020204"/>
              </a:rPr>
              <a:t>SAYANTANI BALA- 1805245</a:t>
            </a:r>
            <a:endParaRPr sz="1800" b="1">
              <a:latin typeface="Arial" panose="020B0604020202020204"/>
              <a:ea typeface="Arial" panose="020B0604020202020204"/>
              <a:cs typeface="Arial" panose="020B0604020202020204"/>
              <a:sym typeface="Arial" panose="020B0604020202020204"/>
            </a:endParaRPr>
          </a:p>
        </p:txBody>
      </p:sp>
      <p:sp>
        <p:nvSpPr>
          <p:cNvPr id="136" name="Google Shape;136;p13"/>
          <p:cNvSpPr txBox="1"/>
          <p:nvPr/>
        </p:nvSpPr>
        <p:spPr>
          <a:xfrm>
            <a:off x="161850" y="3868500"/>
            <a:ext cx="4513800" cy="92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b="1">
                <a:solidFill>
                  <a:srgbClr val="FFFFFF"/>
                </a:solidFill>
                <a:latin typeface="Times New Roman" panose="02020603050405020304"/>
                <a:ea typeface="Times New Roman" panose="02020603050405020304"/>
                <a:cs typeface="Times New Roman" panose="02020603050405020304"/>
                <a:sym typeface="Times New Roman" panose="02020603050405020304"/>
              </a:rPr>
              <a:t>SCHOOL OF COMPUTER ENGINEERING</a:t>
            </a:r>
            <a:endParaRPr sz="12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200" b="1">
                <a:solidFill>
                  <a:srgbClr val="FFFFFF"/>
                </a:solidFill>
                <a:latin typeface="Times New Roman" panose="02020603050405020304"/>
                <a:ea typeface="Times New Roman" panose="02020603050405020304"/>
                <a:cs typeface="Times New Roman" panose="02020603050405020304"/>
                <a:sym typeface="Times New Roman" panose="02020603050405020304"/>
              </a:rPr>
              <a:t>KALINGA INSTITUTE OF INDUSTRIAL TECHNOLOGY</a:t>
            </a:r>
            <a:endParaRPr sz="12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200" b="1">
                <a:solidFill>
                  <a:srgbClr val="FFFFFF"/>
                </a:solidFill>
                <a:latin typeface="Times New Roman" panose="02020603050405020304"/>
                <a:ea typeface="Times New Roman" panose="02020603050405020304"/>
                <a:cs typeface="Times New Roman" panose="02020603050405020304"/>
                <a:sym typeface="Times New Roman" panose="02020603050405020304"/>
              </a:rPr>
              <a:t>BHUBANESWAR, ODISHA- 751024</a:t>
            </a:r>
            <a:endParaRPr sz="12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12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100" b="1"/>
              <a:t>Classification</a:t>
            </a:r>
            <a:endParaRPr sz="2900"/>
          </a:p>
        </p:txBody>
      </p:sp>
      <p:sp>
        <p:nvSpPr>
          <p:cNvPr id="194" name="Google Shape;194;p22"/>
          <p:cNvSpPr txBox="1"/>
          <p:nvPr>
            <p:ph type="body" idx="1"/>
          </p:nvPr>
        </p:nvSpPr>
        <p:spPr>
          <a:xfrm>
            <a:off x="1092013" y="1119025"/>
            <a:ext cx="7284000" cy="1156500"/>
          </a:xfrm>
          <a:prstGeom prst="rect">
            <a:avLst/>
          </a:prstGeom>
        </p:spPr>
        <p:txBody>
          <a:bodyPr spcFirstLastPara="1" wrap="square" lIns="91425" tIns="91425" rIns="91425" bIns="91425" anchor="t" anchorCtr="0">
            <a:normAutofit fontScale="25000" lnSpcReduction="20000"/>
          </a:bodyPr>
          <a:lstStyle/>
          <a:p>
            <a:pPr marL="457200" lvl="0" indent="-332740" algn="just" rtl="0">
              <a:spcBef>
                <a:spcPts val="0"/>
              </a:spcBef>
              <a:spcAft>
                <a:spcPts val="0"/>
              </a:spcAft>
              <a:buSzPct val="100000"/>
              <a:buFont typeface="Arial" panose="020B0604020202020204"/>
              <a:buChar char="●"/>
            </a:pPr>
            <a:r>
              <a:rPr lang="en-GB" sz="6570">
                <a:latin typeface="Arial" panose="020B0604020202020204"/>
                <a:ea typeface="Arial" panose="020B0604020202020204"/>
                <a:cs typeface="Arial" panose="020B0604020202020204"/>
                <a:sym typeface="Arial" panose="020B0604020202020204"/>
              </a:rPr>
              <a:t>Each occasion of the dataset and group in classes.</a:t>
            </a:r>
            <a:endParaRPr sz="6570">
              <a:latin typeface="Arial" panose="020B0604020202020204"/>
              <a:ea typeface="Arial" panose="020B0604020202020204"/>
              <a:cs typeface="Arial" panose="020B0604020202020204"/>
              <a:sym typeface="Arial" panose="020B0604020202020204"/>
            </a:endParaRPr>
          </a:p>
          <a:p>
            <a:pPr marL="457200" lvl="0" indent="-332740" algn="just" rtl="0">
              <a:spcBef>
                <a:spcPts val="0"/>
              </a:spcBef>
              <a:spcAft>
                <a:spcPts val="0"/>
              </a:spcAft>
              <a:buSzPct val="100000"/>
              <a:buFont typeface="Arial" panose="020B0604020202020204"/>
              <a:buChar char="●"/>
            </a:pPr>
            <a:r>
              <a:rPr lang="en-GB" sz="6570">
                <a:latin typeface="Arial" panose="020B0604020202020204"/>
                <a:ea typeface="Arial" panose="020B0604020202020204"/>
                <a:cs typeface="Arial" panose="020B0604020202020204"/>
                <a:sym typeface="Arial" panose="020B0604020202020204"/>
              </a:rPr>
              <a:t>Mapping of label class  ‘id’ in two groups : Normal to ‘0’  and   Anomaly to ‘1’.</a:t>
            </a:r>
            <a:endParaRPr sz="6570">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500"/>
          </a:p>
          <a:p>
            <a:pPr marL="0" lvl="0" indent="0" algn="l" rtl="0">
              <a:spcBef>
                <a:spcPts val="1200"/>
              </a:spcBef>
              <a:spcAft>
                <a:spcPts val="1200"/>
              </a:spcAft>
              <a:buNone/>
            </a:pPr>
          </a:p>
        </p:txBody>
      </p:sp>
      <p:pic>
        <p:nvPicPr>
          <p:cNvPr id="195" name="Google Shape;195;p22"/>
          <p:cNvPicPr preferRelativeResize="0"/>
          <p:nvPr/>
        </p:nvPicPr>
        <p:blipFill>
          <a:blip r:embed="rId1"/>
          <a:stretch>
            <a:fillRect/>
          </a:stretch>
        </p:blipFill>
        <p:spPr>
          <a:xfrm>
            <a:off x="1566038" y="2423625"/>
            <a:ext cx="6335974" cy="220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100" b="1"/>
              <a:t>Neural Network</a:t>
            </a:r>
            <a:endParaRPr sz="2900"/>
          </a:p>
        </p:txBody>
      </p:sp>
      <p:sp>
        <p:nvSpPr>
          <p:cNvPr id="201" name="Google Shape;201;p23"/>
          <p:cNvSpPr txBox="1"/>
          <p:nvPr>
            <p:ph type="body" idx="1"/>
          </p:nvPr>
        </p:nvSpPr>
        <p:spPr>
          <a:xfrm>
            <a:off x="132625" y="1379450"/>
            <a:ext cx="4309500" cy="3396300"/>
          </a:xfrm>
          <a:prstGeom prst="rect">
            <a:avLst/>
          </a:prstGeom>
        </p:spPr>
        <p:txBody>
          <a:bodyPr spcFirstLastPara="1" wrap="square" lIns="91425" tIns="91425" rIns="91425" bIns="91425" anchor="t" anchorCtr="0">
            <a:noAutofit/>
          </a:bodyPr>
          <a:lstStyle/>
          <a:p>
            <a:pPr marL="457200" lvl="0" indent="0" algn="just" rtl="0">
              <a:lnSpc>
                <a:spcPct val="95000"/>
              </a:lnSpc>
              <a:spcBef>
                <a:spcPts val="1200"/>
              </a:spcBef>
              <a:spcAft>
                <a:spcPts val="0"/>
              </a:spcAft>
              <a:buNone/>
            </a:pPr>
            <a:r>
              <a:rPr lang="en-GB" sz="1605">
                <a:latin typeface="Arial" panose="020B0604020202020204"/>
                <a:ea typeface="Arial" panose="020B0604020202020204"/>
                <a:cs typeface="Arial" panose="020B0604020202020204"/>
                <a:sym typeface="Arial" panose="020B0604020202020204"/>
              </a:rPr>
              <a:t>The utilization of neural associations for IDSs has been investigated by various analysts. Neural organizations give an answer for the issue of displaying the clients' conduct in abnormality discovery since they don't need any express client model[8]. Neural organizations for interruption discovery were first acquainted as an option with factual procedures in the IDES interruption recognition master framework to display. Specifically, the common grouping of orders executed by every client is learned.</a:t>
            </a:r>
            <a:endParaRPr sz="1605">
              <a:latin typeface="Arial" panose="020B0604020202020204"/>
              <a:ea typeface="Arial" panose="020B0604020202020204"/>
              <a:cs typeface="Arial" panose="020B0604020202020204"/>
              <a:sym typeface="Arial" panose="020B0604020202020204"/>
            </a:endParaRPr>
          </a:p>
          <a:p>
            <a:pPr marL="457200" lvl="0" indent="0" algn="just" rtl="0">
              <a:lnSpc>
                <a:spcPct val="95000"/>
              </a:lnSpc>
              <a:spcBef>
                <a:spcPts val="1200"/>
              </a:spcBef>
              <a:spcAft>
                <a:spcPts val="0"/>
              </a:spcAft>
              <a:buNone/>
            </a:pPr>
            <a:endParaRPr sz="2415">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1200"/>
              </a:spcBef>
              <a:spcAft>
                <a:spcPts val="0"/>
              </a:spcAft>
              <a:buSzPts val="358"/>
              <a:buNone/>
            </a:pPr>
            <a:endParaRPr sz="1285"/>
          </a:p>
          <a:p>
            <a:pPr marL="0" lvl="0" indent="0" algn="l" rtl="0">
              <a:lnSpc>
                <a:spcPct val="95000"/>
              </a:lnSpc>
              <a:spcBef>
                <a:spcPts val="1200"/>
              </a:spcBef>
              <a:spcAft>
                <a:spcPts val="1200"/>
              </a:spcAft>
              <a:buSzPts val="358"/>
              <a:buNone/>
            </a:pPr>
            <a:endParaRPr sz="1220"/>
          </a:p>
        </p:txBody>
      </p:sp>
      <p:pic>
        <p:nvPicPr>
          <p:cNvPr id="202" name="Google Shape;202;p23"/>
          <p:cNvPicPr preferRelativeResize="0"/>
          <p:nvPr/>
        </p:nvPicPr>
        <p:blipFill>
          <a:blip r:embed="rId1"/>
          <a:stretch>
            <a:fillRect/>
          </a:stretch>
        </p:blipFill>
        <p:spPr>
          <a:xfrm>
            <a:off x="4711950" y="1644600"/>
            <a:ext cx="4178275" cy="252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052550" y="4859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400" b="1"/>
              <a:t>Clustering</a:t>
            </a:r>
            <a:endParaRPr sz="3200"/>
          </a:p>
        </p:txBody>
      </p:sp>
      <p:sp>
        <p:nvSpPr>
          <p:cNvPr id="208" name="Google Shape;208;p24"/>
          <p:cNvSpPr txBox="1"/>
          <p:nvPr>
            <p:ph type="body" idx="1"/>
          </p:nvPr>
        </p:nvSpPr>
        <p:spPr>
          <a:xfrm>
            <a:off x="379300" y="1289275"/>
            <a:ext cx="2955300" cy="34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36550" algn="l" rtl="0">
              <a:spcBef>
                <a:spcPts val="1200"/>
              </a:spcBef>
              <a:spcAft>
                <a:spcPts val="0"/>
              </a:spcAft>
              <a:buSzPts val="1700"/>
              <a:buFont typeface="Arial" panose="020B0604020202020204"/>
              <a:buChar char="●"/>
            </a:pPr>
            <a:r>
              <a:rPr lang="en-GB" sz="1700">
                <a:latin typeface="Arial" panose="020B0604020202020204"/>
                <a:ea typeface="Arial" panose="020B0604020202020204"/>
                <a:cs typeface="Arial" panose="020B0604020202020204"/>
                <a:sym typeface="Arial" panose="020B0604020202020204"/>
              </a:rPr>
              <a:t>Arranging comparative articles into various groups or clusters.</a:t>
            </a:r>
            <a:endParaRPr sz="1700">
              <a:latin typeface="Arial" panose="020B0604020202020204"/>
              <a:ea typeface="Arial" panose="020B0604020202020204"/>
              <a:cs typeface="Arial" panose="020B0604020202020204"/>
              <a:sym typeface="Arial" panose="020B0604020202020204"/>
            </a:endParaRPr>
          </a:p>
          <a:p>
            <a:pPr marL="457200" lvl="0" indent="-336550" algn="l" rtl="0">
              <a:spcBef>
                <a:spcPts val="0"/>
              </a:spcBef>
              <a:spcAft>
                <a:spcPts val="0"/>
              </a:spcAft>
              <a:buSzPts val="1700"/>
              <a:buFont typeface="Arial" panose="020B0604020202020204"/>
              <a:buChar char="●"/>
            </a:pPr>
            <a:r>
              <a:rPr lang="en-GB" sz="1700">
                <a:latin typeface="Arial" panose="020B0604020202020204"/>
                <a:ea typeface="Arial" panose="020B0604020202020204"/>
                <a:cs typeface="Arial" panose="020B0604020202020204"/>
                <a:sym typeface="Arial" panose="020B0604020202020204"/>
              </a:rPr>
              <a:t>The attribute to group is often nearness according to some characterized distance measure. </a:t>
            </a:r>
            <a:endParaRPr sz="1700">
              <a:latin typeface="Arial" panose="020B0604020202020204"/>
              <a:ea typeface="Arial" panose="020B0604020202020204"/>
              <a:cs typeface="Arial" panose="020B0604020202020204"/>
              <a:sym typeface="Arial" panose="020B0604020202020204"/>
            </a:endParaRPr>
          </a:p>
        </p:txBody>
      </p:sp>
      <p:sp>
        <p:nvSpPr>
          <p:cNvPr id="209" name="Google Shape;209;p24"/>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p>
          <a:p>
            <a:pPr marL="0" lvl="0" indent="0" algn="l" rtl="0">
              <a:spcBef>
                <a:spcPts val="1200"/>
              </a:spcBef>
              <a:spcAft>
                <a:spcPts val="1200"/>
              </a:spcAft>
              <a:buNone/>
            </a:pPr>
          </a:p>
        </p:txBody>
      </p:sp>
      <p:pic>
        <p:nvPicPr>
          <p:cNvPr id="210" name="Google Shape;210;p24"/>
          <p:cNvPicPr preferRelativeResize="0"/>
          <p:nvPr/>
        </p:nvPicPr>
        <p:blipFill>
          <a:blip r:embed="rId1"/>
          <a:stretch>
            <a:fillRect/>
          </a:stretch>
        </p:blipFill>
        <p:spPr>
          <a:xfrm>
            <a:off x="3564750" y="1758150"/>
            <a:ext cx="5162100" cy="250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5965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800" b="1"/>
              <a:t>Feature Selection</a:t>
            </a:r>
            <a:endParaRPr sz="3600"/>
          </a:p>
        </p:txBody>
      </p:sp>
      <p:sp>
        <p:nvSpPr>
          <p:cNvPr id="216" name="Google Shape;216;p25"/>
          <p:cNvSpPr txBox="1"/>
          <p:nvPr>
            <p:ph type="body" idx="1"/>
          </p:nvPr>
        </p:nvSpPr>
        <p:spPr>
          <a:xfrm>
            <a:off x="62350" y="1207525"/>
            <a:ext cx="3864300" cy="375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2200"/>
          </a:p>
          <a:p>
            <a:pPr marL="457200" lvl="0" indent="-330200" algn="l" rtl="0">
              <a:spcBef>
                <a:spcPts val="120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A sub-set of all the features accessible from the information is chosen to be used in a learning calculation.</a:t>
            </a:r>
            <a:endParaRPr sz="1600">
              <a:latin typeface="Arial" panose="020B0604020202020204"/>
              <a:ea typeface="Arial" panose="020B0604020202020204"/>
              <a:cs typeface="Arial" panose="020B0604020202020204"/>
              <a:sym typeface="Arial" panose="020B0604020202020204"/>
            </a:endParaRPr>
          </a:p>
          <a:p>
            <a:pPr marL="457200" lvl="0" indent="-330200" algn="l"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Extracted features can be positioned concerning their commitment.</a:t>
            </a:r>
            <a:endParaRPr sz="1600">
              <a:latin typeface="Arial" panose="020B0604020202020204"/>
              <a:ea typeface="Arial" panose="020B0604020202020204"/>
              <a:cs typeface="Arial" panose="020B0604020202020204"/>
              <a:sym typeface="Arial" panose="020B0604020202020204"/>
            </a:endParaRPr>
          </a:p>
          <a:p>
            <a:pPr marL="457200" lvl="0" indent="-330200" algn="l"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Feature selection methods used: MLP Classifier and Decision Tree Algorithms.</a:t>
            </a:r>
            <a:endParaRPr sz="1600">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1200"/>
              </a:spcAft>
              <a:buNone/>
            </a:pPr>
            <a:endParaRPr sz="1600"/>
          </a:p>
        </p:txBody>
      </p:sp>
      <p:pic>
        <p:nvPicPr>
          <p:cNvPr id="217" name="Google Shape;217;p25"/>
          <p:cNvPicPr preferRelativeResize="0"/>
          <p:nvPr/>
        </p:nvPicPr>
        <p:blipFill>
          <a:blip r:embed="rId1"/>
          <a:stretch>
            <a:fillRect/>
          </a:stretch>
        </p:blipFill>
        <p:spPr>
          <a:xfrm>
            <a:off x="4046575" y="1944950"/>
            <a:ext cx="5002700" cy="209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5965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800" b="1"/>
              <a:t>Sequential Method</a:t>
            </a:r>
            <a:endParaRPr sz="3600"/>
          </a:p>
        </p:txBody>
      </p:sp>
      <p:sp>
        <p:nvSpPr>
          <p:cNvPr id="223" name="Google Shape;223;p26"/>
          <p:cNvSpPr txBox="1"/>
          <p:nvPr>
            <p:ph type="body" idx="1"/>
          </p:nvPr>
        </p:nvSpPr>
        <p:spPr>
          <a:xfrm>
            <a:off x="237475" y="1593600"/>
            <a:ext cx="3588000" cy="3430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600"/>
          </a:p>
          <a:p>
            <a:pPr marL="457200" lvl="0" indent="-335280" algn="l" rtl="0">
              <a:spcBef>
                <a:spcPts val="1200"/>
              </a:spcBef>
              <a:spcAft>
                <a:spcPts val="0"/>
              </a:spcAft>
              <a:buSzPct val="100000"/>
              <a:buFont typeface="Arial" panose="020B0604020202020204"/>
              <a:buChar char="●"/>
            </a:pPr>
            <a:r>
              <a:rPr lang="en-GB" sz="1815">
                <a:latin typeface="Arial" panose="020B0604020202020204"/>
                <a:ea typeface="Arial" panose="020B0604020202020204"/>
                <a:cs typeface="Arial" panose="020B0604020202020204"/>
                <a:sym typeface="Arial" panose="020B0604020202020204"/>
              </a:rPr>
              <a:t>Sequential method is used to achieve the output.</a:t>
            </a:r>
            <a:endParaRPr sz="1815">
              <a:latin typeface="Arial" panose="020B0604020202020204"/>
              <a:ea typeface="Arial" panose="020B0604020202020204"/>
              <a:cs typeface="Arial" panose="020B0604020202020204"/>
              <a:sym typeface="Arial" panose="020B0604020202020204"/>
            </a:endParaRPr>
          </a:p>
          <a:p>
            <a:pPr marL="457200" lvl="0" indent="-335280" algn="l" rtl="0">
              <a:spcBef>
                <a:spcPts val="0"/>
              </a:spcBef>
              <a:spcAft>
                <a:spcPts val="0"/>
              </a:spcAft>
              <a:buSzPct val="100000"/>
              <a:buFont typeface="Arial" panose="020B0604020202020204"/>
              <a:buChar char="●"/>
            </a:pPr>
            <a:r>
              <a:rPr lang="en-GB" sz="1815">
                <a:latin typeface="Arial" panose="020B0604020202020204"/>
                <a:ea typeface="Arial" panose="020B0604020202020204"/>
                <a:cs typeface="Arial" panose="020B0604020202020204"/>
                <a:sym typeface="Arial" panose="020B0604020202020204"/>
              </a:rPr>
              <a:t>Sequential model is a plain heap of layers,en]ch layer consists of one info tensor and one yield tensor.</a:t>
            </a:r>
            <a:endParaRPr sz="1815">
              <a:latin typeface="Arial" panose="020B0604020202020204"/>
              <a:ea typeface="Arial" panose="020B0604020202020204"/>
              <a:cs typeface="Arial" panose="020B0604020202020204"/>
              <a:sym typeface="Arial" panose="020B0604020202020204"/>
            </a:endParaRPr>
          </a:p>
          <a:p>
            <a:pPr marL="457200" lvl="0" indent="-335280" algn="l" rtl="0">
              <a:spcBef>
                <a:spcPts val="0"/>
              </a:spcBef>
              <a:spcAft>
                <a:spcPts val="0"/>
              </a:spcAft>
              <a:buSzPct val="100000"/>
              <a:buFont typeface="Arial" panose="020B0604020202020204"/>
              <a:buChar char="●"/>
            </a:pPr>
            <a:r>
              <a:rPr lang="en-GB" sz="1815">
                <a:latin typeface="Arial" panose="020B0604020202020204"/>
                <a:ea typeface="Arial" panose="020B0604020202020204"/>
                <a:cs typeface="Arial" panose="020B0604020202020204"/>
                <a:sym typeface="Arial" panose="020B0604020202020204"/>
              </a:rPr>
              <a:t>We got the best precision and accuracy result 9</a:t>
            </a:r>
            <a:r>
              <a:rPr lang="en-IN" altLang="en-GB" sz="1815">
                <a:latin typeface="Arial" panose="020B0604020202020204"/>
                <a:ea typeface="Arial" panose="020B0604020202020204"/>
                <a:cs typeface="Arial" panose="020B0604020202020204"/>
                <a:sym typeface="Arial" panose="020B0604020202020204"/>
              </a:rPr>
              <a:t>8</a:t>
            </a:r>
            <a:r>
              <a:rPr lang="en-GB" sz="1815">
                <a:latin typeface="Arial" panose="020B0604020202020204"/>
                <a:ea typeface="Arial" panose="020B0604020202020204"/>
                <a:cs typeface="Arial" panose="020B0604020202020204"/>
                <a:sym typeface="Arial" panose="020B0604020202020204"/>
              </a:rPr>
              <a:t>%.</a:t>
            </a:r>
            <a:endParaRPr sz="1815">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2415"/>
          </a:p>
          <a:p>
            <a:pPr marL="457200" lvl="0" indent="0" algn="l" rtl="0">
              <a:spcBef>
                <a:spcPts val="1200"/>
              </a:spcBef>
              <a:spcAft>
                <a:spcPts val="1200"/>
              </a:spcAft>
              <a:buNone/>
            </a:pPr>
            <a:endParaRPr sz="1600"/>
          </a:p>
        </p:txBody>
      </p:sp>
      <p:pic>
        <p:nvPicPr>
          <p:cNvPr id="224" name="Google Shape;224;p26"/>
          <p:cNvPicPr preferRelativeResize="0"/>
          <p:nvPr/>
        </p:nvPicPr>
        <p:blipFill>
          <a:blip r:embed="rId1"/>
          <a:stretch>
            <a:fillRect/>
          </a:stretch>
        </p:blipFill>
        <p:spPr>
          <a:xfrm>
            <a:off x="3959450" y="1930350"/>
            <a:ext cx="5013725" cy="20412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GB" sz="3090" b="1"/>
              <a:t>Blockchain in neural network</a:t>
            </a:r>
            <a:endParaRPr sz="2190" b="1"/>
          </a:p>
          <a:p>
            <a:pPr marL="0" lvl="0" indent="0" algn="ctr" rtl="0">
              <a:spcBef>
                <a:spcPts val="1200"/>
              </a:spcBef>
              <a:spcAft>
                <a:spcPts val="0"/>
              </a:spcAft>
              <a:buNone/>
            </a:pPr>
            <a:endParaRPr sz="2600" b="1"/>
          </a:p>
          <a:p>
            <a:pPr marL="0" lvl="0" indent="0" algn="l" rtl="0">
              <a:spcBef>
                <a:spcPts val="0"/>
              </a:spcBef>
              <a:spcAft>
                <a:spcPts val="0"/>
              </a:spcAft>
              <a:buNone/>
            </a:pPr>
          </a:p>
        </p:txBody>
      </p:sp>
      <p:sp>
        <p:nvSpPr>
          <p:cNvPr id="230" name="Google Shape;230;p27"/>
          <p:cNvSpPr txBox="1"/>
          <p:nvPr>
            <p:ph type="body" idx="1"/>
          </p:nvPr>
        </p:nvSpPr>
        <p:spPr>
          <a:xfrm>
            <a:off x="0" y="1307850"/>
            <a:ext cx="4297800" cy="3685800"/>
          </a:xfrm>
          <a:prstGeom prst="rect">
            <a:avLst/>
          </a:prstGeom>
        </p:spPr>
        <p:txBody>
          <a:bodyPr spcFirstLastPara="1" wrap="square" lIns="91425" tIns="91425" rIns="91425" bIns="91425" anchor="t" anchorCtr="0">
            <a:normAutofit lnSpcReduction="20000"/>
          </a:bodyPr>
          <a:lstStyle/>
          <a:p>
            <a:pPr marL="457200" lvl="0" indent="-323850" algn="l"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Neural network is not tamper resistant  and it faces major security issue.</a:t>
            </a:r>
            <a:endParaRPr sz="1500">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A slight change in one of the layers of the model will result in wrong prediction, and posing a threat to the result.</a:t>
            </a:r>
            <a:endParaRPr sz="1500">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Creating empty list self chain to store the blockchain ring</a:t>
            </a:r>
            <a:endParaRPr sz="1500">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900">
                <a:latin typeface="Arial" panose="020B0604020202020204"/>
                <a:ea typeface="Arial" panose="020B0604020202020204"/>
                <a:cs typeface="Arial" panose="020B0604020202020204"/>
                <a:sym typeface="Arial" panose="020B0604020202020204"/>
              </a:rPr>
              <a:t>Blockchain class</a:t>
            </a:r>
            <a:endParaRPr sz="1900">
              <a:latin typeface="Arial" panose="020B0604020202020204"/>
              <a:ea typeface="Arial" panose="020B0604020202020204"/>
              <a:cs typeface="Arial" panose="020B0604020202020204"/>
              <a:sym typeface="Arial" panose="020B0604020202020204"/>
            </a:endParaRPr>
          </a:p>
          <a:p>
            <a:pPr marL="457200" lvl="0" indent="-323850" algn="l" rtl="0">
              <a:spcBef>
                <a:spcPts val="120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Constructor: Create empty list self chain to store the blockchain (ring).</a:t>
            </a:r>
            <a:endParaRPr sz="1500">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Manage the chain of blocks.</a:t>
            </a:r>
            <a:endParaRPr sz="1500">
              <a:latin typeface="Arial" panose="020B0604020202020204"/>
              <a:ea typeface="Arial" panose="020B0604020202020204"/>
              <a:cs typeface="Arial" panose="020B0604020202020204"/>
              <a:sym typeface="Arial" panose="020B0604020202020204"/>
            </a:endParaRPr>
          </a:p>
          <a:p>
            <a:pPr marL="457200" lvl="0" indent="-323850" algn="l"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Block must contain the hash value of the previous block. This provide blockchain’ s immutability.</a:t>
            </a:r>
            <a:endParaRPr>
              <a:latin typeface="Arial" panose="020B0604020202020204"/>
              <a:ea typeface="Arial" panose="020B0604020202020204"/>
              <a:cs typeface="Arial" panose="020B0604020202020204"/>
              <a:sym typeface="Arial" panose="020B0604020202020204"/>
            </a:endParaRPr>
          </a:p>
        </p:txBody>
      </p:sp>
      <p:pic>
        <p:nvPicPr>
          <p:cNvPr id="231" name="Google Shape;231;p27"/>
          <p:cNvPicPr preferRelativeResize="0"/>
          <p:nvPr/>
        </p:nvPicPr>
        <p:blipFill>
          <a:blip r:embed="rId1"/>
          <a:stretch>
            <a:fillRect/>
          </a:stretch>
        </p:blipFill>
        <p:spPr>
          <a:xfrm>
            <a:off x="4204850" y="1815875"/>
            <a:ext cx="4865400" cy="233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100" b="1"/>
              <a:t>Blockchain Creation</a:t>
            </a:r>
            <a:endParaRPr sz="2600"/>
          </a:p>
        </p:txBody>
      </p:sp>
      <p:sp>
        <p:nvSpPr>
          <p:cNvPr id="237" name="Google Shape;237;p28"/>
          <p:cNvSpPr txBox="1"/>
          <p:nvPr>
            <p:ph type="body" idx="1"/>
          </p:nvPr>
        </p:nvSpPr>
        <p:spPr>
          <a:xfrm>
            <a:off x="1140800" y="863950"/>
            <a:ext cx="7803900" cy="21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457200" lvl="0" indent="-330200" algn="l" rtl="0">
              <a:spcBef>
                <a:spcPts val="120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Seeded with the genesis block.</a:t>
            </a:r>
            <a:endParaRPr sz="1600">
              <a:latin typeface="Arial" panose="020B0604020202020204"/>
              <a:ea typeface="Arial" panose="020B0604020202020204"/>
              <a:cs typeface="Arial" panose="020B0604020202020204"/>
              <a:sym typeface="Arial" panose="020B0604020202020204"/>
            </a:endParaRPr>
          </a:p>
          <a:p>
            <a:pPr marL="457200" lvl="0" indent="-330200" algn="l"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Define methods new_block() and hash() in constructor.</a:t>
            </a:r>
            <a:endParaRPr sz="1600">
              <a:latin typeface="Arial" panose="020B0604020202020204"/>
              <a:ea typeface="Arial" panose="020B0604020202020204"/>
              <a:cs typeface="Arial" panose="020B0604020202020204"/>
              <a:sym typeface="Arial" panose="020B0604020202020204"/>
            </a:endParaRPr>
          </a:p>
          <a:p>
            <a:pPr marL="457200" lvl="0" indent="-330200" algn="l"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We pass the parameters self and previous hash value in new_block() method.</a:t>
            </a:r>
            <a:endParaRPr sz="1600">
              <a:latin typeface="Arial" panose="020B0604020202020204"/>
              <a:ea typeface="Arial" panose="020B0604020202020204"/>
              <a:cs typeface="Arial" panose="020B0604020202020204"/>
              <a:sym typeface="Arial" panose="020B0604020202020204"/>
            </a:endParaRPr>
          </a:p>
          <a:p>
            <a:pPr marL="457200" lvl="0" indent="-330200" algn="l"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We pass entire block to hash() method which is responsible to create a SHA-256 hash values.</a:t>
            </a:r>
            <a:endParaRPr sz="1600">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1200"/>
              </a:spcAft>
              <a:buNone/>
            </a:pPr>
            <a:endParaRPr sz="1500"/>
          </a:p>
        </p:txBody>
      </p:sp>
      <p:pic>
        <p:nvPicPr>
          <p:cNvPr id="238" name="Google Shape;238;p28"/>
          <p:cNvPicPr preferRelativeResize="0"/>
          <p:nvPr/>
        </p:nvPicPr>
        <p:blipFill>
          <a:blip r:embed="rId1"/>
          <a:stretch>
            <a:fillRect/>
          </a:stretch>
        </p:blipFill>
        <p:spPr>
          <a:xfrm>
            <a:off x="1567000" y="3289350"/>
            <a:ext cx="6317399" cy="1459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b="1"/>
              <a:t>Proof of Work Algorithm</a:t>
            </a:r>
            <a:endParaRPr sz="2500"/>
          </a:p>
        </p:txBody>
      </p:sp>
      <p:sp>
        <p:nvSpPr>
          <p:cNvPr id="244" name="Google Shape;244;p29"/>
          <p:cNvSpPr txBox="1"/>
          <p:nvPr>
            <p:ph type="body" idx="2"/>
          </p:nvPr>
        </p:nvSpPr>
        <p:spPr>
          <a:xfrm>
            <a:off x="1382650" y="1021425"/>
            <a:ext cx="5291100" cy="2001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sz="3605"/>
          </a:p>
          <a:p>
            <a:pPr marL="0" lvl="0" indent="0" algn="l" rtl="0">
              <a:spcBef>
                <a:spcPts val="1200"/>
              </a:spcBef>
              <a:spcAft>
                <a:spcPts val="0"/>
              </a:spcAft>
              <a:buNone/>
            </a:pPr>
            <a:r>
              <a:rPr lang="en-GB" sz="3205">
                <a:latin typeface="Arial" panose="020B0604020202020204"/>
                <a:ea typeface="Arial" panose="020B0604020202020204"/>
                <a:cs typeface="Arial" panose="020B0604020202020204"/>
                <a:sym typeface="Arial" panose="020B0604020202020204"/>
              </a:rPr>
              <a:t>The algorithm defines</a:t>
            </a:r>
            <a:endParaRPr sz="3205">
              <a:latin typeface="Arial" panose="020B0604020202020204"/>
              <a:ea typeface="Arial" panose="020B0604020202020204"/>
              <a:cs typeface="Arial" panose="020B0604020202020204"/>
              <a:sym typeface="Arial" panose="020B0604020202020204"/>
            </a:endParaRPr>
          </a:p>
          <a:p>
            <a:pPr marL="457200" lvl="0" indent="-325120" algn="l" rtl="0">
              <a:spcBef>
                <a:spcPts val="1200"/>
              </a:spcBef>
              <a:spcAft>
                <a:spcPts val="0"/>
              </a:spcAft>
              <a:buSzPct val="100000"/>
              <a:buFont typeface="Arial" panose="020B0604020202020204"/>
              <a:buChar char="●"/>
            </a:pPr>
            <a:r>
              <a:rPr lang="en-GB" sz="3205">
                <a:latin typeface="Arial" panose="020B0604020202020204"/>
                <a:ea typeface="Arial" panose="020B0604020202020204"/>
                <a:cs typeface="Arial" panose="020B0604020202020204"/>
                <a:sym typeface="Arial" panose="020B0604020202020204"/>
              </a:rPr>
              <a:t>How each block is created and linked to blockchain</a:t>
            </a:r>
            <a:endParaRPr sz="3205">
              <a:latin typeface="Arial" panose="020B0604020202020204"/>
              <a:ea typeface="Arial" panose="020B0604020202020204"/>
              <a:cs typeface="Arial" panose="020B0604020202020204"/>
              <a:sym typeface="Arial" panose="020B0604020202020204"/>
            </a:endParaRPr>
          </a:p>
          <a:p>
            <a:pPr marL="457200" lvl="0" indent="-325120" algn="l" rtl="0">
              <a:spcBef>
                <a:spcPts val="0"/>
              </a:spcBef>
              <a:spcAft>
                <a:spcPts val="0"/>
              </a:spcAft>
              <a:buSzPct val="100000"/>
              <a:buFont typeface="Arial" panose="020B0604020202020204"/>
              <a:buChar char="●"/>
            </a:pPr>
            <a:r>
              <a:rPr lang="en-GB" sz="3205">
                <a:latin typeface="Arial" panose="020B0604020202020204"/>
                <a:ea typeface="Arial" panose="020B0604020202020204"/>
                <a:cs typeface="Arial" panose="020B0604020202020204"/>
                <a:sym typeface="Arial" panose="020B0604020202020204"/>
              </a:rPr>
              <a:t>It ensures that the attached block is valid.</a:t>
            </a:r>
            <a:endParaRPr sz="3205">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500"/>
          </a:p>
          <a:p>
            <a:pPr marL="0" lvl="0" indent="0" algn="l" rtl="0">
              <a:spcBef>
                <a:spcPts val="1200"/>
              </a:spcBef>
              <a:spcAft>
                <a:spcPts val="1200"/>
              </a:spcAft>
              <a:buNone/>
            </a:pPr>
          </a:p>
        </p:txBody>
      </p:sp>
      <p:pic>
        <p:nvPicPr>
          <p:cNvPr id="245" name="Google Shape;245;p29"/>
          <p:cNvPicPr preferRelativeResize="0"/>
          <p:nvPr/>
        </p:nvPicPr>
        <p:blipFill>
          <a:blip r:embed="rId1"/>
          <a:stretch>
            <a:fillRect/>
          </a:stretch>
        </p:blipFill>
        <p:spPr>
          <a:xfrm>
            <a:off x="915963" y="2682375"/>
            <a:ext cx="7312074" cy="204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4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2460" b="1"/>
              <a:t>Integration of neural network with Blockchain</a:t>
            </a:r>
            <a:endParaRPr sz="2460" b="1"/>
          </a:p>
          <a:p>
            <a:pPr marL="0" lvl="0" indent="0" algn="ctr" rtl="0">
              <a:spcBef>
                <a:spcPts val="1200"/>
              </a:spcBef>
              <a:spcAft>
                <a:spcPts val="0"/>
              </a:spcAft>
              <a:buNone/>
            </a:pPr>
            <a:endParaRPr sz="2600" b="1"/>
          </a:p>
          <a:p>
            <a:pPr marL="0" lvl="0" indent="0" algn="l" rtl="0">
              <a:spcBef>
                <a:spcPts val="0"/>
              </a:spcBef>
              <a:spcAft>
                <a:spcPts val="0"/>
              </a:spcAft>
              <a:buNone/>
            </a:pPr>
          </a:p>
        </p:txBody>
      </p:sp>
      <p:sp>
        <p:nvSpPr>
          <p:cNvPr id="251" name="Google Shape;251;p30"/>
          <p:cNvSpPr txBox="1"/>
          <p:nvPr>
            <p:ph type="body" idx="1"/>
          </p:nvPr>
        </p:nvSpPr>
        <p:spPr>
          <a:xfrm>
            <a:off x="1142975" y="1087675"/>
            <a:ext cx="4572000" cy="3871500"/>
          </a:xfrm>
          <a:prstGeom prst="rect">
            <a:avLst/>
          </a:prstGeom>
        </p:spPr>
        <p:txBody>
          <a:bodyPr spcFirstLastPara="1" wrap="square" lIns="91425" tIns="91425" rIns="91425" bIns="91425" anchor="t" anchorCtr="0">
            <a:normAutofit fontScale="62500" lnSpcReduction="10000"/>
          </a:bodyPr>
          <a:lstStyle/>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No. of blocks is one more than the no. of layers in neural network.</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Each block pass their output to next layer.</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Starting block   named  “o</a:t>
            </a:r>
            <a:r>
              <a:rPr lang="en-IN" altLang="en-GB" sz="2700">
                <a:latin typeface="Arial" panose="020B0604020202020204"/>
                <a:ea typeface="Arial" panose="020B0604020202020204"/>
                <a:cs typeface="Arial" panose="020B0604020202020204"/>
                <a:sym typeface="Arial" panose="020B0604020202020204"/>
              </a:rPr>
              <a:t>uro</a:t>
            </a:r>
            <a:r>
              <a:rPr lang="en-GB" sz="2700">
                <a:latin typeface="Arial" panose="020B0604020202020204"/>
                <a:ea typeface="Arial" panose="020B0604020202020204"/>
                <a:cs typeface="Arial" panose="020B0604020202020204"/>
                <a:sym typeface="Arial" panose="020B0604020202020204"/>
              </a:rPr>
              <a:t>boros”.</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Set of parameter from network fed to NN model. It invokes ou</a:t>
            </a:r>
            <a:r>
              <a:rPr lang="en-IN" altLang="en-GB" sz="2700">
                <a:latin typeface="Arial" panose="020B0604020202020204"/>
                <a:ea typeface="Arial" panose="020B0604020202020204"/>
                <a:cs typeface="Arial" panose="020B0604020202020204"/>
                <a:sym typeface="Arial" panose="020B0604020202020204"/>
              </a:rPr>
              <a:t>ro</a:t>
            </a:r>
            <a:r>
              <a:rPr lang="en-GB" sz="2700">
                <a:latin typeface="Arial" panose="020B0604020202020204"/>
                <a:ea typeface="Arial" panose="020B0604020202020204"/>
                <a:cs typeface="Arial" panose="020B0604020202020204"/>
                <a:sym typeface="Arial" panose="020B0604020202020204"/>
              </a:rPr>
              <a:t>boros block.</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Check the authenticity of the query and call the first layer.</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If the call is not authentic - then raise a concern to be checked for tampering.</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If the call is authentic - Forwards the control flow of the program to next block.</a:t>
            </a:r>
            <a:endParaRPr sz="2700">
              <a:latin typeface="Arial" panose="020B0604020202020204"/>
              <a:ea typeface="Arial" panose="020B0604020202020204"/>
              <a:cs typeface="Arial" panose="020B0604020202020204"/>
              <a:sym typeface="Arial" panose="020B0604020202020204"/>
            </a:endParaRPr>
          </a:p>
        </p:txBody>
      </p:sp>
      <p:sp>
        <p:nvSpPr>
          <p:cNvPr id="252" name="Google Shape;252;p30"/>
          <p:cNvSpPr txBox="1"/>
          <p:nvPr>
            <p:ph type="body" idx="4294967295"/>
          </p:nvPr>
        </p:nvSpPr>
        <p:spPr>
          <a:xfrm flipH="1">
            <a:off x="8336300" y="4324575"/>
            <a:ext cx="672000" cy="154200"/>
          </a:xfrm>
          <a:prstGeom prst="rect">
            <a:avLst/>
          </a:prstGeom>
        </p:spPr>
        <p:txBody>
          <a:bodyPr spcFirstLastPara="1" wrap="square" lIns="91425" tIns="91425" rIns="91425" bIns="91425" anchor="t" anchorCtr="0">
            <a:normAutofit fontScale="25000" lnSpcReduction="20000"/>
          </a:bodyPr>
          <a:lstStyle/>
          <a:p>
            <a:pPr marL="457200" lvl="0" indent="-248920" algn="l" rtl="0">
              <a:spcBef>
                <a:spcPts val="0"/>
              </a:spcBef>
              <a:spcAft>
                <a:spcPts val="0"/>
              </a:spcAft>
              <a:buSzPct val="100000"/>
              <a:buChar char="●"/>
            </a:pPr>
          </a:p>
          <a:p>
            <a:pPr marL="0" lvl="0" indent="0" algn="l" rtl="0">
              <a:spcBef>
                <a:spcPts val="1200"/>
              </a:spcBef>
              <a:spcAft>
                <a:spcPts val="1200"/>
              </a:spcAft>
              <a:buNone/>
            </a:pPr>
          </a:p>
        </p:txBody>
      </p:sp>
      <p:pic>
        <p:nvPicPr>
          <p:cNvPr id="253" name="Google Shape;253;p30"/>
          <p:cNvPicPr preferRelativeResize="0"/>
          <p:nvPr/>
        </p:nvPicPr>
        <p:blipFill>
          <a:blip r:embed="rId1"/>
          <a:stretch>
            <a:fillRect/>
          </a:stretch>
        </p:blipFill>
        <p:spPr>
          <a:xfrm>
            <a:off x="6383550" y="1307850"/>
            <a:ext cx="1695450" cy="339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2460" b="1"/>
              <a:t>Integration of neural network with Blockchain</a:t>
            </a:r>
            <a:endParaRPr sz="2460" b="1"/>
          </a:p>
          <a:p>
            <a:pPr marL="0" lvl="0" indent="0" algn="ctr" rtl="0">
              <a:spcBef>
                <a:spcPts val="1200"/>
              </a:spcBef>
              <a:spcAft>
                <a:spcPts val="0"/>
              </a:spcAft>
              <a:buNone/>
            </a:pPr>
            <a:endParaRPr sz="2600" b="1"/>
          </a:p>
          <a:p>
            <a:pPr marL="0" lvl="0" indent="0" algn="l" rtl="0">
              <a:spcBef>
                <a:spcPts val="0"/>
              </a:spcBef>
              <a:spcAft>
                <a:spcPts val="0"/>
              </a:spcAft>
              <a:buNone/>
            </a:pPr>
          </a:p>
        </p:txBody>
      </p:sp>
      <p:sp>
        <p:nvSpPr>
          <p:cNvPr id="259" name="Google Shape;259;p31"/>
          <p:cNvSpPr txBox="1"/>
          <p:nvPr>
            <p:ph type="body" idx="1"/>
          </p:nvPr>
        </p:nvSpPr>
        <p:spPr>
          <a:xfrm>
            <a:off x="1096900" y="1419524"/>
            <a:ext cx="3631800" cy="3396000"/>
          </a:xfrm>
          <a:prstGeom prst="rect">
            <a:avLst/>
          </a:prstGeom>
        </p:spPr>
        <p:txBody>
          <a:bodyPr spcFirstLastPara="1" wrap="square" lIns="91425" tIns="91425" rIns="91425" bIns="91425" anchor="t" anchorCtr="0">
            <a:normAutofit fontScale="72500" lnSpcReduction="20000"/>
          </a:bodyPr>
          <a:lstStyle/>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All the layers are visited.</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Last block redirects the flow   and   forwards the control to ou</a:t>
            </a:r>
            <a:r>
              <a:rPr lang="en-IN" altLang="en-GB" sz="2700">
                <a:latin typeface="Arial" panose="020B0604020202020204"/>
                <a:ea typeface="Arial" panose="020B0604020202020204"/>
                <a:cs typeface="Arial" panose="020B0604020202020204"/>
                <a:sym typeface="Arial" panose="020B0604020202020204"/>
              </a:rPr>
              <a:t>ro</a:t>
            </a:r>
            <a:r>
              <a:rPr lang="en-GB" sz="2700">
                <a:latin typeface="Arial" panose="020B0604020202020204"/>
                <a:ea typeface="Arial" panose="020B0604020202020204"/>
                <a:cs typeface="Arial" panose="020B0604020202020204"/>
                <a:sym typeface="Arial" panose="020B0604020202020204"/>
              </a:rPr>
              <a:t>boros block.</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Ou</a:t>
            </a:r>
            <a:r>
              <a:rPr lang="en-IN" altLang="en-GB" sz="2700">
                <a:latin typeface="Arial" panose="020B0604020202020204"/>
                <a:ea typeface="Arial" panose="020B0604020202020204"/>
                <a:cs typeface="Arial" panose="020B0604020202020204"/>
                <a:sym typeface="Arial" panose="020B0604020202020204"/>
              </a:rPr>
              <a:t>ro</a:t>
            </a:r>
            <a:r>
              <a:rPr lang="en-GB" sz="2700">
                <a:latin typeface="Arial" panose="020B0604020202020204"/>
                <a:ea typeface="Arial" panose="020B0604020202020204"/>
                <a:cs typeface="Arial" panose="020B0604020202020204"/>
                <a:sym typeface="Arial" panose="020B0604020202020204"/>
              </a:rPr>
              <a:t>boros determine that it is from last block , and authenticate.</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Display the result- Intrusion detected or not.</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Terminates the query</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r>
              <a:rPr lang="en-GB" sz="2700">
                <a:latin typeface="Arial" panose="020B0604020202020204"/>
                <a:ea typeface="Arial" panose="020B0604020202020204"/>
                <a:cs typeface="Arial" panose="020B0604020202020204"/>
                <a:sym typeface="Arial" panose="020B0604020202020204"/>
              </a:rPr>
              <a:t>Wait for next query.</a:t>
            </a:r>
            <a:endParaRPr sz="2700">
              <a:latin typeface="Arial" panose="020B0604020202020204"/>
              <a:ea typeface="Arial" panose="020B0604020202020204"/>
              <a:cs typeface="Arial" panose="020B0604020202020204"/>
              <a:sym typeface="Arial" panose="020B0604020202020204"/>
            </a:endParaRPr>
          </a:p>
          <a:p>
            <a:pPr marL="457200" lvl="0" indent="-335915" algn="l" rtl="0">
              <a:spcBef>
                <a:spcPts val="0"/>
              </a:spcBef>
              <a:spcAft>
                <a:spcPts val="0"/>
              </a:spcAft>
              <a:buSzPct val="100000"/>
              <a:buFont typeface="Arial" panose="020B0604020202020204"/>
              <a:buChar char="●"/>
            </a:pPr>
            <a:endParaRPr sz="2700">
              <a:latin typeface="Arial" panose="020B0604020202020204"/>
              <a:ea typeface="Arial" panose="020B0604020202020204"/>
              <a:cs typeface="Arial" panose="020B0604020202020204"/>
              <a:sym typeface="Arial" panose="020B0604020202020204"/>
            </a:endParaRPr>
          </a:p>
        </p:txBody>
      </p:sp>
      <p:sp>
        <p:nvSpPr>
          <p:cNvPr id="260" name="Google Shape;260;p31"/>
          <p:cNvSpPr txBox="1"/>
          <p:nvPr>
            <p:ph type="body" idx="4294967295"/>
          </p:nvPr>
        </p:nvSpPr>
        <p:spPr>
          <a:xfrm flipH="1">
            <a:off x="8336300" y="4324575"/>
            <a:ext cx="672000" cy="154200"/>
          </a:xfrm>
          <a:prstGeom prst="rect">
            <a:avLst/>
          </a:prstGeom>
        </p:spPr>
        <p:txBody>
          <a:bodyPr spcFirstLastPara="1" wrap="square" lIns="91425" tIns="91425" rIns="91425" bIns="91425" anchor="t" anchorCtr="0">
            <a:normAutofit fontScale="25000" lnSpcReduction="20000"/>
          </a:bodyPr>
          <a:lstStyle/>
          <a:p>
            <a:pPr marL="457200" lvl="0" indent="-248920" algn="l" rtl="0">
              <a:spcBef>
                <a:spcPts val="0"/>
              </a:spcBef>
              <a:spcAft>
                <a:spcPts val="0"/>
              </a:spcAft>
              <a:buSzPct val="100000"/>
              <a:buChar char="●"/>
            </a:pPr>
          </a:p>
          <a:p>
            <a:pPr marL="0" lvl="0" indent="0" algn="l" rtl="0">
              <a:spcBef>
                <a:spcPts val="1200"/>
              </a:spcBef>
              <a:spcAft>
                <a:spcPts val="1200"/>
              </a:spcAft>
              <a:buNone/>
            </a:pPr>
          </a:p>
        </p:txBody>
      </p:sp>
      <p:pic>
        <p:nvPicPr>
          <p:cNvPr id="261" name="Google Shape;261;p31"/>
          <p:cNvPicPr preferRelativeResize="0"/>
          <p:nvPr/>
        </p:nvPicPr>
        <p:blipFill>
          <a:blip r:embed="rId1"/>
          <a:stretch>
            <a:fillRect/>
          </a:stretch>
        </p:blipFill>
        <p:spPr>
          <a:xfrm>
            <a:off x="5821175" y="1307838"/>
            <a:ext cx="2009775" cy="332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305" y="55245"/>
            <a:ext cx="2144395" cy="496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600" b="1"/>
              <a:t>CONTENTS</a:t>
            </a:r>
            <a:endParaRPr sz="2600" b="1"/>
          </a:p>
        </p:txBody>
      </p:sp>
      <p:sp>
        <p:nvSpPr>
          <p:cNvPr id="142" name="Google Shape;142;p14"/>
          <p:cNvSpPr txBox="1"/>
          <p:nvPr>
            <p:ph type="body" idx="1"/>
          </p:nvPr>
        </p:nvSpPr>
        <p:spPr>
          <a:xfrm>
            <a:off x="1297305" y="422275"/>
            <a:ext cx="5533390" cy="4250055"/>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What is Blockchain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DeepRing Architecture</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Blockchain implementation in Neural Network</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Neural Networks</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Project Implementation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Data Cleaning</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Classification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Neural Network</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Clustering</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Feature Selection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Sequential Method</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Blockchain in Neural Network</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Blockchain Creation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Proof of Work Algorithm</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Integration of Neural Network with Blockchain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IN" altLang="en-GB" sz="1500">
                <a:latin typeface="+mn-lt"/>
                <a:ea typeface="Microsoft JhengHei" panose="020B0604030504040204" charset="-120"/>
                <a:cs typeface="+mn-lt"/>
              </a:rPr>
              <a:t>Results and Discussions</a:t>
            </a:r>
            <a:endParaRPr lang="en-IN" altLang="en-GB"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Conclusion</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Future Scope</a:t>
            </a:r>
            <a:endParaRPr sz="1500">
              <a:latin typeface="+mn-lt"/>
              <a:ea typeface="Microsoft JhengHei" panose="020B0604030504040204" charset="-120"/>
              <a:cs typeface="+mn-lt"/>
            </a:endParaRPr>
          </a:p>
          <a:p>
            <a:pPr marL="457200" lvl="0" indent="-323850" algn="l" rtl="0">
              <a:lnSpc>
                <a:spcPct val="105000"/>
              </a:lnSpc>
              <a:spcBef>
                <a:spcPts val="0"/>
              </a:spcBef>
              <a:spcAft>
                <a:spcPts val="0"/>
              </a:spcAft>
              <a:buSzPts val="1500"/>
              <a:buAutoNum type="arabicPeriod"/>
            </a:pPr>
            <a:r>
              <a:rPr lang="en-GB" sz="1500">
                <a:latin typeface="+mn-lt"/>
                <a:ea typeface="Microsoft JhengHei" panose="020B0604030504040204" charset="-120"/>
                <a:cs typeface="+mn-lt"/>
              </a:rPr>
              <a:t>References</a:t>
            </a:r>
            <a:endParaRPr sz="1500">
              <a:latin typeface="+mn-lt"/>
              <a:ea typeface="Microsoft JhengHei" panose="020B0604030504040204" charset="-120"/>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97500" y="198805"/>
            <a:ext cx="7038900" cy="914100"/>
          </a:xfrm>
        </p:spPr>
        <p:txBody>
          <a:bodyPr/>
          <a:p>
            <a:r>
              <a:rPr lang="en-IN" altLang="en-US" sz="2800" b="1"/>
              <a:t>Results and Discussions</a:t>
            </a:r>
            <a:endParaRPr lang="en-IN" altLang="en-US" sz="2800" b="1"/>
          </a:p>
        </p:txBody>
      </p:sp>
      <p:sp>
        <p:nvSpPr>
          <p:cNvPr id="3" name="Text Placeholder 2"/>
          <p:cNvSpPr/>
          <p:nvPr>
            <p:ph type="body" idx="1"/>
          </p:nvPr>
        </p:nvSpPr>
        <p:spPr>
          <a:xfrm>
            <a:off x="1297305" y="748665"/>
            <a:ext cx="7038975" cy="3495675"/>
          </a:xfrm>
        </p:spPr>
        <p:txBody>
          <a:bodyPr>
            <a:noAutofit/>
          </a:bodyPr>
          <a:p>
            <a:pPr marL="146050" indent="0" algn="just">
              <a:buNone/>
            </a:pPr>
            <a:r>
              <a:rPr lang="en-US" sz="1400">
                <a:latin typeface="+mn-lt"/>
                <a:cs typeface="+mn-lt"/>
              </a:rPr>
              <a:t>In this project, we have proposed a tamper-proof NN model, secured with blockchain. </a:t>
            </a:r>
            <a:r>
              <a:rPr lang="en-IN" altLang="en-US" sz="1400">
                <a:latin typeface="+mn-lt"/>
                <a:cs typeface="+mn-lt"/>
              </a:rPr>
              <a:t>H</a:t>
            </a:r>
            <a:r>
              <a:rPr lang="en-IN" altLang="en-US" sz="1400">
                <a:latin typeface="+mn-lt"/>
                <a:cs typeface="+mn-lt"/>
              </a:rPr>
              <a:t>ere, </a:t>
            </a:r>
            <a:r>
              <a:rPr lang="en-US" sz="1400">
                <a:latin typeface="+mn-lt"/>
                <a:cs typeface="+mn-lt"/>
              </a:rPr>
              <a:t>we have trained an ANN model, secured with blockchain, having training accuracy 9</a:t>
            </a:r>
            <a:r>
              <a:rPr lang="en-IN" altLang="en-US" sz="1400">
                <a:latin typeface="+mn-lt"/>
                <a:cs typeface="+mn-lt"/>
              </a:rPr>
              <a:t>8</a:t>
            </a:r>
            <a:r>
              <a:rPr lang="en-US" sz="1400">
                <a:latin typeface="+mn-lt"/>
                <a:cs typeface="+mn-lt"/>
              </a:rPr>
              <a:t>% and validation accuracy 98%. In the future, we will extend the approach to make it efficient in terms of computational complexity and defend models against input image perturbation.</a:t>
            </a:r>
            <a:endParaRPr lang="en-US" sz="1400">
              <a:latin typeface="+mn-lt"/>
              <a:cs typeface="+mn-lt"/>
            </a:endParaRPr>
          </a:p>
          <a:p>
            <a:pPr marL="146050" indent="0" algn="just">
              <a:buNone/>
            </a:pPr>
            <a:endParaRPr lang="en-US" sz="1400">
              <a:latin typeface="+mn-lt"/>
              <a:cs typeface="+mn-lt"/>
            </a:endParaRPr>
          </a:p>
          <a:p>
            <a:pPr marL="146050" indent="0" algn="just">
              <a:buNone/>
            </a:pPr>
            <a:r>
              <a:rPr lang="en-US" sz="1400">
                <a:latin typeface="+mn-lt"/>
                <a:cs typeface="+mn-lt"/>
              </a:rPr>
              <a:t>Attacking the model using the tampering attack:</a:t>
            </a:r>
            <a:endParaRPr lang="en-US" sz="1400">
              <a:latin typeface="+mn-lt"/>
              <a:cs typeface="+mn-lt"/>
            </a:endParaRPr>
          </a:p>
          <a:p>
            <a:pPr marL="146050" indent="0" algn="just">
              <a:buNone/>
            </a:pPr>
            <a:r>
              <a:rPr lang="en-US" sz="1400">
                <a:latin typeface="+mn-lt"/>
                <a:cs typeface="+mn-lt"/>
              </a:rPr>
              <a:t>If we apply the parameter tampering attack on NN architecture and the Blockchain architecture. For the case of Blockchain, tampering the parameters alerts the ouroboros block and informs the user. </a:t>
            </a:r>
            <a:endParaRPr lang="en-US" sz="1400">
              <a:latin typeface="+mn-lt"/>
              <a:cs typeface="+mn-lt"/>
            </a:endParaRPr>
          </a:p>
          <a:p>
            <a:pPr marL="146050" indent="0" algn="just">
              <a:buNone/>
            </a:pPr>
            <a:endParaRPr lang="en-US" sz="1400">
              <a:latin typeface="+mn-lt"/>
              <a:cs typeface="+mn-lt"/>
            </a:endParaRPr>
          </a:p>
          <a:p>
            <a:pPr marL="146050" indent="0" algn="just">
              <a:buNone/>
            </a:pPr>
            <a:r>
              <a:rPr lang="en-US" sz="1400">
                <a:latin typeface="+mn-lt"/>
                <a:cs typeface="+mn-lt"/>
              </a:rPr>
              <a:t>Compromising a block by changing its input leads to the failure of the validation clause which indicates compromise. the proposed DeepRing model is fault free because of multiple authentication blocks such as validation/consensus and Hash functions. Therefore, we do not observe any reduction in performance for the proposed DeepRing.</a:t>
            </a:r>
            <a:r>
              <a:rPr lang="en-IN" altLang="en-US" sz="1400">
                <a:latin typeface="+mn-lt"/>
                <a:cs typeface="+mn-lt"/>
              </a:rPr>
              <a:t> </a:t>
            </a:r>
            <a:r>
              <a:rPr lang="en-US" sz="1400">
                <a:latin typeface="+mn-lt"/>
                <a:cs typeface="+mn-lt"/>
              </a:rPr>
              <a:t>In our research, we observe that the proposed DeepRing yields 100% accuracy for detecting perturbations of input to a block.</a:t>
            </a:r>
            <a:endParaRPr lang="en-US" sz="1400">
              <a:latin typeface="+mn-lt"/>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Conclusion</a:t>
            </a:r>
            <a:endParaRPr b="1"/>
          </a:p>
        </p:txBody>
      </p:sp>
      <p:sp>
        <p:nvSpPr>
          <p:cNvPr id="267" name="Google Shape;267;p32"/>
          <p:cNvSpPr txBox="1"/>
          <p:nvPr>
            <p:ph type="body" idx="1"/>
          </p:nvPr>
        </p:nvSpPr>
        <p:spPr>
          <a:xfrm>
            <a:off x="1297500" y="1221225"/>
            <a:ext cx="7038900" cy="3257400"/>
          </a:xfrm>
          <a:prstGeom prst="rect">
            <a:avLst/>
          </a:prstGeom>
        </p:spPr>
        <p:txBody>
          <a:bodyPr spcFirstLastPara="1" wrap="square" lIns="91425" tIns="91425" rIns="91425" bIns="91425" anchor="t" anchorCtr="0">
            <a:normAutofit fontScale="62500" lnSpcReduction="20000"/>
          </a:bodyPr>
          <a:lstStyle/>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In our project, we have created a model of network intrusion detection system,that uses neural network to detect the possible intrusion. </a:t>
            </a:r>
            <a:endParaRPr sz="2500">
              <a:latin typeface="Arial" panose="020B0604020202020204"/>
              <a:ea typeface="Arial" panose="020B0604020202020204"/>
              <a:cs typeface="Arial" panose="020B0604020202020204"/>
              <a:sym typeface="Arial" panose="020B0604020202020204"/>
            </a:endParaRPr>
          </a:p>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The accuracy  of the model is taken to account as this is a sensitive work.We have striven to obtain great accuracy. </a:t>
            </a:r>
            <a:endParaRPr sz="2500">
              <a:latin typeface="Arial" panose="020B0604020202020204"/>
              <a:ea typeface="Arial" panose="020B0604020202020204"/>
              <a:cs typeface="Arial" panose="020B0604020202020204"/>
              <a:sym typeface="Arial" panose="020B0604020202020204"/>
            </a:endParaRPr>
          </a:p>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To further secure the Neural network using a deep ring mode, so it can be tamper-proof. </a:t>
            </a:r>
            <a:endParaRPr sz="2500">
              <a:latin typeface="Arial" panose="020B0604020202020204"/>
              <a:ea typeface="Arial" panose="020B0604020202020204"/>
              <a:cs typeface="Arial" panose="020B0604020202020204"/>
              <a:sym typeface="Arial" panose="020B0604020202020204"/>
            </a:endParaRPr>
          </a:p>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Each layer of the neural network is embedded in a block of blockchain and connected with each other using hash functions. </a:t>
            </a:r>
            <a:endParaRPr sz="2500">
              <a:latin typeface="Arial" panose="020B0604020202020204"/>
              <a:ea typeface="Arial" panose="020B0604020202020204"/>
              <a:cs typeface="Arial" panose="020B0604020202020204"/>
              <a:sym typeface="Arial" panose="020B0604020202020204"/>
            </a:endParaRPr>
          </a:p>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If there is any modification in blocks it will raises a concern. The IDS model is built to provide a precise prediction of the possible intrusion detected in the network. </a:t>
            </a:r>
            <a:endParaRPr sz="2500">
              <a:latin typeface="Arial" panose="020B0604020202020204"/>
              <a:ea typeface="Arial" panose="020B0604020202020204"/>
              <a:cs typeface="Arial" panose="020B0604020202020204"/>
              <a:sym typeface="Arial" panose="020B0604020202020204"/>
            </a:endParaRPr>
          </a:p>
          <a:p>
            <a:pPr marL="457200" lvl="0" indent="-327660" algn="just" rtl="0">
              <a:spcBef>
                <a:spcPts val="0"/>
              </a:spcBef>
              <a:spcAft>
                <a:spcPts val="0"/>
              </a:spcAft>
              <a:buSzPct val="100000"/>
              <a:buFont typeface="Arial" panose="020B0604020202020204"/>
              <a:buChar char="●"/>
            </a:pPr>
            <a:r>
              <a:rPr lang="en-GB" sz="2500">
                <a:latin typeface="Arial" panose="020B0604020202020204"/>
                <a:ea typeface="Arial" panose="020B0604020202020204"/>
                <a:cs typeface="Arial" panose="020B0604020202020204"/>
                <a:sym typeface="Arial" panose="020B0604020202020204"/>
              </a:rPr>
              <a:t>Making it possible for the user to take any actions regarding the intervention of the threat in network.</a:t>
            </a:r>
            <a:endParaRPr sz="25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1221300" y="393750"/>
            <a:ext cx="7038900" cy="6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Future Scope</a:t>
            </a:r>
            <a:endParaRPr b="1"/>
          </a:p>
        </p:txBody>
      </p:sp>
      <p:sp>
        <p:nvSpPr>
          <p:cNvPr id="273" name="Google Shape;273;p33"/>
          <p:cNvSpPr txBox="1"/>
          <p:nvPr>
            <p:ph type="body" idx="1"/>
          </p:nvPr>
        </p:nvSpPr>
        <p:spPr>
          <a:xfrm>
            <a:off x="1162450" y="996450"/>
            <a:ext cx="7459500" cy="3823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a:latin typeface="Arial" panose="020B0604020202020204"/>
                <a:ea typeface="Arial" panose="020B0604020202020204"/>
                <a:cs typeface="Arial" panose="020B0604020202020204"/>
                <a:sym typeface="Arial" panose="020B0604020202020204"/>
              </a:rPr>
              <a:t>Currently, the model built only detects the intrusion in the network, but doesn’t recognize and display which type of intrusion has occurred. Hence, the project can be scaled to classify and output the type of intrusion that has happened. The knowledge of the type of intrusion that took place can be used to reduce the response time and handle the situation accordingly. The software can be improved by equipping it with administrator control.The neural network in our project has been built using previously collected data that are not up-to-date as time goes by, and is currently not able to learn from experience. </a:t>
            </a:r>
            <a:endParaRPr sz="1500">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1200"/>
              </a:spcAft>
              <a:buNone/>
            </a:pPr>
            <a:r>
              <a:rPr lang="en-GB" sz="1500">
                <a:latin typeface="Arial" panose="020B0604020202020204"/>
                <a:ea typeface="Arial" panose="020B0604020202020204"/>
                <a:cs typeface="Arial" panose="020B0604020202020204"/>
                <a:sym typeface="Arial" panose="020B0604020202020204"/>
              </a:rPr>
              <a:t>Thus, we can incorporate the ability of learning from experience into our model thus making it more up-to-date and robust. Expanding on this idea, we aim to develop a complete Intrusion Detection and Management Software, secured by Blockchain, an integrated system, which provides one-stop and tamper-proof solution for protecting the network as well as provides options for customizing the IDS to some extent.</a:t>
            </a:r>
            <a:endParaRPr sz="15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1297500" y="393750"/>
            <a:ext cx="7038900" cy="5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a:t>References</a:t>
            </a:r>
            <a:endParaRPr b="1"/>
          </a:p>
        </p:txBody>
      </p:sp>
      <p:sp>
        <p:nvSpPr>
          <p:cNvPr id="279" name="Google Shape;279;p34"/>
          <p:cNvSpPr txBox="1"/>
          <p:nvPr>
            <p:ph type="body" idx="1"/>
          </p:nvPr>
        </p:nvSpPr>
        <p:spPr>
          <a:xfrm>
            <a:off x="1297500" y="915750"/>
            <a:ext cx="7432200" cy="39045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Font typeface="Arial" panose="020B0604020202020204"/>
              <a:buAutoNum type="arabicPeriod"/>
            </a:pPr>
            <a:r>
              <a:rPr lang="en-GB" sz="1400" u="sng">
                <a:solidFill>
                  <a:schemeClr val="hlink"/>
                </a:solidFill>
                <a:latin typeface="Arial" panose="020B0604020202020204"/>
                <a:ea typeface="Arial" panose="020B0604020202020204"/>
                <a:cs typeface="Arial" panose="020B0604020202020204"/>
                <a:sym typeface="Arial" panose="020B0604020202020204"/>
                <a:hlinkClick r:id="rId1"/>
              </a:rPr>
              <a:t>https://citeseerx.ist.psu.edu/viewdoc/download?doi=10.1.1.685.626&amp;rep=rep1&amp;type=pdf</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u="sng">
                <a:solidFill>
                  <a:schemeClr val="hlink"/>
                </a:solidFill>
                <a:latin typeface="Arial" panose="020B0604020202020204"/>
                <a:ea typeface="Arial" panose="020B0604020202020204"/>
                <a:cs typeface="Arial" panose="020B0604020202020204"/>
                <a:sym typeface="Arial" panose="020B0604020202020204"/>
                <a:hlinkClick r:id="rId2"/>
              </a:rPr>
              <a:t>https://ranger.uta.edu/~dliu/courses/cse6392-ids-spring2007/papers/NISTIntrusionDetection-2001.pdf</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u="sng">
                <a:solidFill>
                  <a:schemeClr val="hlink"/>
                </a:solidFill>
                <a:latin typeface="Arial" panose="020B0604020202020204"/>
                <a:ea typeface="Arial" panose="020B0604020202020204"/>
                <a:cs typeface="Arial" panose="020B0604020202020204"/>
                <a:sym typeface="Arial" panose="020B0604020202020204"/>
                <a:hlinkClick r:id="rId3"/>
              </a:rPr>
              <a:t>https://www.colleaga.org/sites/default/files/12-55-blockchain-based-approachfinal.pdf</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u="sng">
                <a:solidFill>
                  <a:schemeClr val="hlink"/>
                </a:solidFill>
                <a:latin typeface="Arial" panose="020B0604020202020204"/>
                <a:ea typeface="Arial" panose="020B0604020202020204"/>
                <a:cs typeface="Arial" panose="020B0604020202020204"/>
                <a:sym typeface="Arial" panose="020B0604020202020204"/>
                <a:hlinkClick r:id="rId4"/>
              </a:rPr>
              <a:t> https://medium.com/@vanflymen/learn-blockchains-by-building-one-117428612f46</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a:latin typeface="Arial" panose="020B0604020202020204"/>
                <a:ea typeface="Arial" panose="020B0604020202020204"/>
                <a:cs typeface="Arial" panose="020B0604020202020204"/>
                <a:sym typeface="Arial" panose="020B0604020202020204"/>
              </a:rPr>
              <a:t>Denning, D. E. (1987). An intrusion detection model. IEEE Transactions on Software Engineering, SE- 13:222-232.</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a:latin typeface="Arial" panose="020B0604020202020204"/>
                <a:ea typeface="Arial" panose="020B0604020202020204"/>
                <a:cs typeface="Arial" panose="020B0604020202020204"/>
                <a:sym typeface="Arial" panose="020B0604020202020204"/>
              </a:rPr>
              <a:t>Fox, K. L., Henning, l:t. 1~., l~eed, J. H., and Simonian.R. (1990). A neural network approach towards intrusion detection. In Proceedings of the 13th ,V~ltional Computer Security Conference, 125-134.</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u="sng">
                <a:solidFill>
                  <a:schemeClr val="hlink"/>
                </a:solidFill>
                <a:latin typeface="Arial" panose="020B0604020202020204"/>
                <a:ea typeface="Arial" panose="020B0604020202020204"/>
                <a:cs typeface="Arial" panose="020B0604020202020204"/>
                <a:sym typeface="Arial" panose="020B0604020202020204"/>
                <a:hlinkClick r:id="rId5"/>
              </a:rPr>
              <a:t>https://www.sisense.com/glossary/data-cleaning/</a:t>
            </a:r>
            <a:endParaRPr sz="1400">
              <a:latin typeface="Arial" panose="020B0604020202020204"/>
              <a:ea typeface="Arial" panose="020B0604020202020204"/>
              <a:cs typeface="Arial" panose="020B0604020202020204"/>
              <a:sym typeface="Arial" panose="020B0604020202020204"/>
            </a:endParaRPr>
          </a:p>
          <a:p>
            <a:pPr marL="457200" lvl="0" indent="-317500" algn="just" rtl="0">
              <a:spcBef>
                <a:spcPts val="0"/>
              </a:spcBef>
              <a:spcAft>
                <a:spcPts val="0"/>
              </a:spcAft>
              <a:buSzPts val="1400"/>
              <a:buFont typeface="Arial" panose="020B0604020202020204"/>
              <a:buAutoNum type="arabicPeriod"/>
            </a:pPr>
            <a:r>
              <a:rPr lang="en-GB" sz="1400">
                <a:latin typeface="Arial" panose="020B0604020202020204"/>
                <a:ea typeface="Arial" panose="020B0604020202020204"/>
                <a:cs typeface="Arial" panose="020B0604020202020204"/>
                <a:sym typeface="Arial" panose="020B0604020202020204"/>
              </a:rPr>
              <a:t>Debar, H., Becker, M., and Siboni, D., ”A Neural Network Component for an Intrusion Detection System”, IEEE Computer Society Symposium on Research in Security and Privacy, Los Alamitos, CA, pp. 240–250, Oakland, CA, May 1992.</a:t>
            </a:r>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97305" y="393700"/>
            <a:ext cx="7038975" cy="4322445"/>
          </a:xfrm>
        </p:spPr>
        <p:txBody>
          <a:bodyPr/>
          <a:p>
            <a:endParaRPr lang="en-US"/>
          </a:p>
        </p:txBody>
      </p:sp>
      <p:pic>
        <p:nvPicPr>
          <p:cNvPr id="5" name="Picture 4"/>
          <p:cNvPicPr>
            <a:picLocks noChangeAspect="1"/>
          </p:cNvPicPr>
          <p:nvPr/>
        </p:nvPicPr>
        <p:blipFill>
          <a:blip r:embed="rId1"/>
          <a:stretch>
            <a:fillRect/>
          </a:stretch>
        </p:blipFill>
        <p:spPr>
          <a:xfrm>
            <a:off x="-190500" y="-909320"/>
            <a:ext cx="9525000" cy="6962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84025" y="3585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What is Blockchain?</a:t>
            </a:r>
            <a:endParaRPr b="1"/>
          </a:p>
        </p:txBody>
      </p:sp>
      <p:sp>
        <p:nvSpPr>
          <p:cNvPr id="148" name="Google Shape;148;p15"/>
          <p:cNvSpPr txBox="1"/>
          <p:nvPr>
            <p:ph type="body" idx="1"/>
          </p:nvPr>
        </p:nvSpPr>
        <p:spPr>
          <a:xfrm>
            <a:off x="1177275" y="931600"/>
            <a:ext cx="7618500" cy="3585600"/>
          </a:xfrm>
          <a:prstGeom prst="rect">
            <a:avLst/>
          </a:prstGeom>
        </p:spPr>
        <p:txBody>
          <a:bodyPr spcFirstLastPara="1" wrap="square" lIns="91425" tIns="91425" rIns="91425" bIns="91425" anchor="t" anchorCtr="0">
            <a:noAutofit/>
          </a:bodyPr>
          <a:lstStyle/>
          <a:p>
            <a:pPr marL="457200" lvl="0" indent="-344805" algn="just"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It is a decentralized, distributed, shared, and immutable ledger, generally used to store records in form of blocks.  </a:t>
            </a:r>
            <a:endParaRPr sz="1830">
              <a:latin typeface="Arial" panose="020B0604020202020204"/>
              <a:ea typeface="Arial" panose="020B0604020202020204"/>
              <a:cs typeface="Arial" panose="020B0604020202020204"/>
              <a:sym typeface="Arial" panose="020B0604020202020204"/>
            </a:endParaRPr>
          </a:p>
          <a:p>
            <a:pPr marL="457200" lvl="0" indent="-344805" algn="just"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Each block contains the hash value of the previous block, and if any one of the hash value gets altered the next block will not accessible.</a:t>
            </a:r>
            <a:endParaRPr sz="1830">
              <a:latin typeface="Arial" panose="020B0604020202020204"/>
              <a:ea typeface="Arial" panose="020B0604020202020204"/>
              <a:cs typeface="Arial" panose="020B0604020202020204"/>
              <a:sym typeface="Arial" panose="020B0604020202020204"/>
            </a:endParaRPr>
          </a:p>
          <a:p>
            <a:pPr marL="457200" lvl="0" indent="-344805" algn="just" rtl="0">
              <a:lnSpc>
                <a:spcPct val="115000"/>
              </a:lnSpc>
              <a:spcBef>
                <a:spcPts val="0"/>
              </a:spcBef>
              <a:spcAft>
                <a:spcPts val="0"/>
              </a:spcAft>
              <a:buSzPts val="1830"/>
              <a:buFont typeface="Arial" panose="020B0604020202020204"/>
              <a:buChar char="●"/>
            </a:pPr>
            <a:r>
              <a:rPr lang="en-GB" sz="1830">
                <a:latin typeface="Arial" panose="020B0604020202020204"/>
                <a:ea typeface="Arial" panose="020B0604020202020204"/>
                <a:cs typeface="Arial" panose="020B0604020202020204"/>
                <a:sym typeface="Arial" panose="020B0604020202020204"/>
              </a:rPr>
              <a:t>There is a consensus algorithm that verifies the transactions, thus making blockchain a highly secure system.</a:t>
            </a:r>
            <a:endParaRPr sz="1830">
              <a:latin typeface="Arial" panose="020B0604020202020204"/>
              <a:ea typeface="Arial" panose="020B0604020202020204"/>
              <a:cs typeface="Arial" panose="020B0604020202020204"/>
              <a:sym typeface="Arial" panose="020B0604020202020204"/>
            </a:endParaRPr>
          </a:p>
          <a:p>
            <a:pPr marL="457200" lvl="0" indent="0" algn="just" rtl="0">
              <a:lnSpc>
                <a:spcPct val="95000"/>
              </a:lnSpc>
              <a:spcBef>
                <a:spcPts val="1200"/>
              </a:spcBef>
              <a:spcAft>
                <a:spcPts val="1200"/>
              </a:spcAft>
              <a:buNone/>
            </a:pPr>
            <a:endParaRPr sz="1830">
              <a:latin typeface="Arial" panose="020B0604020202020204"/>
              <a:ea typeface="Arial" panose="020B0604020202020204"/>
              <a:cs typeface="Arial" panose="020B0604020202020204"/>
              <a:sym typeface="Arial" panose="020B0604020202020204"/>
            </a:endParaRPr>
          </a:p>
        </p:txBody>
      </p:sp>
      <p:cxnSp>
        <p:nvCxnSpPr>
          <p:cNvPr id="149" name="Google Shape;149;p15"/>
          <p:cNvCxnSpPr/>
          <p:nvPr/>
        </p:nvCxnSpPr>
        <p:spPr>
          <a:xfrm>
            <a:off x="6994900" y="4261021"/>
            <a:ext cx="1677600" cy="0"/>
          </a:xfrm>
          <a:prstGeom prst="straightConnector1">
            <a:avLst/>
          </a:prstGeom>
          <a:noFill/>
          <a:ln w="9525" cap="flat" cmpd="sng">
            <a:solidFill>
              <a:srgbClr val="000000"/>
            </a:solidFill>
            <a:prstDash val="solid"/>
            <a:round/>
            <a:headEnd type="none" w="med" len="med"/>
            <a:tailEnd type="none" w="med" len="med"/>
          </a:ln>
        </p:spPr>
      </p:cxnSp>
      <p:pic>
        <p:nvPicPr>
          <p:cNvPr id="150" name="Google Shape;150;p15"/>
          <p:cNvPicPr preferRelativeResize="0"/>
          <p:nvPr/>
        </p:nvPicPr>
        <p:blipFill>
          <a:blip r:embed="rId1"/>
          <a:stretch>
            <a:fillRect/>
          </a:stretch>
        </p:blipFill>
        <p:spPr>
          <a:xfrm>
            <a:off x="1177275" y="3274275"/>
            <a:ext cx="7729701" cy="170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551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DeepRing Architecture</a:t>
            </a:r>
            <a:endParaRPr b="1"/>
          </a:p>
        </p:txBody>
      </p:sp>
      <p:sp>
        <p:nvSpPr>
          <p:cNvPr id="156" name="Google Shape;156;p16"/>
          <p:cNvSpPr txBox="1"/>
          <p:nvPr>
            <p:ph type="body" idx="1"/>
          </p:nvPr>
        </p:nvSpPr>
        <p:spPr>
          <a:xfrm>
            <a:off x="1297500" y="1307850"/>
            <a:ext cx="7038900" cy="37044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600">
                <a:latin typeface="Arial" panose="020B0604020202020204"/>
                <a:ea typeface="Arial" panose="020B0604020202020204"/>
                <a:cs typeface="Arial" panose="020B0604020202020204"/>
                <a:sym typeface="Arial" panose="020B0604020202020204"/>
              </a:rPr>
              <a:t>DeepRing combines CNN architecture with some features of blockchain. It is a closed chain of finite number of blocks. Each block represents a layer of the deep neural network.</a:t>
            </a:r>
            <a:endParaRPr sz="1600">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None/>
            </a:pPr>
            <a:r>
              <a:rPr lang="en-GB" sz="1600">
                <a:latin typeface="Arial" panose="020B0604020202020204"/>
                <a:ea typeface="Arial" panose="020B0604020202020204"/>
                <a:cs typeface="Arial" panose="020B0604020202020204"/>
                <a:sym typeface="Arial" panose="020B0604020202020204"/>
              </a:rPr>
              <a:t>Unlike a typical block in a blockchain, blocks of DeepRing contains the following information which helps in authenticating the block  against tampering:</a:t>
            </a:r>
            <a:endParaRPr sz="1600">
              <a:latin typeface="Arial" panose="020B0604020202020204"/>
              <a:ea typeface="Arial" panose="020B0604020202020204"/>
              <a:cs typeface="Arial" panose="020B0604020202020204"/>
              <a:sym typeface="Arial" panose="020B0604020202020204"/>
            </a:endParaRPr>
          </a:p>
          <a:p>
            <a:pPr marL="457200" lvl="0" indent="-330200" algn="just" rtl="0">
              <a:spcBef>
                <a:spcPts val="120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Hash of the current and previous block</a:t>
            </a:r>
            <a:endParaRPr sz="1600">
              <a:latin typeface="Arial" panose="020B0604020202020204"/>
              <a:ea typeface="Arial" panose="020B0604020202020204"/>
              <a:cs typeface="Arial" panose="020B0604020202020204"/>
              <a:sym typeface="Arial" panose="020B0604020202020204"/>
            </a:endParaRPr>
          </a:p>
          <a:p>
            <a:pPr marL="457200" lvl="0" indent="-330200" algn="just"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Public keys of the neighborhood layers</a:t>
            </a:r>
            <a:endParaRPr sz="1600">
              <a:latin typeface="Arial" panose="020B0604020202020204"/>
              <a:ea typeface="Arial" panose="020B0604020202020204"/>
              <a:cs typeface="Arial" panose="020B0604020202020204"/>
              <a:sym typeface="Arial" panose="020B0604020202020204"/>
            </a:endParaRPr>
          </a:p>
          <a:p>
            <a:pPr marL="457200" lvl="0" indent="-330200" algn="just"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Encryption keys of the current block</a:t>
            </a:r>
            <a:endParaRPr sz="1600">
              <a:latin typeface="Arial" panose="020B0604020202020204"/>
              <a:ea typeface="Arial" panose="020B0604020202020204"/>
              <a:cs typeface="Arial" panose="020B0604020202020204"/>
              <a:sym typeface="Arial" panose="020B0604020202020204"/>
            </a:endParaRPr>
          </a:p>
          <a:p>
            <a:pPr marL="457200" lvl="0" indent="-330200" algn="just" rtl="0">
              <a:spcBef>
                <a:spcPts val="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Parameters of the current and the next layer</a:t>
            </a: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106550" y="603075"/>
            <a:ext cx="7038900" cy="472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Blockchain Implementation in Neural Network</a:t>
            </a:r>
            <a:endParaRPr b="1"/>
          </a:p>
        </p:txBody>
      </p:sp>
      <p:sp>
        <p:nvSpPr>
          <p:cNvPr id="162" name="Google Shape;162;p17"/>
          <p:cNvSpPr txBox="1"/>
          <p:nvPr>
            <p:ph type="body" idx="1"/>
          </p:nvPr>
        </p:nvSpPr>
        <p:spPr>
          <a:xfrm>
            <a:off x="1106550" y="1342850"/>
            <a:ext cx="7794000" cy="314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500">
                <a:latin typeface="Arial" panose="020B0604020202020204"/>
                <a:ea typeface="Arial" panose="020B0604020202020204"/>
                <a:cs typeface="Arial" panose="020B0604020202020204"/>
                <a:sym typeface="Arial" panose="020B0604020202020204"/>
              </a:rPr>
              <a:t>The biggest security issue faced by neural network is that it is not tamper resistant. This will result in a wrong prediction output of the model, thus drastically reducing its efficiency, and posing a threat to the authenticity of the result.</a:t>
            </a:r>
            <a:endParaRPr sz="1500">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None/>
            </a:pPr>
            <a:r>
              <a:rPr lang="en-GB" sz="1500">
                <a:latin typeface="Arial" panose="020B0604020202020204"/>
                <a:ea typeface="Arial" panose="020B0604020202020204"/>
                <a:cs typeface="Arial" panose="020B0604020202020204"/>
                <a:sym typeface="Arial" panose="020B0604020202020204"/>
              </a:rPr>
              <a:t>The security of the neural network can be enhanced by blockchain in various ways:</a:t>
            </a:r>
            <a:endParaRPr sz="1500">
              <a:latin typeface="Arial" panose="020B0604020202020204"/>
              <a:ea typeface="Arial" panose="020B0604020202020204"/>
              <a:cs typeface="Arial" panose="020B0604020202020204"/>
              <a:sym typeface="Arial" panose="020B0604020202020204"/>
            </a:endParaRPr>
          </a:p>
          <a:p>
            <a:pPr marL="457200" lvl="0" indent="-323850" algn="just" rtl="0">
              <a:spcBef>
                <a:spcPts val="120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Data Security: The data has to be secured by using blockchain, to provide a layer of anonymity and tamper resistance to the data used.</a:t>
            </a:r>
            <a:endParaRPr sz="1500">
              <a:latin typeface="Arial" panose="020B0604020202020204"/>
              <a:ea typeface="Arial" panose="020B0604020202020204"/>
              <a:cs typeface="Arial" panose="020B0604020202020204"/>
              <a:sym typeface="Arial" panose="020B0604020202020204"/>
            </a:endParaRPr>
          </a:p>
          <a:p>
            <a:pPr marL="457200" lvl="0" indent="-323850" algn="just"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Secure the neural network model: implement each layer of the neural network model in a block of a blockchain- the deep ring model</a:t>
            </a:r>
            <a:endParaRPr sz="1500">
              <a:latin typeface="Arial" panose="020B0604020202020204"/>
              <a:ea typeface="Arial" panose="020B0604020202020204"/>
              <a:cs typeface="Arial" panose="020B0604020202020204"/>
              <a:sym typeface="Arial" panose="020B0604020202020204"/>
            </a:endParaRPr>
          </a:p>
          <a:p>
            <a:pPr marL="457200" lvl="0" indent="-323850" algn="just" rtl="0">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Decentralize the neural network model, thus distributing the computational overhead.</a:t>
            </a:r>
            <a:endParaRPr sz="1500">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1200"/>
              </a:spcAft>
              <a:buNone/>
            </a:pPr>
            <a:endParaRPr sz="15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71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Neural Networks</a:t>
            </a:r>
            <a:endParaRPr sz="2500" b="1"/>
          </a:p>
        </p:txBody>
      </p:sp>
      <p:sp>
        <p:nvSpPr>
          <p:cNvPr id="168" name="Google Shape;168;p18"/>
          <p:cNvSpPr txBox="1"/>
          <p:nvPr>
            <p:ph type="body" idx="1"/>
          </p:nvPr>
        </p:nvSpPr>
        <p:spPr>
          <a:xfrm>
            <a:off x="1297500" y="1105050"/>
            <a:ext cx="7038900" cy="365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852"/>
              <a:buNone/>
            </a:pPr>
            <a:r>
              <a:rPr lang="en-GB" sz="1405">
                <a:latin typeface="Arial" panose="020B0604020202020204"/>
                <a:ea typeface="Arial" panose="020B0604020202020204"/>
                <a:cs typeface="Arial" panose="020B0604020202020204"/>
                <a:sym typeface="Arial" panose="020B0604020202020204"/>
              </a:rPr>
              <a:t>Neural networks are a progression of calculations that impersonate the activities of a human mind to perceive connections between huge measures of information. They are utilized in an assortment of utilizations in monetary administrations, from anticipating and advertising examination to extortion location and hazard evaluation. </a:t>
            </a:r>
            <a:endParaRPr sz="1405">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SzPts val="852"/>
              <a:buNone/>
            </a:pPr>
            <a:r>
              <a:rPr lang="en-GB" sz="1405">
                <a:latin typeface="Arial" panose="020B0604020202020204"/>
                <a:ea typeface="Arial" panose="020B0604020202020204"/>
                <a:cs typeface="Arial" panose="020B0604020202020204"/>
                <a:sym typeface="Arial" panose="020B0604020202020204"/>
              </a:rPr>
              <a:t>An Artificial Neural Network is comprised of 3 segments: </a:t>
            </a:r>
            <a:endParaRPr sz="1405">
              <a:latin typeface="Arial" panose="020B0604020202020204"/>
              <a:ea typeface="Arial" panose="020B0604020202020204"/>
              <a:cs typeface="Arial" panose="020B0604020202020204"/>
              <a:sym typeface="Arial" panose="020B0604020202020204"/>
            </a:endParaRPr>
          </a:p>
          <a:p>
            <a:pPr marL="457200" lvl="0" indent="-318135" algn="just" rtl="0">
              <a:spcBef>
                <a:spcPts val="1200"/>
              </a:spcBef>
              <a:spcAft>
                <a:spcPts val="0"/>
              </a:spcAft>
              <a:buSzPts val="1408"/>
              <a:buFont typeface="Arial" panose="020B0604020202020204"/>
              <a:buChar char="●"/>
            </a:pPr>
            <a:r>
              <a:rPr lang="en-GB" sz="1405">
                <a:latin typeface="Arial" panose="020B0604020202020204"/>
                <a:ea typeface="Arial" panose="020B0604020202020204"/>
                <a:cs typeface="Arial" panose="020B0604020202020204"/>
                <a:sym typeface="Arial" panose="020B0604020202020204"/>
              </a:rPr>
              <a:t>Input Layer.</a:t>
            </a:r>
            <a:endParaRPr sz="1405">
              <a:latin typeface="Arial" panose="020B0604020202020204"/>
              <a:ea typeface="Arial" panose="020B0604020202020204"/>
              <a:cs typeface="Arial" panose="020B0604020202020204"/>
              <a:sym typeface="Arial" panose="020B0604020202020204"/>
            </a:endParaRPr>
          </a:p>
          <a:p>
            <a:pPr marL="457200" lvl="0" indent="-318135" algn="just" rtl="0">
              <a:spcBef>
                <a:spcPts val="0"/>
              </a:spcBef>
              <a:spcAft>
                <a:spcPts val="0"/>
              </a:spcAft>
              <a:buSzPts val="1408"/>
              <a:buFont typeface="Arial" panose="020B0604020202020204"/>
              <a:buChar char="●"/>
            </a:pPr>
            <a:r>
              <a:rPr lang="en-GB" sz="1405">
                <a:latin typeface="Arial" panose="020B0604020202020204"/>
                <a:ea typeface="Arial" panose="020B0604020202020204"/>
                <a:cs typeface="Arial" panose="020B0604020202020204"/>
                <a:sym typeface="Arial" panose="020B0604020202020204"/>
              </a:rPr>
              <a:t>Hidden (computation) Layers.</a:t>
            </a:r>
            <a:endParaRPr sz="1405">
              <a:latin typeface="Arial" panose="020B0604020202020204"/>
              <a:ea typeface="Arial" panose="020B0604020202020204"/>
              <a:cs typeface="Arial" panose="020B0604020202020204"/>
              <a:sym typeface="Arial" panose="020B0604020202020204"/>
            </a:endParaRPr>
          </a:p>
          <a:p>
            <a:pPr marL="457200" lvl="0" indent="-318135" algn="just" rtl="0">
              <a:spcBef>
                <a:spcPts val="0"/>
              </a:spcBef>
              <a:spcAft>
                <a:spcPts val="0"/>
              </a:spcAft>
              <a:buSzPts val="1408"/>
              <a:buFont typeface="Arial" panose="020B0604020202020204"/>
              <a:buChar char="●"/>
            </a:pPr>
            <a:r>
              <a:rPr lang="en-GB" sz="1405">
                <a:latin typeface="Arial" panose="020B0604020202020204"/>
                <a:ea typeface="Arial" panose="020B0604020202020204"/>
                <a:cs typeface="Arial" panose="020B0604020202020204"/>
                <a:sym typeface="Arial" panose="020B0604020202020204"/>
              </a:rPr>
              <a:t>Output Layer.</a:t>
            </a:r>
            <a:endParaRPr sz="1405">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SzPts val="852"/>
              <a:buNone/>
            </a:pPr>
            <a:r>
              <a:rPr lang="en-GB" sz="1405">
                <a:latin typeface="Arial" panose="020B0604020202020204"/>
                <a:ea typeface="Arial" panose="020B0604020202020204"/>
                <a:cs typeface="Arial" panose="020B0604020202020204"/>
                <a:sym typeface="Arial" panose="020B0604020202020204"/>
              </a:rPr>
              <a:t>A neural network  has numerous layers. Each layer plays out a particular capacity, and the complex the organization is, the more the layers are. That is the reason a neural network  is additionally called a multi-layer  perceptron.</a:t>
            </a:r>
            <a:endParaRPr sz="1405">
              <a:latin typeface="Arial" panose="020B0604020202020204"/>
              <a:ea typeface="Arial" panose="020B0604020202020204"/>
              <a:cs typeface="Arial" panose="020B0604020202020204"/>
              <a:sym typeface="Arial" panose="020B0604020202020204"/>
            </a:endParaRPr>
          </a:p>
          <a:p>
            <a:pPr marL="0" lvl="0" indent="0" algn="just" rtl="0">
              <a:spcBef>
                <a:spcPts val="1200"/>
              </a:spcBef>
              <a:spcAft>
                <a:spcPts val="0"/>
              </a:spcAft>
              <a:buSzPts val="852"/>
              <a:buNone/>
            </a:pPr>
            <a:endParaRPr sz="1405">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SzPts val="852"/>
              <a:buNone/>
            </a:pPr>
            <a:endParaRPr sz="1405">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p19"/>
          <p:cNvPicPr preferRelativeResize="0"/>
          <p:nvPr/>
        </p:nvPicPr>
        <p:blipFill>
          <a:blip r:embed="rId1"/>
          <a:stretch>
            <a:fillRect/>
          </a:stretch>
        </p:blipFill>
        <p:spPr>
          <a:xfrm>
            <a:off x="1953925" y="509425"/>
            <a:ext cx="5398774" cy="4003850"/>
          </a:xfrm>
          <a:prstGeom prst="rect">
            <a:avLst/>
          </a:prstGeom>
          <a:noFill/>
          <a:ln>
            <a:noFill/>
          </a:ln>
        </p:spPr>
      </p:pic>
      <p:sp>
        <p:nvSpPr>
          <p:cNvPr id="174" name="Google Shape;174;p19"/>
          <p:cNvSpPr txBox="1"/>
          <p:nvPr/>
        </p:nvSpPr>
        <p:spPr>
          <a:xfrm>
            <a:off x="914397" y="4513276"/>
            <a:ext cx="7315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rgbClr val="FFFFFF"/>
                </a:solidFill>
                <a:latin typeface="Lato" panose="020F0502020204030203"/>
                <a:ea typeface="Lato" panose="020F0502020204030203"/>
                <a:cs typeface="Lato" panose="020F0502020204030203"/>
                <a:sym typeface="Lato" panose="020F0502020204030203"/>
              </a:rPr>
              <a:t>        Figure 1.  Deep Neural Network</a:t>
            </a:r>
            <a:endParaRPr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150025" y="3333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b="1"/>
              <a:t>Project Implementation</a:t>
            </a:r>
            <a:endParaRPr sz="3000" b="1"/>
          </a:p>
        </p:txBody>
      </p:sp>
      <p:sp>
        <p:nvSpPr>
          <p:cNvPr id="180" name="Google Shape;180;p20"/>
          <p:cNvSpPr txBox="1"/>
          <p:nvPr>
            <p:ph type="body" idx="1"/>
          </p:nvPr>
        </p:nvSpPr>
        <p:spPr>
          <a:xfrm>
            <a:off x="502875" y="1379275"/>
            <a:ext cx="2841000" cy="33621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GB" sz="8890" b="1"/>
              <a:t>       </a:t>
            </a:r>
            <a:r>
              <a:rPr lang="en-GB" sz="9690" b="1">
                <a:latin typeface="Arial" panose="020B0604020202020204"/>
                <a:ea typeface="Arial" panose="020B0604020202020204"/>
                <a:cs typeface="Arial" panose="020B0604020202020204"/>
                <a:sym typeface="Arial" panose="020B0604020202020204"/>
              </a:rPr>
              <a:t>Neural Network</a:t>
            </a:r>
            <a:endParaRPr sz="9690" b="1">
              <a:latin typeface="Arial" panose="020B0604020202020204"/>
              <a:ea typeface="Arial" panose="020B0604020202020204"/>
              <a:cs typeface="Arial" panose="020B0604020202020204"/>
              <a:sym typeface="Arial" panose="020B0604020202020204"/>
            </a:endParaRPr>
          </a:p>
          <a:p>
            <a:pPr marL="457200" lvl="0" indent="-325120" algn="just" rtl="0">
              <a:spcBef>
                <a:spcPts val="1200"/>
              </a:spcBef>
              <a:spcAft>
                <a:spcPts val="0"/>
              </a:spcAft>
              <a:buSzPct val="100000"/>
              <a:buFont typeface="Arial" panose="020B0604020202020204"/>
              <a:buChar char="●"/>
            </a:pPr>
            <a:r>
              <a:rPr lang="en-GB" sz="6090">
                <a:latin typeface="Arial" panose="020B0604020202020204"/>
                <a:ea typeface="Arial" panose="020B0604020202020204"/>
                <a:cs typeface="Arial" panose="020B0604020202020204"/>
                <a:sym typeface="Arial" panose="020B0604020202020204"/>
              </a:rPr>
              <a:t>Machine learning is the detailed examination  of computational calculations that improve naturally by experience.</a:t>
            </a:r>
            <a:endParaRPr sz="6090">
              <a:latin typeface="Arial" panose="020B0604020202020204"/>
              <a:ea typeface="Arial" panose="020B0604020202020204"/>
              <a:cs typeface="Arial" panose="020B0604020202020204"/>
              <a:sym typeface="Arial" panose="020B0604020202020204"/>
            </a:endParaRPr>
          </a:p>
          <a:p>
            <a:pPr marL="457200" lvl="0" indent="-325120" algn="just" rtl="0">
              <a:spcBef>
                <a:spcPts val="0"/>
              </a:spcBef>
              <a:spcAft>
                <a:spcPts val="0"/>
              </a:spcAft>
              <a:buSzPct val="100000"/>
              <a:buFont typeface="Arial" panose="020B0604020202020204"/>
              <a:buChar char="●"/>
            </a:pPr>
            <a:r>
              <a:rPr lang="en-GB" sz="6090">
                <a:latin typeface="Arial" panose="020B0604020202020204"/>
                <a:ea typeface="Arial" panose="020B0604020202020204"/>
                <a:cs typeface="Arial" panose="020B0604020202020204"/>
                <a:sym typeface="Arial" panose="020B0604020202020204"/>
              </a:rPr>
              <a:t>Methods which address the issues (Clustering and Classification) are implemented  in IDS.</a:t>
            </a:r>
            <a:endParaRPr>
              <a:latin typeface="Arial" panose="020B0604020202020204"/>
              <a:ea typeface="Arial" panose="020B0604020202020204"/>
              <a:cs typeface="Arial" panose="020B0604020202020204"/>
              <a:sym typeface="Arial" panose="020B0604020202020204"/>
            </a:endParaRPr>
          </a:p>
        </p:txBody>
      </p:sp>
      <p:pic>
        <p:nvPicPr>
          <p:cNvPr id="181" name="Google Shape;181;p20"/>
          <p:cNvPicPr preferRelativeResize="0"/>
          <p:nvPr/>
        </p:nvPicPr>
        <p:blipFill>
          <a:blip r:embed="rId1"/>
          <a:stretch>
            <a:fillRect/>
          </a:stretch>
        </p:blipFill>
        <p:spPr>
          <a:xfrm>
            <a:off x="3721125" y="1307850"/>
            <a:ext cx="5042949" cy="3286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101475" y="472400"/>
            <a:ext cx="7038900" cy="9141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990"/>
              <a:buNone/>
            </a:pPr>
            <a:r>
              <a:rPr lang="en-GB" sz="3570" b="1"/>
              <a:t>Data Cleaning</a:t>
            </a:r>
            <a:endParaRPr sz="3570" b="1"/>
          </a:p>
          <a:p>
            <a:pPr marL="0" lvl="0" indent="0" algn="ctr" rtl="0">
              <a:spcBef>
                <a:spcPts val="1200"/>
              </a:spcBef>
              <a:spcAft>
                <a:spcPts val="0"/>
              </a:spcAft>
              <a:buSzPts val="990"/>
              <a:buNone/>
            </a:pPr>
            <a:endParaRPr sz="3240" b="1"/>
          </a:p>
        </p:txBody>
      </p:sp>
      <p:sp>
        <p:nvSpPr>
          <p:cNvPr id="187" name="Google Shape;187;p21"/>
          <p:cNvSpPr txBox="1"/>
          <p:nvPr>
            <p:ph type="body" idx="1"/>
          </p:nvPr>
        </p:nvSpPr>
        <p:spPr>
          <a:xfrm>
            <a:off x="283525" y="1144525"/>
            <a:ext cx="4140900" cy="3812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GB" sz="2300"/>
              <a:t>  </a:t>
            </a:r>
            <a:endParaRPr sz="2300"/>
          </a:p>
          <a:p>
            <a:pPr marL="457200" lvl="0" indent="-323850" algn="just" rtl="0">
              <a:lnSpc>
                <a:spcPct val="95000"/>
              </a:lnSpc>
              <a:spcBef>
                <a:spcPts val="120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Preparing data for assessment by changing data that is misguided, unessential, replicated, etc.</a:t>
            </a:r>
            <a:endParaRPr sz="1500">
              <a:latin typeface="Arial" panose="020B0604020202020204"/>
              <a:ea typeface="Arial" panose="020B0604020202020204"/>
              <a:cs typeface="Arial" panose="020B0604020202020204"/>
              <a:sym typeface="Arial" panose="020B0604020202020204"/>
            </a:endParaRPr>
          </a:p>
          <a:p>
            <a:pPr marL="457200" lvl="0" indent="-323850" algn="just" rtl="0">
              <a:lnSpc>
                <a:spcPct val="95000"/>
              </a:lnSpc>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Sorting out to intensify accuracy without deleting information.</a:t>
            </a:r>
            <a:endParaRPr sz="1500">
              <a:latin typeface="Arial" panose="020B0604020202020204"/>
              <a:ea typeface="Arial" panose="020B0604020202020204"/>
              <a:cs typeface="Arial" panose="020B0604020202020204"/>
              <a:sym typeface="Arial" panose="020B0604020202020204"/>
            </a:endParaRPr>
          </a:p>
          <a:p>
            <a:pPr marL="457200" lvl="0" indent="-323850" algn="just" rtl="0">
              <a:lnSpc>
                <a:spcPct val="95000"/>
              </a:lnSpc>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In this project, Dataset gathered from a website. Divided into preparation (comprises 80% of the entire dataset )and test cases (20% of this dataset).</a:t>
            </a:r>
            <a:endParaRPr sz="1500">
              <a:latin typeface="Arial" panose="020B0604020202020204"/>
              <a:ea typeface="Arial" panose="020B0604020202020204"/>
              <a:cs typeface="Arial" panose="020B0604020202020204"/>
              <a:sym typeface="Arial" panose="020B0604020202020204"/>
            </a:endParaRPr>
          </a:p>
          <a:p>
            <a:pPr marL="457200" lvl="0" indent="-323850" algn="just" rtl="0">
              <a:lnSpc>
                <a:spcPct val="95000"/>
              </a:lnSpc>
              <a:spcBef>
                <a:spcPts val="0"/>
              </a:spcBef>
              <a:spcAft>
                <a:spcPts val="0"/>
              </a:spcAft>
              <a:buSzPts val="15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Consider uniqueness of features, if unique value equivalent to 1, we get most of the values similar. In correlation matrix ,any value near to 1 or 0 , drop those features.</a:t>
            </a:r>
            <a:endParaRPr sz="1500">
              <a:latin typeface="Arial" panose="020B0604020202020204"/>
              <a:ea typeface="Arial" panose="020B0604020202020204"/>
              <a:cs typeface="Arial" panose="020B0604020202020204"/>
              <a:sym typeface="Arial" panose="020B0604020202020204"/>
            </a:endParaRPr>
          </a:p>
        </p:txBody>
      </p:sp>
      <p:pic>
        <p:nvPicPr>
          <p:cNvPr id="188" name="Google Shape;188;p21"/>
          <p:cNvPicPr preferRelativeResize="0"/>
          <p:nvPr/>
        </p:nvPicPr>
        <p:blipFill>
          <a:blip r:embed="rId1"/>
          <a:stretch>
            <a:fillRect/>
          </a:stretch>
        </p:blipFill>
        <p:spPr>
          <a:xfrm>
            <a:off x="4535050" y="1958000"/>
            <a:ext cx="4419599" cy="2185453"/>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10541</Words>
  <Application>WPS Presentation</Application>
  <PresentationFormat/>
  <Paragraphs>214</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Montserrat</vt:lpstr>
      <vt:lpstr>Lato</vt:lpstr>
      <vt:lpstr>Times New Roman</vt:lpstr>
      <vt:lpstr>Microsoft JhengHei</vt:lpstr>
      <vt:lpstr>Microsoft YaHei</vt:lpstr>
      <vt:lpstr>Arial Unicode MS</vt:lpstr>
      <vt:lpstr>Focus</vt:lpstr>
      <vt:lpstr>NETWORK INTRUSION DETECTION SYSTEM USING NEURAL NETWORKS, AIDED BY BLOCKCHAIN</vt:lpstr>
      <vt:lpstr>CONTENTS</vt:lpstr>
      <vt:lpstr>What is Blockchain?</vt:lpstr>
      <vt:lpstr>DeepRing Architecture</vt:lpstr>
      <vt:lpstr>Blockchain Implementation in Neural Network</vt:lpstr>
      <vt:lpstr>Neural Networks</vt:lpstr>
      <vt:lpstr>PowerPoint 演示文稿</vt:lpstr>
      <vt:lpstr>Project Implementation</vt:lpstr>
      <vt:lpstr>Data Cleaning</vt:lpstr>
      <vt:lpstr>Classification</vt:lpstr>
      <vt:lpstr>Neural Network</vt:lpstr>
      <vt:lpstr>Clustering</vt:lpstr>
      <vt:lpstr>Feature Selection</vt:lpstr>
      <vt:lpstr>Sequential Method</vt:lpstr>
      <vt:lpstr>Blockchain in neural network</vt:lpstr>
      <vt:lpstr>Blockchain Creation</vt:lpstr>
      <vt:lpstr>Proof of Work Algorithm</vt:lpstr>
      <vt:lpstr>Integration of neural network with Blockchain</vt:lpstr>
      <vt:lpstr>Integration of neural network with Blockchain</vt:lpstr>
      <vt:lpstr>Results and Discussions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SYSTEM USING NEURAL NETWORKS, AIDED BY BLOCKCHAIN</dc:title>
  <dc:creator/>
  <cp:lastModifiedBy>Arismita Banerjee</cp:lastModifiedBy>
  <cp:revision>12</cp:revision>
  <dcterms:created xsi:type="dcterms:W3CDTF">2021-05-16T10:20:00Z</dcterms:created>
  <dcterms:modified xsi:type="dcterms:W3CDTF">2021-05-16T14:15:25Z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