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mp3" ContentType="audio/unknown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3" r:id="rId5"/>
    <p:sldId id="264" r:id="rId6"/>
    <p:sldId id="262" r:id="rId7"/>
    <p:sldId id="270" r:id="rId8"/>
    <p:sldId id="268" r:id="rId9"/>
    <p:sldId id="267" r:id="rId10"/>
    <p:sldId id="269" r:id="rId11"/>
    <p:sldId id="266" r:id="rId12"/>
    <p:sldId id="271" r:id="rId13"/>
    <p:sldId id="259" r:id="rId14"/>
    <p:sldId id="265" r:id="rId15"/>
    <p:sldId id="274" r:id="rId16"/>
    <p:sldId id="273" r:id="rId17"/>
    <p:sldId id="272" r:id="rId18"/>
    <p:sldId id="275" r:id="rId19"/>
    <p:sldId id="290" r:id="rId20"/>
    <p:sldId id="291" r:id="rId21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20" autoAdjust="0"/>
  </p:normalViewPr>
  <p:slideViewPr>
    <p:cSldViewPr>
      <p:cViewPr varScale="1">
        <p:scale>
          <a:sx n="80" d="100"/>
          <a:sy n="80" d="100"/>
        </p:scale>
        <p:origin x="-1074" y="-9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pP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分支管理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c:rich>
      </c:tx>
      <c:layout/>
    </c:title>
    <c:plotArea>
      <c:layout/>
      <c:lineChart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pPr>
              <a:solidFill>
                <a:srgbClr val="FFC000"/>
              </a:solidFill>
              <a:ln>
                <a:solidFill>
                  <a:srgbClr val="FFC000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master</c:v>
                </c:pt>
                <c:pt idx="1">
                  <c:v>developer</c:v>
                </c:pt>
                <c:pt idx="2">
                  <c:v>fix</c:v>
                </c:pt>
                <c:pt idx="3">
                  <c:v>release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>
              <a:solidFill>
                <a:srgbClr val="E74C2E"/>
              </a:solidFill>
            </a:ln>
          </c:spPr>
          <c:marker>
            <c:spPr>
              <a:solidFill>
                <a:srgbClr val="E74C2E"/>
              </a:solidFill>
              <a:ln>
                <a:solidFill>
                  <a:srgbClr val="E74C2E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master</c:v>
                </c:pt>
                <c:pt idx="1">
                  <c:v>developer</c:v>
                </c:pt>
                <c:pt idx="2">
                  <c:v>fix</c:v>
                </c:pt>
                <c:pt idx="3">
                  <c:v>release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>
              <a:solidFill>
                <a:srgbClr val="0070C0"/>
              </a:solidFill>
            </a:ln>
          </c:spPr>
          <c:marker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master</c:v>
                </c:pt>
                <c:pt idx="1">
                  <c:v>developer</c:v>
                </c:pt>
                <c:pt idx="2">
                  <c:v>fix</c:v>
                </c:pt>
                <c:pt idx="3">
                  <c:v>release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/>
        <c:marker val="1"/>
        <c:axId val="167782272"/>
        <c:axId val="167796736"/>
      </c:lineChart>
      <c:catAx>
        <c:axId val="167782272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1400" b="1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167796736"/>
        <c:crosses val="autoZero"/>
        <c:auto val="1"/>
        <c:lblAlgn val="ctr"/>
        <c:lblOffset val="100"/>
      </c:catAx>
      <c:valAx>
        <c:axId val="167796736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167782272"/>
        <c:crosses val="autoZero"/>
        <c:crossBetween val="between"/>
      </c:valAx>
    </c:plotArea>
    <c:plotVisOnly val="1"/>
    <c:dispBlanksAs val="zero"/>
  </c:chart>
  <c:txPr>
    <a:bodyPr/>
    <a:lstStyle/>
    <a:p>
      <a:pPr>
        <a:defRPr sz="1800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7.5</c:v>
                </c:pt>
                <c:pt idx="1">
                  <c:v>2.5</c:v>
                </c:pt>
              </c:numCache>
            </c:numRef>
          </c:val>
        </c:ser>
        <c:dLbls/>
        <c:firstSliceAng val="0"/>
        <c:holeSize val="68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</c:spPr>
          <c:dPt>
            <c:idx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2.5</c:v>
                </c:pt>
                <c:pt idx="1">
                  <c:v>7.5</c:v>
                </c:pt>
              </c:numCache>
            </c:numRef>
          </c:val>
        </c:ser>
        <c:dLbls/>
        <c:firstSliceAng val="0"/>
        <c:holeSize val="68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>
        <c:manualLayout>
          <c:layoutTarget val="inner"/>
          <c:xMode val="edge"/>
          <c:yMode val="edge"/>
          <c:x val="0.18812141116740452"/>
          <c:y val="6.5321960111427947E-3"/>
          <c:w val="0.63342124847619674"/>
          <c:h val="0.8562916877548585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00CC99"/>
            </a:solidFill>
          </c:spPr>
          <c:dPt>
            <c:idx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dLbls/>
        <c:firstSliceAng val="0"/>
        <c:holeSize val="68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FA55C-4279-4EC1-8689-02EFF14BFE40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540DA-B99A-44B3-B213-13E533A996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2441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540DA-B99A-44B3-B213-13E533A9961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5041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540DA-B99A-44B3-B213-13E533A9961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42241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540DA-B99A-44B3-B213-13E533A9961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19735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540DA-B99A-44B3-B213-13E533A9961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32487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540DA-B99A-44B3-B213-13E533A9961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06574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540DA-B99A-44B3-B213-13E533A9961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02371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540DA-B99A-44B3-B213-13E533A9961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95087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540DA-B99A-44B3-B213-13E533A9961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63531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540DA-B99A-44B3-B213-13E533A9961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49801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540DA-B99A-44B3-B213-13E533A9961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17466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540DA-B99A-44B3-B213-13E533A9961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51797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540DA-B99A-44B3-B213-13E533A9961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62206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540DA-B99A-44B3-B213-13E533A9961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14542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540DA-B99A-44B3-B213-13E533A9961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28556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540DA-B99A-44B3-B213-13E533A9961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8571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540DA-B99A-44B3-B213-13E533A9961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94987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540DA-B99A-44B3-B213-13E533A9961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3828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540DA-B99A-44B3-B213-13E533A9961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4670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540DA-B99A-44B3-B213-13E533A9961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61547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540DA-B99A-44B3-B213-13E533A9961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2264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microsoft.com/office/2007/relationships/hdphoto" Target="../media/hdphoto1.wdp"/><Relationship Id="rId2" Type="http://schemas.openxmlformats.org/officeDocument/2006/relationships/slideLayout" Target="../slideLayouts/slideLayout7.xml"/><Relationship Id="rId1" Type="http://schemas.openxmlformats.org/officeDocument/2006/relationships/audio" Target="../media/media1.mp3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microsoft.com/office/2007/relationships/media" Target="../media/media1.mp3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ugh1985/RxjavaRetrofitDem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Arisono/Gradle-demo" TargetMode="External"/><Relationship Id="rId4" Type="http://schemas.openxmlformats.org/officeDocument/2006/relationships/hyperlink" Target="https://github.com/rengwuxian/RxJavaSample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link?url=XbgF3CxBKvW9MfBuYl4lyRtDmRrN_Otb0cz_bbDWPnxDhPtOsqno9KK4s7fh46-Y&amp;wd=&amp;eqid=e41a5ba90005a3fa0000000658dc625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dev.umeng.com/analytics/android-doc/integration" TargetMode="External"/><Relationship Id="rId3" Type="http://schemas.openxmlformats.org/officeDocument/2006/relationships/chart" Target="../charts/chart2.xml"/><Relationship Id="rId7" Type="http://schemas.openxmlformats.org/officeDocument/2006/relationships/hyperlink" Target="http://blog.csdn.net/chen52671/article/details/44751347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ACRA/acra/wiki/Backends" TargetMode="Externa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屋塔房上的小猫 - 사랑해 爱你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embed="rId4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-756592" y="5099099"/>
            <a:ext cx="609600" cy="609600"/>
          </a:xfrm>
          <a:prstGeom prst="rect">
            <a:avLst/>
          </a:prstGeom>
        </p:spPr>
      </p:pic>
      <p:pic>
        <p:nvPicPr>
          <p:cNvPr id="1026" name="Picture 2" descr="D:\素材下载制作\素材整理\整理制作\12.8\城市商务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971600" y="1705372"/>
            <a:ext cx="73448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Adobe Gothic Std B" pitchFamily="34" charset="-128"/>
                <a:ea typeface="微软雅黑" pitchFamily="34" charset="-122"/>
              </a:rPr>
              <a:t>Android</a:t>
            </a:r>
            <a:r>
              <a:rPr lang="zh-CN" altLang="en-US" sz="4000" b="1" dirty="0" smtClean="0">
                <a:solidFill>
                  <a:schemeClr val="bg1"/>
                </a:solidFill>
                <a:latin typeface="Adobe Gothic Std B" pitchFamily="34" charset="-128"/>
                <a:ea typeface="微软雅黑" pitchFamily="34" charset="-122"/>
              </a:rPr>
              <a:t>内部</a:t>
            </a:r>
            <a:r>
              <a:rPr lang="zh-CN" altLang="en-US" sz="4000" b="1" dirty="0" smtClean="0">
                <a:solidFill>
                  <a:schemeClr val="bg1"/>
                </a:solidFill>
                <a:latin typeface="Adobe Gothic Std B" pitchFamily="34" charset="-128"/>
                <a:ea typeface="微软雅黑" pitchFamily="34" charset="-122"/>
              </a:rPr>
              <a:t>技术分享（一）</a:t>
            </a:r>
            <a:endParaRPr lang="zh-CN" altLang="en-US" sz="4000" b="1" dirty="0">
              <a:solidFill>
                <a:schemeClr val="bg1"/>
              </a:solidFill>
              <a:latin typeface="Adobe Gothic Std B" pitchFamily="34" charset="-128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333777" y="2621730"/>
            <a:ext cx="4620463" cy="3797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" name="组合 15"/>
          <p:cNvGrpSpPr/>
          <p:nvPr/>
        </p:nvGrpSpPr>
        <p:grpSpPr>
          <a:xfrm>
            <a:off x="2400478" y="2641478"/>
            <a:ext cx="4487060" cy="307780"/>
            <a:chOff x="5076056" y="2135966"/>
            <a:chExt cx="3636304" cy="249425"/>
          </a:xfrm>
          <a:solidFill>
            <a:schemeClr val="bg1"/>
          </a:solidFill>
        </p:grpSpPr>
        <p:sp>
          <p:nvSpPr>
            <p:cNvPr id="6" name="TextBox 5"/>
            <p:cNvSpPr txBox="1"/>
            <p:nvPr/>
          </p:nvSpPr>
          <p:spPr>
            <a:xfrm>
              <a:off x="5976256" y="2135968"/>
              <a:ext cx="900000" cy="249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架构</a:t>
              </a:r>
              <a:r>
                <a:rPr lang="zh-CN" altLang="en-US" sz="1400" b="1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规划</a:t>
              </a:r>
              <a:endParaRPr lang="zh-CN" altLang="en-US" sz="14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76136" y="2135968"/>
              <a:ext cx="900000" cy="249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接口规范</a:t>
              </a:r>
              <a:endParaRPr lang="en-US" altLang="zh-CN" sz="1400" b="1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12360" y="2135968"/>
              <a:ext cx="900000" cy="249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版本</a:t>
              </a:r>
              <a:r>
                <a:rPr lang="zh-CN" altLang="en-US" sz="1400" b="1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管理</a:t>
              </a:r>
              <a:endParaRPr lang="zh-CN" altLang="en-US" sz="14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76056" y="2135966"/>
              <a:ext cx="900000" cy="249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项</a:t>
              </a:r>
              <a:r>
                <a:rPr lang="zh-CN" altLang="en-US" sz="1400" b="1" dirty="0" smtClean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目现状</a:t>
              </a:r>
              <a:endParaRPr lang="zh-CN" altLang="en-US" sz="14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012160" y="2165845"/>
              <a:ext cx="0" cy="216000"/>
            </a:xfrm>
            <a:prstGeom prst="line">
              <a:avLst/>
            </a:prstGeom>
            <a:grpFill/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876256" y="2165845"/>
              <a:ext cx="0" cy="216000"/>
            </a:xfrm>
            <a:prstGeom prst="line">
              <a:avLst/>
            </a:prstGeom>
            <a:grpFill/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812360" y="2165845"/>
              <a:ext cx="0" cy="216000"/>
            </a:xfrm>
            <a:prstGeom prst="line">
              <a:avLst/>
            </a:prstGeom>
            <a:grpFill/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184007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25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25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numSld="60">
                <p:cTn id="24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  <p:bldLst>
      <p:bldP spid="3" grpId="0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2808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网络请求解决方案</a:t>
            </a:r>
            <a:endParaRPr lang="zh-CN" altLang="en-US" sz="2000" b="1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圆角矩形 13"/>
          <p:cNvSpPr/>
          <p:nvPr/>
        </p:nvSpPr>
        <p:spPr bwMode="auto">
          <a:xfrm rot="2640000" flipH="1">
            <a:off x="1531473" y="1693261"/>
            <a:ext cx="2994627" cy="2992299"/>
          </a:xfrm>
          <a:prstGeom prst="roundRect">
            <a:avLst>
              <a:gd name="adj" fmla="val 50000"/>
            </a:avLst>
          </a:prstGeom>
          <a:noFill/>
          <a:ln w="104775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lIns="100790" tIns="50396" rIns="100790" bIns="50396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1800" kern="0" dirty="0">
              <a:solidFill>
                <a:srgbClr val="99CB38">
                  <a:lumMod val="75000"/>
                </a:srgb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5" name="椭圆 1"/>
          <p:cNvSpPr/>
          <p:nvPr/>
        </p:nvSpPr>
        <p:spPr>
          <a:xfrm rot="2640000" flipH="1">
            <a:off x="1722538" y="1574254"/>
            <a:ext cx="3332645" cy="2971170"/>
          </a:xfrm>
          <a:custGeom>
            <a:avLst/>
            <a:gdLst/>
            <a:ahLst/>
            <a:cxnLst/>
            <a:rect l="l" t="t" r="r" b="b"/>
            <a:pathLst>
              <a:path w="2947419" h="2628439">
                <a:moveTo>
                  <a:pt x="1548172" y="0"/>
                </a:moveTo>
                <a:cubicBezTo>
                  <a:pt x="2167148" y="0"/>
                  <a:pt x="2701282" y="363248"/>
                  <a:pt x="2947419" y="888960"/>
                </a:cubicBezTo>
                <a:cubicBezTo>
                  <a:pt x="2681009" y="444425"/>
                  <a:pt x="2194232" y="147830"/>
                  <a:pt x="1638182" y="147830"/>
                </a:cubicBezTo>
                <a:cubicBezTo>
                  <a:pt x="793092" y="147830"/>
                  <a:pt x="108012" y="832910"/>
                  <a:pt x="108012" y="1678000"/>
                </a:cubicBezTo>
                <a:cubicBezTo>
                  <a:pt x="108012" y="2037461"/>
                  <a:pt x="231960" y="2367971"/>
                  <a:pt x="440311" y="2628439"/>
                </a:cubicBezTo>
                <a:cubicBezTo>
                  <a:pt x="167640" y="2350006"/>
                  <a:pt x="0" y="1968666"/>
                  <a:pt x="0" y="1548172"/>
                </a:cubicBezTo>
                <a:cubicBezTo>
                  <a:pt x="0" y="693140"/>
                  <a:pt x="693140" y="0"/>
                  <a:pt x="1548172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100790" tIns="50396" rIns="100790" bIns="50396" anchor="ctr"/>
          <a:lstStyle/>
          <a:p>
            <a:pPr algn="ctr">
              <a:defRPr/>
            </a:pPr>
            <a:endParaRPr lang="zh-CN" altLang="en-US" sz="1500" kern="0" dirty="0">
              <a:solidFill>
                <a:prstClr val="white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 rot="2640000" flipH="1">
            <a:off x="3495598" y="1332508"/>
            <a:ext cx="343300" cy="353899"/>
          </a:xfrm>
          <a:prstGeom prst="ellipse">
            <a:avLst/>
          </a:prstGeom>
          <a:solidFill>
            <a:srgbClr val="0070C0"/>
          </a:solidFill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100790" tIns="50396" rIns="100790" bIns="50396" anchor="ctr"/>
          <a:lstStyle/>
          <a:p>
            <a:pPr algn="ctr">
              <a:defRPr/>
            </a:pPr>
            <a:endParaRPr lang="zh-CN" altLang="en-US" sz="1500" kern="0" dirty="0">
              <a:solidFill>
                <a:prstClr val="white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 rot="2640000" flipH="1">
            <a:off x="4563359" y="2296785"/>
            <a:ext cx="340661" cy="356541"/>
          </a:xfrm>
          <a:prstGeom prst="ellipse">
            <a:avLst/>
          </a:prstGeom>
          <a:solidFill>
            <a:srgbClr val="0070C0"/>
          </a:solidFill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100790" tIns="50396" rIns="100790" bIns="50396" anchor="ctr"/>
          <a:lstStyle/>
          <a:p>
            <a:pPr algn="ctr">
              <a:defRPr/>
            </a:pPr>
            <a:endParaRPr lang="zh-CN" altLang="en-US" sz="1500" kern="0" dirty="0">
              <a:solidFill>
                <a:prstClr val="white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 rot="2640000" flipH="1">
            <a:off x="4654257" y="3626284"/>
            <a:ext cx="343300" cy="353899"/>
          </a:xfrm>
          <a:prstGeom prst="ellipse">
            <a:avLst/>
          </a:prstGeom>
          <a:solidFill>
            <a:srgbClr val="0070C0"/>
          </a:solidFill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100790" tIns="50396" rIns="100790" bIns="50396" anchor="ctr"/>
          <a:lstStyle/>
          <a:p>
            <a:pPr algn="ctr">
              <a:defRPr/>
            </a:pPr>
            <a:endParaRPr lang="zh-CN" altLang="en-US" sz="1500" kern="0" dirty="0">
              <a:solidFill>
                <a:prstClr val="white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 rot="2640000" flipH="1">
            <a:off x="3820389" y="4585887"/>
            <a:ext cx="348580" cy="353899"/>
          </a:xfrm>
          <a:prstGeom prst="ellipse">
            <a:avLst/>
          </a:prstGeom>
          <a:solidFill>
            <a:srgbClr val="0070C0"/>
          </a:solidFill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100790" tIns="50396" rIns="100790" bIns="50396" anchor="ctr"/>
          <a:lstStyle/>
          <a:p>
            <a:pPr algn="ctr">
              <a:defRPr/>
            </a:pPr>
            <a:endParaRPr lang="zh-CN" altLang="en-US" sz="1500" kern="0" dirty="0">
              <a:solidFill>
                <a:prstClr val="white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 rot="2640000" flipH="1">
            <a:off x="460356" y="2488915"/>
            <a:ext cx="1352071" cy="1354853"/>
          </a:xfrm>
          <a:prstGeom prst="roundRect">
            <a:avLst>
              <a:gd name="adj" fmla="val 50000"/>
            </a:avLst>
          </a:prstGeom>
          <a:noFill/>
          <a:ln w="9525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lIns="100790" tIns="50396" rIns="100790" bIns="50396" anchor="ctr"/>
          <a:lstStyle/>
          <a:p>
            <a:pPr algn="ctr">
              <a:defRPr/>
            </a:pPr>
            <a:endParaRPr lang="zh-CN" altLang="en-US" sz="1300" kern="0" dirty="0">
              <a:solidFill>
                <a:prstClr val="white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63688" y="2713484"/>
            <a:ext cx="273630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000" b="1" kern="0" dirty="0" smtClean="0">
                <a:solidFill>
                  <a:srgbClr val="0070C0"/>
                </a:solidFill>
                <a:ea typeface="微软雅黑" panose="020B0503020204020204" pitchFamily="34" charset="-122"/>
              </a:rPr>
              <a:t>Retrofit+Rxjava+Okhttp</a:t>
            </a:r>
            <a:endParaRPr lang="zh-CN" altLang="en-US" sz="2000" b="1" kern="0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TextBox 27"/>
          <p:cNvSpPr txBox="1"/>
          <p:nvPr/>
        </p:nvSpPr>
        <p:spPr>
          <a:xfrm>
            <a:off x="4282690" y="1143920"/>
            <a:ext cx="3817702" cy="563041"/>
          </a:xfrm>
          <a:prstGeom prst="rect">
            <a:avLst/>
          </a:prstGeom>
          <a:noFill/>
        </p:spPr>
        <p:txBody>
          <a:bodyPr lIns="100790" tIns="50396" rIns="100790" bIns="50396" anchor="ctr"/>
          <a:lstStyle/>
          <a:p>
            <a:pPr>
              <a:lnSpc>
                <a:spcPct val="130000"/>
              </a:lnSpc>
              <a:defRPr/>
            </a:pPr>
            <a:r>
              <a:rPr lang="zh-CN" altLang="en-US" sz="1400" kern="0" dirty="0" smtClean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方</a:t>
            </a:r>
            <a:r>
              <a:rPr lang="zh-CN" altLang="en-US" sz="1400" kern="0" dirty="0" smtClean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案一：基于</a:t>
            </a:r>
            <a:r>
              <a:rPr lang="en-US" altLang="zh-CN" sz="1400" kern="0" dirty="0" smtClean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HttpUrlConnection</a:t>
            </a:r>
            <a:r>
              <a:rPr lang="zh-CN" altLang="en-US" sz="1400" kern="0" dirty="0" smtClean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1400" kern="0" dirty="0" smtClean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HttpClient</a:t>
            </a:r>
            <a:r>
              <a:rPr lang="zh-CN" altLang="en-US" sz="1400" kern="0" dirty="0" smtClean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二次封装的网络请求处理方案</a:t>
            </a:r>
            <a:endParaRPr lang="en-US" altLang="zh-CN" sz="1400" kern="0" dirty="0">
              <a:solidFill>
                <a:sysClr val="window" lastClr="FFFFFF">
                  <a:lumMod val="50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7"/>
          <p:cNvSpPr txBox="1"/>
          <p:nvPr/>
        </p:nvSpPr>
        <p:spPr>
          <a:xfrm>
            <a:off x="5070323" y="2213385"/>
            <a:ext cx="3819311" cy="564504"/>
          </a:xfrm>
          <a:prstGeom prst="rect">
            <a:avLst/>
          </a:prstGeom>
          <a:noFill/>
        </p:spPr>
        <p:txBody>
          <a:bodyPr lIns="100790" tIns="50396" rIns="100790" bIns="50396" anchor="ctr"/>
          <a:lstStyle/>
          <a:p>
            <a:pPr>
              <a:lnSpc>
                <a:spcPct val="130000"/>
              </a:lnSpc>
              <a:defRPr/>
            </a:pPr>
            <a:r>
              <a:rPr lang="zh-CN" altLang="en-US" sz="1400" kern="0" dirty="0" smtClean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方案二：基于</a:t>
            </a:r>
            <a:r>
              <a:rPr lang="en-US" altLang="zh-CN" sz="1400" kern="0" dirty="0" smtClean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Volley</a:t>
            </a:r>
            <a:r>
              <a:rPr lang="zh-CN" altLang="en-US" sz="1400" kern="0" dirty="0" smtClean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框架以及二次封装的网络请求处理解决方案</a:t>
            </a:r>
            <a:endParaRPr lang="en-US" altLang="zh-CN" sz="1400" kern="0" dirty="0">
              <a:solidFill>
                <a:sysClr val="window" lastClr="FFFFFF">
                  <a:lumMod val="50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7"/>
          <p:cNvSpPr txBox="1"/>
          <p:nvPr/>
        </p:nvSpPr>
        <p:spPr>
          <a:xfrm>
            <a:off x="5070323" y="3289548"/>
            <a:ext cx="3817702" cy="864095"/>
          </a:xfrm>
          <a:prstGeom prst="rect">
            <a:avLst/>
          </a:prstGeom>
          <a:noFill/>
        </p:spPr>
        <p:txBody>
          <a:bodyPr lIns="100790" tIns="50396" rIns="100790" bIns="50396" anchor="ctr"/>
          <a:lstStyle/>
          <a:p>
            <a:pPr>
              <a:lnSpc>
                <a:spcPct val="130000"/>
              </a:lnSpc>
              <a:defRPr/>
            </a:pPr>
            <a:r>
              <a:rPr lang="zh-CN" altLang="en-US" sz="1400" kern="0" dirty="0" smtClean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方案三：基于其它第三方开源网络请求框架的请求处理解决方案。比如，</a:t>
            </a:r>
            <a:r>
              <a:rPr lang="en-US" altLang="zh-CN" sz="1400" kern="0" dirty="0" smtClean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android-async-http</a:t>
            </a:r>
            <a:r>
              <a:rPr lang="zh-CN" altLang="en-US" sz="1400" kern="0" dirty="0" smtClean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kern="0" dirty="0" smtClean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NoHttp</a:t>
            </a:r>
            <a:r>
              <a:rPr lang="zh-CN" altLang="en-US" sz="1400" kern="0" dirty="0" smtClean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sz="1400" kern="0" dirty="0">
              <a:solidFill>
                <a:sysClr val="window" lastClr="FFFFFF">
                  <a:lumMod val="50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7"/>
          <p:cNvSpPr txBox="1"/>
          <p:nvPr/>
        </p:nvSpPr>
        <p:spPr>
          <a:xfrm>
            <a:off x="4282690" y="4481315"/>
            <a:ext cx="3817702" cy="563041"/>
          </a:xfrm>
          <a:prstGeom prst="rect">
            <a:avLst/>
          </a:prstGeom>
          <a:noFill/>
        </p:spPr>
        <p:txBody>
          <a:bodyPr lIns="100790" tIns="50396" rIns="100790" bIns="50396" anchor="ctr"/>
          <a:lstStyle/>
          <a:p>
            <a:pPr>
              <a:lnSpc>
                <a:spcPct val="130000"/>
              </a:lnSpc>
              <a:defRPr/>
            </a:pPr>
            <a:r>
              <a:rPr lang="zh-CN" altLang="en-US" sz="1400" kern="0" dirty="0" smtClean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方案四：基于</a:t>
            </a:r>
            <a:r>
              <a:rPr lang="en-US" altLang="zh-CN" sz="1400" kern="0" dirty="0" smtClean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Retrofit+Rxjava+Okhttp</a:t>
            </a:r>
            <a:r>
              <a:rPr lang="zh-CN" altLang="en-US" sz="1400" kern="0" dirty="0" smtClean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组合封装的网络请求处理解决方案。</a:t>
            </a:r>
            <a:r>
              <a:rPr lang="en-US" altLang="zh-CN" sz="1400" kern="0" dirty="0" smtClean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400" kern="0" dirty="0" smtClean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推荐</a:t>
            </a:r>
            <a:r>
              <a:rPr lang="en-US" altLang="zh-CN" sz="1400" kern="0" dirty="0" smtClean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endParaRPr lang="en-US" altLang="zh-CN" sz="1400" kern="0" dirty="0">
              <a:solidFill>
                <a:sysClr val="window" lastClr="FFFFFF">
                  <a:lumMod val="50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3568" y="2929508"/>
            <a:ext cx="848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Square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52723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32403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网络三大框架的组合分工</a:t>
            </a:r>
            <a:endParaRPr lang="zh-CN" altLang="en-US" sz="2000" b="1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" name="组合 63"/>
          <p:cNvGrpSpPr/>
          <p:nvPr/>
        </p:nvGrpSpPr>
        <p:grpSpPr>
          <a:xfrm>
            <a:off x="5795576" y="3145532"/>
            <a:ext cx="2520280" cy="1584176"/>
            <a:chOff x="5832000" y="2715766"/>
            <a:chExt cx="2520280" cy="1584176"/>
          </a:xfrm>
        </p:grpSpPr>
        <p:sp>
          <p:nvSpPr>
            <p:cNvPr id="14" name="矩形 13"/>
            <p:cNvSpPr/>
            <p:nvPr/>
          </p:nvSpPr>
          <p:spPr>
            <a:xfrm>
              <a:off x="5832000" y="2715766"/>
              <a:ext cx="2520280" cy="158417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3075806"/>
              <a:ext cx="20162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Retrofit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负责网络请求的上层封装和调用工作</a:t>
              </a:r>
              <a:endPara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68"/>
          <p:cNvGrpSpPr/>
          <p:nvPr/>
        </p:nvGrpSpPr>
        <p:grpSpPr>
          <a:xfrm>
            <a:off x="755576" y="3145532"/>
            <a:ext cx="2520280" cy="1584176"/>
            <a:chOff x="792000" y="2715766"/>
            <a:chExt cx="2520280" cy="1584176"/>
          </a:xfrm>
        </p:grpSpPr>
        <p:sp>
          <p:nvSpPr>
            <p:cNvPr id="17" name="矩形 16"/>
            <p:cNvSpPr/>
            <p:nvPr/>
          </p:nvSpPr>
          <p:spPr>
            <a:xfrm>
              <a:off x="792000" y="2715766"/>
              <a:ext cx="2520280" cy="158417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7624" y="3003798"/>
              <a:ext cx="20162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Okhttp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负责具体的网络请求处理工作。</a:t>
              </a:r>
              <a:endPara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组合 71"/>
          <p:cNvGrpSpPr/>
          <p:nvPr/>
        </p:nvGrpSpPr>
        <p:grpSpPr>
          <a:xfrm>
            <a:off x="3275436" y="1561356"/>
            <a:ext cx="2520280" cy="1584176"/>
            <a:chOff x="3311860" y="1131590"/>
            <a:chExt cx="2520280" cy="1584176"/>
          </a:xfrm>
        </p:grpSpPr>
        <p:sp>
          <p:nvSpPr>
            <p:cNvPr id="20" name="矩形 19"/>
            <p:cNvSpPr/>
            <p:nvPr/>
          </p:nvSpPr>
          <p:spPr>
            <a:xfrm>
              <a:off x="3311860" y="1131590"/>
              <a:ext cx="2520280" cy="158417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19872" y="1419622"/>
              <a:ext cx="201622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Rxjava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负责请求数据在客户端内部线程与组件之间的异步通信</a:t>
              </a:r>
              <a:endPara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0" name="图片 2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416" y="1561356"/>
            <a:ext cx="2518880" cy="1584000"/>
          </a:xfrm>
          <a:prstGeom prst="rect">
            <a:avLst/>
          </a:prstGeom>
        </p:spPr>
      </p:pic>
      <p:pic>
        <p:nvPicPr>
          <p:cNvPr id="31" name="图片 3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5155" y="3145532"/>
            <a:ext cx="2520562" cy="1584000"/>
          </a:xfrm>
          <a:prstGeom prst="rect">
            <a:avLst/>
          </a:prstGeom>
        </p:spPr>
      </p:pic>
      <p:pic>
        <p:nvPicPr>
          <p:cNvPr id="32" name="图片 31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95717" y="1561356"/>
            <a:ext cx="2519718" cy="1584000"/>
          </a:xfrm>
          <a:prstGeom prst="rect">
            <a:avLst/>
          </a:prstGeom>
        </p:spPr>
      </p:pic>
      <p:grpSp>
        <p:nvGrpSpPr>
          <p:cNvPr id="33" name="组合 77"/>
          <p:cNvGrpSpPr/>
          <p:nvPr/>
        </p:nvGrpSpPr>
        <p:grpSpPr>
          <a:xfrm>
            <a:off x="874689" y="3289548"/>
            <a:ext cx="288032" cy="288032"/>
            <a:chOff x="911113" y="2715766"/>
            <a:chExt cx="288032" cy="288032"/>
          </a:xfrm>
        </p:grpSpPr>
        <p:sp>
          <p:nvSpPr>
            <p:cNvPr id="34" name="椭圆 33"/>
            <p:cNvSpPr/>
            <p:nvPr/>
          </p:nvSpPr>
          <p:spPr>
            <a:xfrm>
              <a:off x="911113" y="2715766"/>
              <a:ext cx="288032" cy="28803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/>
          </p:nvSpPr>
          <p:spPr>
            <a:xfrm>
              <a:off x="971600" y="2772000"/>
              <a:ext cx="167059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80"/>
          <p:cNvGrpSpPr/>
          <p:nvPr/>
        </p:nvGrpSpPr>
        <p:grpSpPr>
          <a:xfrm rot="5400000">
            <a:off x="5327664" y="2713484"/>
            <a:ext cx="288032" cy="288032"/>
            <a:chOff x="911113" y="2715766"/>
            <a:chExt cx="288032" cy="288032"/>
          </a:xfrm>
        </p:grpSpPr>
        <p:sp>
          <p:nvSpPr>
            <p:cNvPr id="37" name="椭圆 36"/>
            <p:cNvSpPr/>
            <p:nvPr/>
          </p:nvSpPr>
          <p:spPr>
            <a:xfrm>
              <a:off x="911113" y="2715766"/>
              <a:ext cx="288032" cy="28803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>
              <a:off x="971600" y="2772000"/>
              <a:ext cx="167059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83"/>
          <p:cNvGrpSpPr/>
          <p:nvPr/>
        </p:nvGrpSpPr>
        <p:grpSpPr>
          <a:xfrm rot="16200000" flipH="1">
            <a:off x="5903728" y="3217540"/>
            <a:ext cx="288032" cy="288032"/>
            <a:chOff x="911113" y="2715766"/>
            <a:chExt cx="288032" cy="288032"/>
          </a:xfrm>
        </p:grpSpPr>
        <p:sp>
          <p:nvSpPr>
            <p:cNvPr id="40" name="椭圆 39"/>
            <p:cNvSpPr/>
            <p:nvPr/>
          </p:nvSpPr>
          <p:spPr>
            <a:xfrm>
              <a:off x="911113" y="2715766"/>
              <a:ext cx="288032" cy="28803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40"/>
            <p:cNvSpPr/>
            <p:nvPr/>
          </p:nvSpPr>
          <p:spPr>
            <a:xfrm>
              <a:off x="971600" y="2772000"/>
              <a:ext cx="167059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3787512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48245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0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Retrofit+Rxjava+Okhttp</a:t>
            </a:r>
            <a:r>
              <a:rPr lang="zh-CN" altLang="en-US" sz="20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封</a:t>
            </a:r>
            <a:r>
              <a:rPr lang="zh-CN" altLang="en-US" sz="20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装案例</a:t>
            </a:r>
            <a:endParaRPr lang="zh-CN" altLang="en-US" sz="2000" b="1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3419870" y="1603566"/>
            <a:ext cx="1980220" cy="1707087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2429760" y="3310653"/>
            <a:ext cx="1980220" cy="1707087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4409980" y="3310653"/>
            <a:ext cx="1980220" cy="1707087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419870" y="3310653"/>
            <a:ext cx="1980220" cy="1707087"/>
            <a:chOff x="3545886" y="2664863"/>
            <a:chExt cx="1980220" cy="1707087"/>
          </a:xfrm>
          <a:solidFill>
            <a:schemeClr val="bg2"/>
          </a:solidFill>
        </p:grpSpPr>
        <p:sp>
          <p:nvSpPr>
            <p:cNvPr id="9" name="等腰三角形 8"/>
            <p:cNvSpPr/>
            <p:nvPr/>
          </p:nvSpPr>
          <p:spPr>
            <a:xfrm flipV="1">
              <a:off x="3545886" y="2664863"/>
              <a:ext cx="1980220" cy="170708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KSO_Shape"/>
            <p:cNvSpPr/>
            <p:nvPr/>
          </p:nvSpPr>
          <p:spPr>
            <a:xfrm>
              <a:off x="4279868" y="2980720"/>
              <a:ext cx="512255" cy="512255"/>
            </a:xfrm>
            <a:custGeom>
              <a:avLst/>
              <a:gdLst/>
              <a:ahLst/>
              <a:cxnLst/>
              <a:rect l="l" t="t" r="r" b="b"/>
              <a:pathLst>
                <a:path w="900473" h="900473">
                  <a:moveTo>
                    <a:pt x="347074" y="203047"/>
                  </a:moveTo>
                  <a:lnTo>
                    <a:pt x="692767" y="451973"/>
                  </a:lnTo>
                  <a:lnTo>
                    <a:pt x="347074" y="700898"/>
                  </a:lnTo>
                  <a:close/>
                  <a:moveTo>
                    <a:pt x="450237" y="63807"/>
                  </a:moveTo>
                  <a:cubicBezTo>
                    <a:pt x="236817" y="63807"/>
                    <a:pt x="63807" y="236817"/>
                    <a:pt x="63807" y="450237"/>
                  </a:cubicBezTo>
                  <a:cubicBezTo>
                    <a:pt x="63807" y="663656"/>
                    <a:pt x="236817" y="836666"/>
                    <a:pt x="450237" y="836666"/>
                  </a:cubicBezTo>
                  <a:cubicBezTo>
                    <a:pt x="663656" y="836666"/>
                    <a:pt x="836666" y="663656"/>
                    <a:pt x="836666" y="450237"/>
                  </a:cubicBezTo>
                  <a:cubicBezTo>
                    <a:pt x="836666" y="236817"/>
                    <a:pt x="663656" y="63807"/>
                    <a:pt x="450237" y="63807"/>
                  </a:cubicBezTo>
                  <a:close/>
                  <a:moveTo>
                    <a:pt x="450237" y="0"/>
                  </a:moveTo>
                  <a:cubicBezTo>
                    <a:pt x="698895" y="0"/>
                    <a:pt x="900473" y="201578"/>
                    <a:pt x="900473" y="450237"/>
                  </a:cubicBezTo>
                  <a:cubicBezTo>
                    <a:pt x="900473" y="698895"/>
                    <a:pt x="698895" y="900473"/>
                    <a:pt x="450237" y="900473"/>
                  </a:cubicBezTo>
                  <a:cubicBezTo>
                    <a:pt x="201578" y="900473"/>
                    <a:pt x="0" y="698895"/>
                    <a:pt x="0" y="450237"/>
                  </a:cubicBezTo>
                  <a:cubicBezTo>
                    <a:pt x="0" y="201578"/>
                    <a:pt x="201578" y="0"/>
                    <a:pt x="450237" y="0"/>
                  </a:cubicBezTo>
                  <a:close/>
                </a:path>
              </a:pathLst>
            </a:cu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未知"/>
          <p:cNvSpPr>
            <a:spLocks/>
          </p:cNvSpPr>
          <p:nvPr/>
        </p:nvSpPr>
        <p:spPr bwMode="auto">
          <a:xfrm>
            <a:off x="1205625" y="2137420"/>
            <a:ext cx="2592288" cy="503839"/>
          </a:xfrm>
          <a:custGeom>
            <a:avLst/>
            <a:gdLst/>
            <a:ahLst/>
            <a:cxnLst>
              <a:cxn ang="0">
                <a:pos x="21600" y="21600"/>
              </a:cxn>
              <a:cxn ang="0">
                <a:pos x="18640" y="0"/>
              </a:cxn>
              <a:cxn ang="0">
                <a:pos x="0" y="0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1864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70C0"/>
            </a:solidFill>
            <a:round/>
            <a:headEnd type="none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" name="未知"/>
          <p:cNvSpPr>
            <a:spLocks/>
          </p:cNvSpPr>
          <p:nvPr/>
        </p:nvSpPr>
        <p:spPr bwMode="auto">
          <a:xfrm flipH="1">
            <a:off x="5400087" y="2137420"/>
            <a:ext cx="2646296" cy="1173234"/>
          </a:xfrm>
          <a:custGeom>
            <a:avLst/>
            <a:gdLst/>
            <a:ahLst/>
            <a:cxnLst>
              <a:cxn ang="0">
                <a:pos x="21600" y="21600"/>
              </a:cxn>
              <a:cxn ang="0">
                <a:pos x="18640" y="0"/>
              </a:cxn>
              <a:cxn ang="0">
                <a:pos x="0" y="0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1864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70C0"/>
            </a:solidFill>
            <a:round/>
            <a:headEnd type="none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" name="未知"/>
          <p:cNvSpPr>
            <a:spLocks/>
          </p:cNvSpPr>
          <p:nvPr/>
        </p:nvSpPr>
        <p:spPr bwMode="auto">
          <a:xfrm flipH="1">
            <a:off x="5886144" y="3674626"/>
            <a:ext cx="2646296" cy="489569"/>
          </a:xfrm>
          <a:custGeom>
            <a:avLst/>
            <a:gdLst/>
            <a:ahLst/>
            <a:cxnLst>
              <a:cxn ang="0">
                <a:pos x="21600" y="21600"/>
              </a:cxn>
              <a:cxn ang="0">
                <a:pos x="18640" y="0"/>
              </a:cxn>
              <a:cxn ang="0">
                <a:pos x="0" y="0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1864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70C0"/>
            </a:solidFill>
            <a:round/>
            <a:headEnd type="none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未知"/>
          <p:cNvSpPr>
            <a:spLocks/>
          </p:cNvSpPr>
          <p:nvPr/>
        </p:nvSpPr>
        <p:spPr bwMode="auto">
          <a:xfrm>
            <a:off x="485544" y="3674626"/>
            <a:ext cx="2433191" cy="503839"/>
          </a:xfrm>
          <a:custGeom>
            <a:avLst/>
            <a:gdLst/>
            <a:ahLst/>
            <a:cxnLst>
              <a:cxn ang="0">
                <a:pos x="21600" y="21600"/>
              </a:cxn>
              <a:cxn ang="0">
                <a:pos x="18640" y="0"/>
              </a:cxn>
              <a:cxn ang="0">
                <a:pos x="0" y="0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1864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70C0"/>
            </a:solidFill>
            <a:round/>
            <a:headEnd type="none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文本框 7"/>
          <p:cNvSpPr txBox="1">
            <a:spLocks noChangeArrowheads="1"/>
          </p:cNvSpPr>
          <p:nvPr/>
        </p:nvSpPr>
        <p:spPr bwMode="auto">
          <a:xfrm>
            <a:off x="3798610" y="2395654"/>
            <a:ext cx="1222739" cy="91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</a:rPr>
              <a:t>Rxjava</a:t>
            </a:r>
          </a:p>
          <a:p>
            <a:pPr algn="ctr">
              <a:lnSpc>
                <a:spcPct val="150000"/>
              </a:lnSpc>
              <a:spcBef>
                <a:spcPts val="300"/>
              </a:spcBef>
            </a:pPr>
            <a:r>
              <a:rPr lang="zh-CN" altLang="en-US" sz="1050" dirty="0" smtClean="0">
                <a:solidFill>
                  <a:schemeClr val="bg1"/>
                </a:solidFill>
                <a:latin typeface="微软雅黑" pitchFamily="34" charset="-122"/>
              </a:rPr>
              <a:t>响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itchFamily="34" charset="-122"/>
              </a:rPr>
              <a:t>应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itchFamily="34" charset="-122"/>
              </a:rPr>
              <a:t>式编程，异步任务库</a:t>
            </a:r>
            <a:endParaRPr lang="zh-CN" altLang="en-US" sz="1050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16" name="文本框 7"/>
          <p:cNvSpPr txBox="1">
            <a:spLocks noChangeArrowheads="1"/>
          </p:cNvSpPr>
          <p:nvPr/>
        </p:nvSpPr>
        <p:spPr bwMode="auto">
          <a:xfrm>
            <a:off x="2808500" y="4103248"/>
            <a:ext cx="1222739" cy="91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</a:rPr>
              <a:t>Okhttp</a:t>
            </a:r>
            <a:endParaRPr lang="en-US" altLang="zh-CN" sz="1400" b="1" dirty="0" smtClean="0">
              <a:solidFill>
                <a:schemeClr val="bg1"/>
              </a:solidFill>
              <a:latin typeface="微软雅黑" pitchFamily="34" charset="-122"/>
            </a:endParaRPr>
          </a:p>
          <a:p>
            <a:pPr algn="ctr">
              <a:lnSpc>
                <a:spcPct val="150000"/>
              </a:lnSpc>
              <a:spcBef>
                <a:spcPts val="300"/>
              </a:spcBef>
            </a:pPr>
            <a:r>
              <a:rPr lang="zh-CN" altLang="en-US" sz="1050" dirty="0" smtClean="0">
                <a:solidFill>
                  <a:schemeClr val="bg1"/>
                </a:solidFill>
                <a:latin typeface="微软雅黑" pitchFamily="34" charset="-122"/>
              </a:rPr>
              <a:t>高效的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itchFamily="34" charset="-122"/>
              </a:rPr>
              <a:t>HTTP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itchFamily="34" charset="-122"/>
              </a:rPr>
              <a:t>客户端</a:t>
            </a:r>
            <a:endParaRPr lang="zh-CN" altLang="en-US" sz="1050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17" name="文本框 7"/>
          <p:cNvSpPr txBox="1">
            <a:spLocks noChangeArrowheads="1"/>
          </p:cNvSpPr>
          <p:nvPr/>
        </p:nvSpPr>
        <p:spPr bwMode="auto">
          <a:xfrm>
            <a:off x="4788720" y="4102196"/>
            <a:ext cx="1222739" cy="91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</a:rPr>
              <a:t>添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</a:rPr>
              <a:t>Retrofit</a:t>
            </a:r>
            <a:endParaRPr lang="en-US" altLang="zh-CN" sz="1400" b="1" dirty="0" smtClean="0">
              <a:solidFill>
                <a:schemeClr val="bg1"/>
              </a:solidFill>
              <a:latin typeface="微软雅黑" pitchFamily="34" charset="-122"/>
            </a:endParaRPr>
          </a:p>
          <a:p>
            <a:pPr algn="ctr">
              <a:lnSpc>
                <a:spcPct val="150000"/>
              </a:lnSpc>
              <a:spcBef>
                <a:spcPts val="300"/>
              </a:spcBef>
            </a:pPr>
            <a:r>
              <a:rPr lang="zh-CN" altLang="en-US" sz="1050" dirty="0" smtClean="0">
                <a:solidFill>
                  <a:schemeClr val="bg1"/>
                </a:solidFill>
                <a:latin typeface="微软雅黑" pitchFamily="34" charset="-122"/>
              </a:rPr>
              <a:t>封装优雅的上层网络框架</a:t>
            </a:r>
            <a:endParaRPr lang="zh-CN" altLang="en-US" sz="1050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18" name="文本框 7"/>
          <p:cNvSpPr txBox="1">
            <a:spLocks noChangeArrowheads="1"/>
          </p:cNvSpPr>
          <p:nvPr/>
        </p:nvSpPr>
        <p:spPr bwMode="auto">
          <a:xfrm>
            <a:off x="1241627" y="2137420"/>
            <a:ext cx="1764197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Android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版示例程序：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hlinkClick r:id="rId3"/>
              </a:rPr>
              <a:t>RxjavaRetrofitDemo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hlinkClick r:id="rId4"/>
              </a:rPr>
              <a:t>RxJavaSamples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Java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版示例程序：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hlinkClick r:id="rId5"/>
              </a:rPr>
              <a:t>Gradle-demo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41627" y="1714547"/>
            <a:ext cx="1850635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持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Java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和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Android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0" name="文本框 7"/>
          <p:cNvSpPr txBox="1">
            <a:spLocks noChangeArrowheads="1"/>
          </p:cNvSpPr>
          <p:nvPr/>
        </p:nvSpPr>
        <p:spPr bwMode="auto">
          <a:xfrm>
            <a:off x="659883" y="3700782"/>
            <a:ext cx="1764197" cy="167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okHttp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支持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SPDY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请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求缓存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持拦截器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透明的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GZIP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缩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安全性认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证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连接池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以及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网络适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配，路由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9883" y="3277909"/>
            <a:ext cx="902811" cy="3266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其它优势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2" name="文本框 7"/>
          <p:cNvSpPr txBox="1">
            <a:spLocks noChangeArrowheads="1"/>
          </p:cNvSpPr>
          <p:nvPr/>
        </p:nvSpPr>
        <p:spPr bwMode="auto">
          <a:xfrm>
            <a:off x="6327193" y="3700782"/>
            <a:ext cx="2421271" cy="167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需要学习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Rxjava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的基本概念，操作符使用等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Okhttp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架的定制化封装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三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大框架组合封装，隔离具体实现，实现代码的优雅，提高程序的可扩展性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27193" y="3277909"/>
            <a:ext cx="902811" cy="3266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学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习门槛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4" name="文本框 7"/>
          <p:cNvSpPr txBox="1">
            <a:spLocks noChangeArrowheads="1"/>
          </p:cNvSpPr>
          <p:nvPr/>
        </p:nvSpPr>
        <p:spPr bwMode="auto">
          <a:xfrm>
            <a:off x="5850139" y="2196584"/>
            <a:ext cx="2970333" cy="102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Get.Post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等基本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HTTP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处理方式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传下载功能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请求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头的添加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同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步和异步的支持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850139" y="1777380"/>
            <a:ext cx="1800493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支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持基本的网络操作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4873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7020272" y="267494"/>
            <a:ext cx="2003258" cy="850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过渡页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algn="r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TRANSITION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PAGE 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1994996"/>
            <a:ext cx="2987824" cy="1584176"/>
            <a:chOff x="0" y="1779662"/>
            <a:chExt cx="2987824" cy="1584176"/>
          </a:xfrm>
        </p:grpSpPr>
        <p:sp>
          <p:nvSpPr>
            <p:cNvPr id="19" name="矩形 18"/>
            <p:cNvSpPr/>
            <p:nvPr/>
          </p:nvSpPr>
          <p:spPr>
            <a:xfrm>
              <a:off x="0" y="1779662"/>
              <a:ext cx="2987824" cy="158417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0" y="2426142"/>
              <a:ext cx="2987824" cy="58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创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建型设计模式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475656" y="2274426"/>
            <a:ext cx="1656184" cy="369332"/>
            <a:chOff x="1475656" y="1995686"/>
            <a:chExt cx="1656184" cy="369332"/>
          </a:xfrm>
        </p:grpSpPr>
        <p:sp>
          <p:nvSpPr>
            <p:cNvPr id="22" name="矩形 21"/>
            <p:cNvSpPr/>
            <p:nvPr/>
          </p:nvSpPr>
          <p:spPr>
            <a:xfrm>
              <a:off x="1475656" y="1995686"/>
              <a:ext cx="1656184" cy="360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91680" y="1995686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PART  2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4440560" y="1812349"/>
            <a:ext cx="216024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TextBox 146"/>
          <p:cNvSpPr txBox="1">
            <a:spLocks noChangeArrowheads="1"/>
          </p:cNvSpPr>
          <p:nvPr/>
        </p:nvSpPr>
        <p:spPr bwMode="auto">
          <a:xfrm>
            <a:off x="4744213" y="1776000"/>
            <a:ext cx="2648675" cy="32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404" tIns="38702" rIns="77404" bIns="3870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简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单工厂模式</a:t>
            </a:r>
            <a:endParaRPr lang="en-US" sz="16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40560" y="2496770"/>
            <a:ext cx="216024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" name="TextBox 146"/>
          <p:cNvSpPr txBox="1">
            <a:spLocks noChangeArrowheads="1"/>
          </p:cNvSpPr>
          <p:nvPr/>
        </p:nvSpPr>
        <p:spPr bwMode="auto">
          <a:xfrm>
            <a:off x="4744213" y="2460421"/>
            <a:ext cx="2648675" cy="32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404" tIns="38702" rIns="77404" bIns="3870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工厂模式</a:t>
            </a: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40560" y="3181191"/>
            <a:ext cx="216024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TextBox 146"/>
          <p:cNvSpPr txBox="1">
            <a:spLocks noChangeArrowheads="1"/>
          </p:cNvSpPr>
          <p:nvPr/>
        </p:nvSpPr>
        <p:spPr bwMode="auto">
          <a:xfrm>
            <a:off x="4744213" y="3144842"/>
            <a:ext cx="2648675" cy="32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404" tIns="38702" rIns="77404" bIns="3870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抽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象工厂模式</a:t>
            </a: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440560" y="3793604"/>
            <a:ext cx="216024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TextBox 146"/>
          <p:cNvSpPr txBox="1">
            <a:spLocks noChangeArrowheads="1"/>
          </p:cNvSpPr>
          <p:nvPr/>
        </p:nvSpPr>
        <p:spPr bwMode="auto">
          <a:xfrm>
            <a:off x="4744213" y="3757255"/>
            <a:ext cx="2648675" cy="32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404" tIns="38702" rIns="77404" bIns="3870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单例模式</a:t>
            </a: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427984" y="4441676"/>
            <a:ext cx="216024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16016" y="4369668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建造者模式（</a:t>
            </a:r>
            <a:r>
              <a:rPr lang="en-US" altLang="zh-CN" dirty="0" smtClean="0"/>
              <a:t>Builder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80729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5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00"/>
                            </p:stCondLst>
                            <p:childTnLst>
                              <p:par>
                                <p:cTn id="3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5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400"/>
                            </p:stCondLst>
                            <p:childTnLst>
                              <p:par>
                                <p:cTn id="4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5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9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200"/>
                            </p:stCondLst>
                            <p:childTnLst>
                              <p:par>
                                <p:cTn id="5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5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7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5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38164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工</a:t>
            </a:r>
            <a:r>
              <a:rPr lang="zh-CN" altLang="en-US" sz="20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厂模式需要解决的问题场景</a:t>
            </a:r>
            <a:endParaRPr lang="zh-CN" altLang="en-US" sz="2000" b="1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右弧形箭头 5"/>
          <p:cNvSpPr/>
          <p:nvPr/>
        </p:nvSpPr>
        <p:spPr>
          <a:xfrm rot="16200000" flipH="1" flipV="1">
            <a:off x="4258077" y="1908177"/>
            <a:ext cx="1714277" cy="1806112"/>
          </a:xfrm>
          <a:custGeom>
            <a:avLst/>
            <a:gdLst>
              <a:gd name="connsiteX0" fmla="*/ 2376264 w 2376639"/>
              <a:gd name="connsiteY0" fmla="*/ 1534671 h 2134851"/>
              <a:gd name="connsiteX1" fmla="*/ 2376264 w 2376639"/>
              <a:gd name="connsiteY1" fmla="*/ 1800200 h 2134851"/>
              <a:gd name="connsiteX2" fmla="*/ 2319027 w 2376639"/>
              <a:gd name="connsiteY2" fmla="*/ 1800200 h 2134851"/>
              <a:gd name="connsiteX3" fmla="*/ 0 w 2376639"/>
              <a:gd name="connsiteY3" fmla="*/ 594066 h 2134851"/>
              <a:gd name="connsiteX4" fmla="*/ 0 w 2376639"/>
              <a:gd name="connsiteY4" fmla="*/ 0 h 2134851"/>
              <a:gd name="connsiteX5" fmla="*/ 2376264 w 2376639"/>
              <a:gd name="connsiteY5" fmla="*/ 1534671 h 2134851"/>
              <a:gd name="connsiteX6" fmla="*/ 2376639 w 2376639"/>
              <a:gd name="connsiteY6" fmla="*/ 2129006 h 2134851"/>
              <a:gd name="connsiteX7" fmla="*/ 2376265 w 2376639"/>
              <a:gd name="connsiteY7" fmla="*/ 2134851 h 2134851"/>
              <a:gd name="connsiteX8" fmla="*/ 2376265 w 2376639"/>
              <a:gd name="connsiteY8" fmla="*/ 2124095 h 2134851"/>
              <a:gd name="connsiteX9" fmla="*/ 2376639 w 2376639"/>
              <a:gd name="connsiteY9" fmla="*/ 2129006 h 2134851"/>
              <a:gd name="connsiteX0" fmla="*/ 2376264 w 2381874"/>
              <a:gd name="connsiteY0" fmla="*/ 1534671 h 2134851"/>
              <a:gd name="connsiteX1" fmla="*/ 2376264 w 2381874"/>
              <a:gd name="connsiteY1" fmla="*/ 1800200 h 2134851"/>
              <a:gd name="connsiteX2" fmla="*/ 2361230 w 2381874"/>
              <a:gd name="connsiteY2" fmla="*/ 1786132 h 2134851"/>
              <a:gd name="connsiteX3" fmla="*/ 0 w 2381874"/>
              <a:gd name="connsiteY3" fmla="*/ 594066 h 2134851"/>
              <a:gd name="connsiteX4" fmla="*/ 0 w 2381874"/>
              <a:gd name="connsiteY4" fmla="*/ 0 h 2134851"/>
              <a:gd name="connsiteX5" fmla="*/ 2376264 w 2381874"/>
              <a:gd name="connsiteY5" fmla="*/ 1534671 h 2134851"/>
              <a:gd name="connsiteX6" fmla="*/ 2376639 w 2381874"/>
              <a:gd name="connsiteY6" fmla="*/ 2129006 h 2134851"/>
              <a:gd name="connsiteX7" fmla="*/ 2376265 w 2381874"/>
              <a:gd name="connsiteY7" fmla="*/ 2134851 h 2134851"/>
              <a:gd name="connsiteX8" fmla="*/ 2376265 w 2381874"/>
              <a:gd name="connsiteY8" fmla="*/ 2124095 h 2134851"/>
              <a:gd name="connsiteX9" fmla="*/ 2376639 w 2381874"/>
              <a:gd name="connsiteY9" fmla="*/ 2129006 h 213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81874" h="2134851">
                <a:moveTo>
                  <a:pt x="2376264" y="1534671"/>
                </a:moveTo>
                <a:lnTo>
                  <a:pt x="2376264" y="1800200"/>
                </a:lnTo>
                <a:cubicBezTo>
                  <a:pt x="2357185" y="1800200"/>
                  <a:pt x="2408445" y="1842403"/>
                  <a:pt x="2361230" y="1786132"/>
                </a:cubicBezTo>
                <a:cubicBezTo>
                  <a:pt x="2130259" y="1096037"/>
                  <a:pt x="1137340" y="594066"/>
                  <a:pt x="0" y="594066"/>
                </a:cubicBezTo>
                <a:lnTo>
                  <a:pt x="0" y="0"/>
                </a:lnTo>
                <a:cubicBezTo>
                  <a:pt x="1312374" y="0"/>
                  <a:pt x="2376264" y="687096"/>
                  <a:pt x="2376264" y="1534671"/>
                </a:cubicBezTo>
                <a:close/>
                <a:moveTo>
                  <a:pt x="2376639" y="2129006"/>
                </a:moveTo>
                <a:cubicBezTo>
                  <a:pt x="2376514" y="2130954"/>
                  <a:pt x="2376390" y="2132903"/>
                  <a:pt x="2376265" y="2134851"/>
                </a:cubicBezTo>
                <a:lnTo>
                  <a:pt x="2376265" y="2124095"/>
                </a:lnTo>
                <a:cubicBezTo>
                  <a:pt x="2376631" y="2125731"/>
                  <a:pt x="2376637" y="2127368"/>
                  <a:pt x="2376639" y="2129006"/>
                </a:cubicBez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lIns="75594" tIns="37797" rIns="75594" bIns="37797" anchor="ctr"/>
          <a:lstStyle/>
          <a:p>
            <a:pPr algn="ctr">
              <a:defRPr/>
            </a:pPr>
            <a:endParaRPr lang="en-US" sz="1500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1" name="右弧形箭头 5"/>
          <p:cNvSpPr/>
          <p:nvPr/>
        </p:nvSpPr>
        <p:spPr>
          <a:xfrm rot="5400000" flipH="1">
            <a:off x="4216073" y="2759363"/>
            <a:ext cx="1714277" cy="1806112"/>
          </a:xfrm>
          <a:custGeom>
            <a:avLst/>
            <a:gdLst>
              <a:gd name="connsiteX0" fmla="*/ 2376264 w 2376639"/>
              <a:gd name="connsiteY0" fmla="*/ 1534671 h 2134851"/>
              <a:gd name="connsiteX1" fmla="*/ 2376264 w 2376639"/>
              <a:gd name="connsiteY1" fmla="*/ 1800200 h 2134851"/>
              <a:gd name="connsiteX2" fmla="*/ 2319027 w 2376639"/>
              <a:gd name="connsiteY2" fmla="*/ 1800200 h 2134851"/>
              <a:gd name="connsiteX3" fmla="*/ 0 w 2376639"/>
              <a:gd name="connsiteY3" fmla="*/ 594066 h 2134851"/>
              <a:gd name="connsiteX4" fmla="*/ 0 w 2376639"/>
              <a:gd name="connsiteY4" fmla="*/ 0 h 2134851"/>
              <a:gd name="connsiteX5" fmla="*/ 2376264 w 2376639"/>
              <a:gd name="connsiteY5" fmla="*/ 1534671 h 2134851"/>
              <a:gd name="connsiteX6" fmla="*/ 2376639 w 2376639"/>
              <a:gd name="connsiteY6" fmla="*/ 2129006 h 2134851"/>
              <a:gd name="connsiteX7" fmla="*/ 2376265 w 2376639"/>
              <a:gd name="connsiteY7" fmla="*/ 2134851 h 2134851"/>
              <a:gd name="connsiteX8" fmla="*/ 2376265 w 2376639"/>
              <a:gd name="connsiteY8" fmla="*/ 2124095 h 2134851"/>
              <a:gd name="connsiteX9" fmla="*/ 2376639 w 2376639"/>
              <a:gd name="connsiteY9" fmla="*/ 2129006 h 2134851"/>
              <a:gd name="connsiteX0" fmla="*/ 2376264 w 2381874"/>
              <a:gd name="connsiteY0" fmla="*/ 1534671 h 2134851"/>
              <a:gd name="connsiteX1" fmla="*/ 2376264 w 2381874"/>
              <a:gd name="connsiteY1" fmla="*/ 1800200 h 2134851"/>
              <a:gd name="connsiteX2" fmla="*/ 2361230 w 2381874"/>
              <a:gd name="connsiteY2" fmla="*/ 1786132 h 2134851"/>
              <a:gd name="connsiteX3" fmla="*/ 0 w 2381874"/>
              <a:gd name="connsiteY3" fmla="*/ 594066 h 2134851"/>
              <a:gd name="connsiteX4" fmla="*/ 0 w 2381874"/>
              <a:gd name="connsiteY4" fmla="*/ 0 h 2134851"/>
              <a:gd name="connsiteX5" fmla="*/ 2376264 w 2381874"/>
              <a:gd name="connsiteY5" fmla="*/ 1534671 h 2134851"/>
              <a:gd name="connsiteX6" fmla="*/ 2376639 w 2381874"/>
              <a:gd name="connsiteY6" fmla="*/ 2129006 h 2134851"/>
              <a:gd name="connsiteX7" fmla="*/ 2376265 w 2381874"/>
              <a:gd name="connsiteY7" fmla="*/ 2134851 h 2134851"/>
              <a:gd name="connsiteX8" fmla="*/ 2376265 w 2381874"/>
              <a:gd name="connsiteY8" fmla="*/ 2124095 h 2134851"/>
              <a:gd name="connsiteX9" fmla="*/ 2376639 w 2381874"/>
              <a:gd name="connsiteY9" fmla="*/ 2129006 h 213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81874" h="2134851">
                <a:moveTo>
                  <a:pt x="2376264" y="1534671"/>
                </a:moveTo>
                <a:lnTo>
                  <a:pt x="2376264" y="1800200"/>
                </a:lnTo>
                <a:cubicBezTo>
                  <a:pt x="2357185" y="1800200"/>
                  <a:pt x="2408445" y="1842403"/>
                  <a:pt x="2361230" y="1786132"/>
                </a:cubicBezTo>
                <a:cubicBezTo>
                  <a:pt x="2130259" y="1096037"/>
                  <a:pt x="1137340" y="594066"/>
                  <a:pt x="0" y="594066"/>
                </a:cubicBezTo>
                <a:lnTo>
                  <a:pt x="0" y="0"/>
                </a:lnTo>
                <a:cubicBezTo>
                  <a:pt x="1312374" y="0"/>
                  <a:pt x="2376264" y="687096"/>
                  <a:pt x="2376264" y="1534671"/>
                </a:cubicBezTo>
                <a:close/>
                <a:moveTo>
                  <a:pt x="2376639" y="2129006"/>
                </a:moveTo>
                <a:cubicBezTo>
                  <a:pt x="2376514" y="2130954"/>
                  <a:pt x="2376390" y="2132903"/>
                  <a:pt x="2376265" y="2134851"/>
                </a:cubicBezTo>
                <a:lnTo>
                  <a:pt x="2376265" y="2124095"/>
                </a:lnTo>
                <a:cubicBezTo>
                  <a:pt x="2376631" y="2125731"/>
                  <a:pt x="2376637" y="2127368"/>
                  <a:pt x="2376639" y="2129006"/>
                </a:cubicBezTo>
                <a:close/>
              </a:path>
            </a:pathLst>
          </a:cu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75594" tIns="37797" rIns="75594" bIns="37797" anchor="ctr"/>
          <a:lstStyle/>
          <a:p>
            <a:pPr algn="ctr">
              <a:defRPr/>
            </a:pPr>
            <a:endParaRPr lang="en-US" sz="1500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2" name="右弧形箭头 5"/>
          <p:cNvSpPr/>
          <p:nvPr/>
        </p:nvSpPr>
        <p:spPr>
          <a:xfrm rot="16200000">
            <a:off x="3248265" y="2759363"/>
            <a:ext cx="1714277" cy="1806112"/>
          </a:xfrm>
          <a:custGeom>
            <a:avLst/>
            <a:gdLst>
              <a:gd name="connsiteX0" fmla="*/ 2376264 w 2376639"/>
              <a:gd name="connsiteY0" fmla="*/ 1534671 h 2134851"/>
              <a:gd name="connsiteX1" fmla="*/ 2376264 w 2376639"/>
              <a:gd name="connsiteY1" fmla="*/ 1800200 h 2134851"/>
              <a:gd name="connsiteX2" fmla="*/ 2319027 w 2376639"/>
              <a:gd name="connsiteY2" fmla="*/ 1800200 h 2134851"/>
              <a:gd name="connsiteX3" fmla="*/ 0 w 2376639"/>
              <a:gd name="connsiteY3" fmla="*/ 594066 h 2134851"/>
              <a:gd name="connsiteX4" fmla="*/ 0 w 2376639"/>
              <a:gd name="connsiteY4" fmla="*/ 0 h 2134851"/>
              <a:gd name="connsiteX5" fmla="*/ 2376264 w 2376639"/>
              <a:gd name="connsiteY5" fmla="*/ 1534671 h 2134851"/>
              <a:gd name="connsiteX6" fmla="*/ 2376639 w 2376639"/>
              <a:gd name="connsiteY6" fmla="*/ 2129006 h 2134851"/>
              <a:gd name="connsiteX7" fmla="*/ 2376265 w 2376639"/>
              <a:gd name="connsiteY7" fmla="*/ 2134851 h 2134851"/>
              <a:gd name="connsiteX8" fmla="*/ 2376265 w 2376639"/>
              <a:gd name="connsiteY8" fmla="*/ 2124095 h 2134851"/>
              <a:gd name="connsiteX9" fmla="*/ 2376639 w 2376639"/>
              <a:gd name="connsiteY9" fmla="*/ 2129006 h 2134851"/>
              <a:gd name="connsiteX0" fmla="*/ 2376264 w 2381874"/>
              <a:gd name="connsiteY0" fmla="*/ 1534671 h 2134851"/>
              <a:gd name="connsiteX1" fmla="*/ 2376264 w 2381874"/>
              <a:gd name="connsiteY1" fmla="*/ 1800200 h 2134851"/>
              <a:gd name="connsiteX2" fmla="*/ 2361230 w 2381874"/>
              <a:gd name="connsiteY2" fmla="*/ 1786132 h 2134851"/>
              <a:gd name="connsiteX3" fmla="*/ 0 w 2381874"/>
              <a:gd name="connsiteY3" fmla="*/ 594066 h 2134851"/>
              <a:gd name="connsiteX4" fmla="*/ 0 w 2381874"/>
              <a:gd name="connsiteY4" fmla="*/ 0 h 2134851"/>
              <a:gd name="connsiteX5" fmla="*/ 2376264 w 2381874"/>
              <a:gd name="connsiteY5" fmla="*/ 1534671 h 2134851"/>
              <a:gd name="connsiteX6" fmla="*/ 2376639 w 2381874"/>
              <a:gd name="connsiteY6" fmla="*/ 2129006 h 2134851"/>
              <a:gd name="connsiteX7" fmla="*/ 2376265 w 2381874"/>
              <a:gd name="connsiteY7" fmla="*/ 2134851 h 2134851"/>
              <a:gd name="connsiteX8" fmla="*/ 2376265 w 2381874"/>
              <a:gd name="connsiteY8" fmla="*/ 2124095 h 2134851"/>
              <a:gd name="connsiteX9" fmla="*/ 2376639 w 2381874"/>
              <a:gd name="connsiteY9" fmla="*/ 2129006 h 213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81874" h="2134851">
                <a:moveTo>
                  <a:pt x="2376264" y="1534671"/>
                </a:moveTo>
                <a:lnTo>
                  <a:pt x="2376264" y="1800200"/>
                </a:lnTo>
                <a:cubicBezTo>
                  <a:pt x="2357185" y="1800200"/>
                  <a:pt x="2408445" y="1842403"/>
                  <a:pt x="2361230" y="1786132"/>
                </a:cubicBezTo>
                <a:cubicBezTo>
                  <a:pt x="2130259" y="1096037"/>
                  <a:pt x="1137340" y="594066"/>
                  <a:pt x="0" y="594066"/>
                </a:cubicBezTo>
                <a:lnTo>
                  <a:pt x="0" y="0"/>
                </a:lnTo>
                <a:cubicBezTo>
                  <a:pt x="1312374" y="0"/>
                  <a:pt x="2376264" y="687096"/>
                  <a:pt x="2376264" y="1534671"/>
                </a:cubicBezTo>
                <a:close/>
                <a:moveTo>
                  <a:pt x="2376639" y="2129006"/>
                </a:moveTo>
                <a:cubicBezTo>
                  <a:pt x="2376514" y="2130954"/>
                  <a:pt x="2376390" y="2132903"/>
                  <a:pt x="2376265" y="2134851"/>
                </a:cubicBezTo>
                <a:lnTo>
                  <a:pt x="2376265" y="2124095"/>
                </a:lnTo>
                <a:cubicBezTo>
                  <a:pt x="2376631" y="2125731"/>
                  <a:pt x="2376637" y="2127368"/>
                  <a:pt x="2376639" y="2129006"/>
                </a:cubicBezTo>
                <a:close/>
              </a:path>
            </a:pathLst>
          </a:cu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75594" tIns="37797" rIns="75594" bIns="37797" anchor="ctr"/>
          <a:lstStyle/>
          <a:p>
            <a:pPr algn="ctr">
              <a:defRPr/>
            </a:pPr>
            <a:endParaRPr lang="en-US" sz="1500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3" name="右弧形箭头 5"/>
          <p:cNvSpPr/>
          <p:nvPr/>
        </p:nvSpPr>
        <p:spPr>
          <a:xfrm rot="5400000" flipV="1">
            <a:off x="3243014" y="1912641"/>
            <a:ext cx="1714277" cy="1806112"/>
          </a:xfrm>
          <a:custGeom>
            <a:avLst/>
            <a:gdLst>
              <a:gd name="connsiteX0" fmla="*/ 2376264 w 2376639"/>
              <a:gd name="connsiteY0" fmla="*/ 1534671 h 2134851"/>
              <a:gd name="connsiteX1" fmla="*/ 2376264 w 2376639"/>
              <a:gd name="connsiteY1" fmla="*/ 1800200 h 2134851"/>
              <a:gd name="connsiteX2" fmla="*/ 2319027 w 2376639"/>
              <a:gd name="connsiteY2" fmla="*/ 1800200 h 2134851"/>
              <a:gd name="connsiteX3" fmla="*/ 0 w 2376639"/>
              <a:gd name="connsiteY3" fmla="*/ 594066 h 2134851"/>
              <a:gd name="connsiteX4" fmla="*/ 0 w 2376639"/>
              <a:gd name="connsiteY4" fmla="*/ 0 h 2134851"/>
              <a:gd name="connsiteX5" fmla="*/ 2376264 w 2376639"/>
              <a:gd name="connsiteY5" fmla="*/ 1534671 h 2134851"/>
              <a:gd name="connsiteX6" fmla="*/ 2376639 w 2376639"/>
              <a:gd name="connsiteY6" fmla="*/ 2129006 h 2134851"/>
              <a:gd name="connsiteX7" fmla="*/ 2376265 w 2376639"/>
              <a:gd name="connsiteY7" fmla="*/ 2134851 h 2134851"/>
              <a:gd name="connsiteX8" fmla="*/ 2376265 w 2376639"/>
              <a:gd name="connsiteY8" fmla="*/ 2124095 h 2134851"/>
              <a:gd name="connsiteX9" fmla="*/ 2376639 w 2376639"/>
              <a:gd name="connsiteY9" fmla="*/ 2129006 h 2134851"/>
              <a:gd name="connsiteX0" fmla="*/ 2376264 w 2381874"/>
              <a:gd name="connsiteY0" fmla="*/ 1534671 h 2134851"/>
              <a:gd name="connsiteX1" fmla="*/ 2376264 w 2381874"/>
              <a:gd name="connsiteY1" fmla="*/ 1800200 h 2134851"/>
              <a:gd name="connsiteX2" fmla="*/ 2361230 w 2381874"/>
              <a:gd name="connsiteY2" fmla="*/ 1786132 h 2134851"/>
              <a:gd name="connsiteX3" fmla="*/ 0 w 2381874"/>
              <a:gd name="connsiteY3" fmla="*/ 594066 h 2134851"/>
              <a:gd name="connsiteX4" fmla="*/ 0 w 2381874"/>
              <a:gd name="connsiteY4" fmla="*/ 0 h 2134851"/>
              <a:gd name="connsiteX5" fmla="*/ 2376264 w 2381874"/>
              <a:gd name="connsiteY5" fmla="*/ 1534671 h 2134851"/>
              <a:gd name="connsiteX6" fmla="*/ 2376639 w 2381874"/>
              <a:gd name="connsiteY6" fmla="*/ 2129006 h 2134851"/>
              <a:gd name="connsiteX7" fmla="*/ 2376265 w 2381874"/>
              <a:gd name="connsiteY7" fmla="*/ 2134851 h 2134851"/>
              <a:gd name="connsiteX8" fmla="*/ 2376265 w 2381874"/>
              <a:gd name="connsiteY8" fmla="*/ 2124095 h 2134851"/>
              <a:gd name="connsiteX9" fmla="*/ 2376639 w 2381874"/>
              <a:gd name="connsiteY9" fmla="*/ 2129006 h 213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81874" h="2134851">
                <a:moveTo>
                  <a:pt x="2376264" y="1534671"/>
                </a:moveTo>
                <a:lnTo>
                  <a:pt x="2376264" y="1800200"/>
                </a:lnTo>
                <a:cubicBezTo>
                  <a:pt x="2357185" y="1800200"/>
                  <a:pt x="2408445" y="1842403"/>
                  <a:pt x="2361230" y="1786132"/>
                </a:cubicBezTo>
                <a:cubicBezTo>
                  <a:pt x="2130259" y="1096037"/>
                  <a:pt x="1137340" y="594066"/>
                  <a:pt x="0" y="594066"/>
                </a:cubicBezTo>
                <a:lnTo>
                  <a:pt x="0" y="0"/>
                </a:lnTo>
                <a:cubicBezTo>
                  <a:pt x="1312374" y="0"/>
                  <a:pt x="2376264" y="687096"/>
                  <a:pt x="2376264" y="1534671"/>
                </a:cubicBezTo>
                <a:close/>
                <a:moveTo>
                  <a:pt x="2376639" y="2129006"/>
                </a:moveTo>
                <a:cubicBezTo>
                  <a:pt x="2376514" y="2130954"/>
                  <a:pt x="2376390" y="2132903"/>
                  <a:pt x="2376265" y="2134851"/>
                </a:cubicBezTo>
                <a:lnTo>
                  <a:pt x="2376265" y="2124095"/>
                </a:lnTo>
                <a:cubicBezTo>
                  <a:pt x="2376631" y="2125731"/>
                  <a:pt x="2376637" y="2127368"/>
                  <a:pt x="2376639" y="2129006"/>
                </a:cubicBez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lIns="75594" tIns="37797" rIns="75594" bIns="37797" anchor="ctr"/>
          <a:lstStyle/>
          <a:p>
            <a:pPr algn="ctr">
              <a:defRPr/>
            </a:pPr>
            <a:endParaRPr lang="en-US" sz="1500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93310" y="1604395"/>
            <a:ext cx="1711606" cy="355653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lIns="75594" tIns="37797" rIns="75594" bIns="37797" anchor="ctr"/>
          <a:lstStyle/>
          <a:p>
            <a:pPr algn="ctr">
              <a:defRPr/>
            </a:pPr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片缓存框架</a:t>
            </a:r>
            <a:r>
              <a:rPr lang="en-US" altLang="zh-CN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06952" y="1604395"/>
            <a:ext cx="1713356" cy="355653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lIns="75594" tIns="37797" rIns="75594" bIns="37797" anchor="ctr"/>
          <a:lstStyle/>
          <a:p>
            <a:pPr algn="ctr">
              <a:defRPr/>
            </a:pPr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片缓存框架</a:t>
            </a:r>
            <a:r>
              <a:rPr lang="en-US" altLang="zh-CN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93310" y="4519559"/>
            <a:ext cx="1711606" cy="354165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75594" tIns="37797" rIns="75594" bIns="37797" anchor="ctr"/>
          <a:lstStyle/>
          <a:p>
            <a:pPr algn="ctr">
              <a:defRPr/>
            </a:pPr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片缓存框架</a:t>
            </a:r>
            <a:r>
              <a:rPr lang="en-US" altLang="zh-CN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06952" y="4519559"/>
            <a:ext cx="1713356" cy="354165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75594" tIns="37797" rIns="75594" bIns="37797" anchor="ctr"/>
          <a:lstStyle/>
          <a:p>
            <a:pPr algn="ctr">
              <a:defRPr/>
            </a:pPr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片缓存框架</a:t>
            </a:r>
            <a:r>
              <a:rPr lang="en-US" altLang="zh-CN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5576" y="1921396"/>
            <a:ext cx="1944371" cy="1602187"/>
          </a:xfrm>
          <a:prstGeom prst="rect">
            <a:avLst/>
          </a:prstGeom>
          <a:noFill/>
        </p:spPr>
        <p:txBody>
          <a:bodyPr lIns="100790" tIns="50396" rIns="100790" bIns="50396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500" b="1" kern="0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问题一</a:t>
            </a:r>
            <a:r>
              <a:rPr lang="zh-CN" altLang="en-US" sz="15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：因为业务需求，更换网络框架，但是发现改动成本非常大，需要更改很多类。</a:t>
            </a:r>
            <a:endParaRPr lang="en-US" altLang="zh-CN" sz="1500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3568" y="3649588"/>
            <a:ext cx="1944371" cy="1502160"/>
          </a:xfrm>
          <a:prstGeom prst="rect">
            <a:avLst/>
          </a:prstGeom>
          <a:noFill/>
        </p:spPr>
        <p:txBody>
          <a:bodyPr lIns="100790" tIns="50396" rIns="100790" bIns="50396">
            <a:spAutoFit/>
          </a:bodyPr>
          <a:lstStyle>
            <a:defPPr>
              <a:defRPr lang="en-US"/>
            </a:defPPr>
            <a:lvl1pPr algn="just">
              <a:defRPr kumimoji="0" sz="1400" b="0" i="0" u="none" strike="noStrike" kern="0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b="1" dirty="0" smtClean="0">
                <a:solidFill>
                  <a:srgbClr val="FF0000"/>
                </a:solidFill>
              </a:rPr>
              <a:t>问题三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：不利于定制项目需要的图片缓存框架，和问题一类似。添加属于自己的实现会变得非常困难。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88224" y="1993404"/>
            <a:ext cx="1944370" cy="1222083"/>
          </a:xfrm>
          <a:prstGeom prst="rect">
            <a:avLst/>
          </a:prstGeom>
          <a:noFill/>
        </p:spPr>
        <p:txBody>
          <a:bodyPr lIns="100790" tIns="50396" rIns="100790" bIns="50396">
            <a:spAutoFit/>
          </a:bodyPr>
          <a:lstStyle>
            <a:defPPr>
              <a:defRPr lang="en-US"/>
            </a:defPPr>
            <a:lvl1pPr algn="just">
              <a:defRPr kumimoji="0" sz="1400" b="0" i="0" u="none" strike="noStrike" kern="0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b="1" dirty="0" smtClean="0">
                <a:solidFill>
                  <a:srgbClr val="FF0000"/>
                </a:solidFill>
              </a:rPr>
              <a:t>问题二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：要删除某一框架也变得不是很容易，引用该框架的类太多。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88224" y="3649588"/>
            <a:ext cx="1944370" cy="1222083"/>
          </a:xfrm>
          <a:prstGeom prst="rect">
            <a:avLst/>
          </a:prstGeom>
          <a:noFill/>
        </p:spPr>
        <p:txBody>
          <a:bodyPr lIns="100790" tIns="50396" rIns="100790" bIns="50396">
            <a:spAutoFit/>
          </a:bodyPr>
          <a:lstStyle>
            <a:defPPr>
              <a:defRPr lang="en-US"/>
            </a:defPPr>
            <a:lvl1pPr algn="just">
              <a:defRPr kumimoji="0" sz="1400" b="0" i="0" u="none" strike="noStrike" kern="0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b="1" dirty="0" smtClean="0">
                <a:solidFill>
                  <a:srgbClr val="FF0000"/>
                </a:solidFill>
              </a:rPr>
              <a:t>问题四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：代码耦合非常严重，没有扩展性可言。违反软件开发的开闭原则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7896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5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7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5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5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35283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网络请求实现的多样化</a:t>
            </a:r>
            <a:endParaRPr lang="zh-CN" altLang="en-US" sz="2000" b="1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473606" y="2561460"/>
            <a:ext cx="2082169" cy="1232143"/>
          </a:xfrm>
          <a:prstGeom prst="triangle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2003776" y="1977392"/>
            <a:ext cx="2082169" cy="1816212"/>
          </a:xfrm>
          <a:prstGeom prst="triangle">
            <a:avLst/>
          </a:prstGeom>
          <a:solidFill>
            <a:srgbClr val="E74C2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3533946" y="2137420"/>
            <a:ext cx="2082169" cy="1656184"/>
          </a:xfrm>
          <a:prstGeom prst="triangle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5064116" y="1329319"/>
            <a:ext cx="2082169" cy="2464285"/>
          </a:xfrm>
          <a:prstGeom prst="triangl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6594286" y="2885498"/>
            <a:ext cx="2226186" cy="908105"/>
          </a:xfrm>
          <a:prstGeom prst="triangle">
            <a:avLst/>
          </a:prstGeom>
          <a:solidFill>
            <a:srgbClr val="E74C2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0" name="文本框 7"/>
          <p:cNvSpPr txBox="1">
            <a:spLocks noChangeArrowheads="1"/>
          </p:cNvSpPr>
          <p:nvPr/>
        </p:nvSpPr>
        <p:spPr bwMode="auto">
          <a:xfrm>
            <a:off x="395536" y="2087156"/>
            <a:ext cx="2016224" cy="363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1400" b="1" dirty="0" smtClean="0">
                <a:solidFill>
                  <a:srgbClr val="0070C0"/>
                </a:solidFill>
                <a:latin typeface="微软雅黑" pitchFamily="34" charset="-122"/>
              </a:rPr>
              <a:t>HttpURlConnection</a:t>
            </a:r>
            <a:endParaRPr lang="en-US" altLang="zh-CN" sz="1400" b="1" dirty="0" smtClean="0">
              <a:solidFill>
                <a:srgbClr val="0070C0"/>
              </a:solidFill>
              <a:latin typeface="微软雅黑" pitchFamily="34" charset="-122"/>
            </a:endParaRPr>
          </a:p>
        </p:txBody>
      </p:sp>
      <p:sp>
        <p:nvSpPr>
          <p:cNvPr id="11" name="文本框 7"/>
          <p:cNvSpPr txBox="1">
            <a:spLocks noChangeArrowheads="1"/>
          </p:cNvSpPr>
          <p:nvPr/>
        </p:nvSpPr>
        <p:spPr bwMode="auto">
          <a:xfrm>
            <a:off x="2411760" y="1614310"/>
            <a:ext cx="1296144" cy="363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1400" b="1" dirty="0" smtClean="0">
                <a:solidFill>
                  <a:srgbClr val="0070C0"/>
                </a:solidFill>
                <a:latin typeface="微软雅黑" pitchFamily="34" charset="-122"/>
              </a:rPr>
              <a:t>HttpClient</a:t>
            </a:r>
            <a:endParaRPr lang="en-US" altLang="zh-CN" sz="1400" b="1" dirty="0" smtClean="0">
              <a:solidFill>
                <a:srgbClr val="0070C0"/>
              </a:solidFill>
              <a:latin typeface="微软雅黑" pitchFamily="34" charset="-122"/>
            </a:endParaRPr>
          </a:p>
        </p:txBody>
      </p: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4211960" y="1756483"/>
            <a:ext cx="792088" cy="363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1400" b="1" dirty="0" smtClean="0">
                <a:solidFill>
                  <a:srgbClr val="0070C0"/>
                </a:solidFill>
                <a:latin typeface="微软雅黑" pitchFamily="34" charset="-122"/>
              </a:rPr>
              <a:t>Volley</a:t>
            </a:r>
            <a:endParaRPr lang="en-US" altLang="zh-CN" sz="1400" b="1" dirty="0" smtClean="0">
              <a:solidFill>
                <a:srgbClr val="0070C0"/>
              </a:solidFill>
              <a:latin typeface="微软雅黑" pitchFamily="34" charset="-122"/>
            </a:endParaRPr>
          </a:p>
        </p:txBody>
      </p:sp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5652120" y="913284"/>
            <a:ext cx="969496" cy="363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1400" b="1" dirty="0" smtClean="0">
                <a:solidFill>
                  <a:srgbClr val="0070C0"/>
                </a:solidFill>
                <a:latin typeface="微软雅黑" pitchFamily="34" charset="-122"/>
              </a:rPr>
              <a:t>Okhttp</a:t>
            </a:r>
            <a:endParaRPr lang="en-US" altLang="zh-CN" sz="1400" b="1" dirty="0" smtClean="0">
              <a:solidFill>
                <a:srgbClr val="0070C0"/>
              </a:solidFill>
              <a:latin typeface="微软雅黑" pitchFamily="34" charset="-122"/>
            </a:endParaRPr>
          </a:p>
        </p:txBody>
      </p:sp>
      <p:sp>
        <p:nvSpPr>
          <p:cNvPr id="14" name="文本框 7"/>
          <p:cNvSpPr txBox="1">
            <a:spLocks noChangeArrowheads="1"/>
          </p:cNvSpPr>
          <p:nvPr/>
        </p:nvSpPr>
        <p:spPr bwMode="auto">
          <a:xfrm>
            <a:off x="7164288" y="2379920"/>
            <a:ext cx="1008112" cy="363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1400" b="1" dirty="0" smtClean="0">
                <a:solidFill>
                  <a:srgbClr val="0070C0"/>
                </a:solidFill>
                <a:latin typeface="微软雅黑" pitchFamily="34" charset="-122"/>
              </a:rPr>
              <a:t>NoHttp</a:t>
            </a:r>
            <a:endParaRPr lang="en-US" altLang="zh-CN" sz="1400" b="1" dirty="0" smtClean="0">
              <a:solidFill>
                <a:srgbClr val="0070C0"/>
              </a:solidFill>
              <a:latin typeface="微软雅黑" pitchFamily="34" charset="-122"/>
            </a:endParaRPr>
          </a:p>
        </p:txBody>
      </p:sp>
      <p:sp>
        <p:nvSpPr>
          <p:cNvPr id="15" name="文本框 7"/>
          <p:cNvSpPr txBox="1">
            <a:spLocks noChangeArrowheads="1"/>
          </p:cNvSpPr>
          <p:nvPr/>
        </p:nvSpPr>
        <p:spPr bwMode="auto">
          <a:xfrm>
            <a:off x="467544" y="4081636"/>
            <a:ext cx="168738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1400" b="1" dirty="0" smtClean="0">
                <a:solidFill>
                  <a:srgbClr val="0070C0"/>
                </a:solidFill>
                <a:latin typeface="微软雅黑" pitchFamily="34" charset="-122"/>
              </a:rPr>
              <a:t>接口隔离</a:t>
            </a:r>
            <a:endParaRPr lang="en-US" altLang="zh-CN" sz="1400" b="1" dirty="0" smtClean="0">
              <a:solidFill>
                <a:srgbClr val="0070C0"/>
              </a:solidFill>
              <a:latin typeface="微软雅黑" pitchFamily="34" charset="-122"/>
            </a:endParaRPr>
          </a:p>
          <a:p>
            <a:pPr algn="ctr">
              <a:lnSpc>
                <a:spcPct val="150000"/>
              </a:lnSpc>
              <a:spcBef>
                <a:spcPts val="3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负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责描述所有实例所共有的公共接口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6" name="文本框 7"/>
          <p:cNvSpPr txBox="1">
            <a:spLocks noChangeArrowheads="1"/>
          </p:cNvSpPr>
          <p:nvPr/>
        </p:nvSpPr>
        <p:spPr bwMode="auto">
          <a:xfrm>
            <a:off x="2097925" y="4081636"/>
            <a:ext cx="168738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1400" b="1" dirty="0" smtClean="0">
                <a:solidFill>
                  <a:srgbClr val="0070C0"/>
                </a:solidFill>
                <a:latin typeface="微软雅黑" pitchFamily="34" charset="-122"/>
              </a:rPr>
              <a:t>工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itchFamily="34" charset="-122"/>
              </a:rPr>
              <a:t>厂模式</a:t>
            </a:r>
            <a:endParaRPr lang="en-US" altLang="zh-CN" sz="1400" b="1" dirty="0" smtClean="0">
              <a:solidFill>
                <a:srgbClr val="0070C0"/>
              </a:solidFill>
              <a:latin typeface="微软雅黑" pitchFamily="34" charset="-122"/>
            </a:endParaRPr>
          </a:p>
          <a:p>
            <a:pPr algn="ctr">
              <a:lnSpc>
                <a:spcPct val="150000"/>
              </a:lnSpc>
              <a:spcBef>
                <a:spcPts val="300"/>
              </a:spcBef>
            </a:pPr>
            <a:r>
              <a:rPr lang="zh-CN" altLang="en-US" sz="1200" dirty="0" smtClean="0"/>
              <a:t>根</a:t>
            </a:r>
            <a:r>
              <a:rPr lang="zh-CN" altLang="en-US" sz="1200" dirty="0" smtClean="0"/>
              <a:t>据条件生成产品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文本框 7"/>
          <p:cNvSpPr txBox="1">
            <a:spLocks noChangeArrowheads="1"/>
          </p:cNvSpPr>
          <p:nvPr/>
        </p:nvSpPr>
        <p:spPr bwMode="auto">
          <a:xfrm>
            <a:off x="3728306" y="4081636"/>
            <a:ext cx="168738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1400" b="1" dirty="0" smtClean="0">
                <a:solidFill>
                  <a:srgbClr val="0070C0"/>
                </a:solidFill>
                <a:latin typeface="微软雅黑" pitchFamily="34" charset="-122"/>
              </a:rPr>
              <a:t>开闭原则</a:t>
            </a:r>
            <a:endParaRPr lang="en-US" altLang="zh-CN" sz="1400" b="1" dirty="0" smtClean="0">
              <a:solidFill>
                <a:srgbClr val="0070C0"/>
              </a:solidFill>
              <a:latin typeface="微软雅黑" pitchFamily="34" charset="-122"/>
            </a:endParaRPr>
          </a:p>
          <a:p>
            <a:pPr algn="ctr">
              <a:lnSpc>
                <a:spcPct val="150000"/>
              </a:lnSpc>
              <a:spcBef>
                <a:spcPts val="3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符合完全的开闭原则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8" name="文本框 7"/>
          <p:cNvSpPr txBox="1">
            <a:spLocks noChangeArrowheads="1"/>
          </p:cNvSpPr>
          <p:nvPr/>
        </p:nvSpPr>
        <p:spPr bwMode="auto">
          <a:xfrm>
            <a:off x="5358687" y="4081636"/>
            <a:ext cx="1687389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1400" b="1" dirty="0" smtClean="0">
                <a:solidFill>
                  <a:srgbClr val="0070C0"/>
                </a:solidFill>
                <a:latin typeface="微软雅黑" pitchFamily="34" charset="-122"/>
              </a:rPr>
              <a:t>易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itchFamily="34" charset="-122"/>
              </a:rPr>
              <a:t>扩展</a:t>
            </a:r>
            <a:endParaRPr lang="en-US" altLang="zh-CN" sz="1400" b="1" dirty="0" smtClean="0">
              <a:solidFill>
                <a:srgbClr val="0070C0"/>
              </a:solidFill>
              <a:latin typeface="微软雅黑" pitchFamily="34" charset="-122"/>
            </a:endParaRPr>
          </a:p>
          <a:p>
            <a:pPr algn="ctr">
              <a:lnSpc>
                <a:spcPct val="150000"/>
              </a:lnSpc>
              <a:spcBef>
                <a:spcPts val="3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程序改动小，只要维护工程类和具体实现类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9" name="文本框 7"/>
          <p:cNvSpPr txBox="1">
            <a:spLocks noChangeArrowheads="1"/>
          </p:cNvSpPr>
          <p:nvPr/>
        </p:nvSpPr>
        <p:spPr bwMode="auto">
          <a:xfrm>
            <a:off x="6989067" y="4081636"/>
            <a:ext cx="168738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1400" b="1" dirty="0" smtClean="0">
                <a:solidFill>
                  <a:srgbClr val="0070C0"/>
                </a:solidFill>
                <a:latin typeface="微软雅黑" pitchFamily="34" charset="-122"/>
              </a:rPr>
              <a:t>工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itchFamily="34" charset="-122"/>
              </a:rPr>
              <a:t>厂角色</a:t>
            </a:r>
          </a:p>
          <a:p>
            <a:pPr algn="ctr">
              <a:lnSpc>
                <a:spcPct val="150000"/>
              </a:lnSpc>
              <a:spcBef>
                <a:spcPts val="3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创建具体产品的实现逻辑处理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37034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250"/>
                            </p:stCondLst>
                            <p:childTnLst>
                              <p:par>
                                <p:cTn id="5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750"/>
                            </p:stCondLst>
                            <p:childTnLst>
                              <p:par>
                                <p:cTn id="7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25202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工</a:t>
            </a:r>
            <a:r>
              <a:rPr lang="zh-CN" altLang="en-US" sz="20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厂模式的</a:t>
            </a:r>
            <a:r>
              <a:rPr lang="en-US" altLang="zh-CN" sz="20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0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zh-CN" altLang="en-US" sz="2000" b="1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文本框 7"/>
          <p:cNvSpPr txBox="1">
            <a:spLocks noChangeArrowheads="1"/>
          </p:cNvSpPr>
          <p:nvPr/>
        </p:nvSpPr>
        <p:spPr bwMode="auto">
          <a:xfrm>
            <a:off x="395536" y="3649588"/>
            <a:ext cx="8244464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eaLnBrk="1" hangingPunct="1"/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  <p:pic>
        <p:nvPicPr>
          <p:cNvPr id="27" name="图片 26" descr="030110_0813_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913284"/>
            <a:ext cx="6120680" cy="418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24460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30963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en-US" sz="20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例设计模式的应用场景</a:t>
            </a:r>
            <a:endParaRPr lang="zh-CN" altLang="en-US" sz="2000" b="1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59631" y="1654803"/>
            <a:ext cx="1510847" cy="1510755"/>
          </a:xfrm>
          <a:prstGeom prst="ellipse">
            <a:avLst/>
          </a:prstGeom>
          <a:solidFill>
            <a:srgbClr val="0070C0"/>
          </a:solidFill>
          <a:ln w="12700">
            <a:noFill/>
          </a:ln>
          <a:effectLst>
            <a:outerShdw blurRad="508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4" tIns="43202" rIns="86404" bIns="43202"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十六角星 28"/>
          <p:cNvSpPr/>
          <p:nvPr/>
        </p:nvSpPr>
        <p:spPr>
          <a:xfrm>
            <a:off x="820062" y="1715233"/>
            <a:ext cx="1389982" cy="1389896"/>
          </a:xfrm>
          <a:prstGeom prst="star16">
            <a:avLst>
              <a:gd name="adj" fmla="val 4182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网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络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处理</a:t>
            </a:r>
            <a:endParaRPr lang="zh-CN" altLang="en-US" sz="1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802296" y="1654803"/>
            <a:ext cx="1510847" cy="1510755"/>
          </a:xfrm>
          <a:prstGeom prst="ellipse">
            <a:avLst/>
          </a:prstGeom>
          <a:solidFill>
            <a:srgbClr val="0070C0"/>
          </a:solidFill>
          <a:ln w="12700">
            <a:noFill/>
          </a:ln>
          <a:effectLst>
            <a:outerShdw blurRad="508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4" tIns="43202" rIns="86404" bIns="43202"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十六角星 30"/>
          <p:cNvSpPr/>
          <p:nvPr/>
        </p:nvSpPr>
        <p:spPr>
          <a:xfrm>
            <a:off x="2862728" y="1715233"/>
            <a:ext cx="1389982" cy="1389896"/>
          </a:xfrm>
          <a:prstGeom prst="star16">
            <a:avLst>
              <a:gd name="adj" fmla="val 4182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endParaRPr lang="zh-CN" altLang="en-US" sz="1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812730" y="1654803"/>
            <a:ext cx="1510847" cy="1510755"/>
          </a:xfrm>
          <a:prstGeom prst="ellipse">
            <a:avLst/>
          </a:prstGeom>
          <a:solidFill>
            <a:srgbClr val="0070C0"/>
          </a:solidFill>
          <a:ln w="12700">
            <a:noFill/>
          </a:ln>
          <a:effectLst>
            <a:outerShdw blurRad="508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4" tIns="43202" rIns="86404" bIns="43202"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十六角星 32"/>
          <p:cNvSpPr/>
          <p:nvPr/>
        </p:nvSpPr>
        <p:spPr>
          <a:xfrm>
            <a:off x="4860032" y="1705372"/>
            <a:ext cx="1389982" cy="1389896"/>
          </a:xfrm>
          <a:prstGeom prst="star16">
            <a:avLst>
              <a:gd name="adj" fmla="val 4182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工具类</a:t>
            </a:r>
            <a:endParaRPr lang="zh-CN" altLang="en-US" sz="1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823165" y="1654803"/>
            <a:ext cx="1510847" cy="1510755"/>
          </a:xfrm>
          <a:prstGeom prst="ellipse">
            <a:avLst/>
          </a:prstGeom>
          <a:solidFill>
            <a:srgbClr val="0070C0"/>
          </a:solidFill>
          <a:ln w="12700">
            <a:noFill/>
          </a:ln>
          <a:effectLst>
            <a:outerShdw blurRad="508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4" tIns="43202" rIns="86404" bIns="43202"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十六角星 34"/>
          <p:cNvSpPr/>
          <p:nvPr/>
        </p:nvSpPr>
        <p:spPr>
          <a:xfrm>
            <a:off x="6883595" y="1715233"/>
            <a:ext cx="1389982" cy="1389896"/>
          </a:xfrm>
          <a:prstGeom prst="star16">
            <a:avLst>
              <a:gd name="adj" fmla="val 4182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Context</a:t>
            </a:r>
            <a:endParaRPr lang="zh-CN" altLang="en-US" sz="1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708059" y="3527011"/>
            <a:ext cx="1538346" cy="1130689"/>
            <a:chOff x="626947" y="3310430"/>
            <a:chExt cx="1538346" cy="1130689"/>
          </a:xfrm>
        </p:grpSpPr>
        <p:sp>
          <p:nvSpPr>
            <p:cNvPr id="37" name="文本框 22"/>
            <p:cNvSpPr txBox="1">
              <a:spLocks noChangeArrowheads="1"/>
            </p:cNvSpPr>
            <p:nvPr/>
          </p:nvSpPr>
          <p:spPr bwMode="auto">
            <a:xfrm>
              <a:off x="626947" y="3728751"/>
              <a:ext cx="1538346" cy="712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803" tIns="50402" rIns="100803" bIns="50402"/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5pPr>
              <a:lvl6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6pPr>
              <a:lvl7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7pPr>
              <a:lvl8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8pPr>
              <a:lvl9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9pPr>
            </a:lstStyle>
            <a:p>
              <a:pPr eaLnBrk="1" hangingPunct="1"/>
              <a:r>
                <a:rPr lang="zh-CN" altLang="en-US" sz="1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</a:rPr>
                <a:t>      </a:t>
              </a:r>
              <a:r>
                <a:rPr lang="zh-CN" altLang="en-US" sz="1300" b="1" dirty="0" smtClean="0">
                  <a:solidFill>
                    <a:srgbClr val="FF0000"/>
                  </a:solidFill>
                  <a:latin typeface="微软雅黑" pitchFamily="34" charset="-122"/>
                </a:rPr>
                <a:t>保持一个</a:t>
              </a:r>
              <a:endParaRPr lang="zh-CN" altLang="en-US" sz="13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38" name="文本框 23"/>
            <p:cNvSpPr txBox="1">
              <a:spLocks noChangeArrowheads="1"/>
            </p:cNvSpPr>
            <p:nvPr/>
          </p:nvSpPr>
          <p:spPr bwMode="auto">
            <a:xfrm>
              <a:off x="626947" y="3310430"/>
              <a:ext cx="1538346" cy="37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803" tIns="50402" rIns="100803" bIns="50402"/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5pPr>
              <a:lvl6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6pPr>
              <a:lvl7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7pPr>
              <a:lvl8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8pPr>
              <a:lvl9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9pPr>
            </a:lstStyle>
            <a:p>
              <a:pPr algn="ctr" eaLnBrk="1" hangingPunct="1"/>
              <a:r>
                <a:rPr lang="zh-CN" altLang="en-US" sz="1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</a:rPr>
                <a:t>网</a:t>
              </a:r>
              <a:r>
                <a:rPr lang="zh-CN" altLang="en-US" sz="1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</a:rPr>
                <a:t>络实例数</a:t>
              </a:r>
              <a:endPara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773794" y="3527011"/>
            <a:ext cx="1538346" cy="1130689"/>
            <a:chOff x="626947" y="3310430"/>
            <a:chExt cx="1538346" cy="1130689"/>
          </a:xfrm>
        </p:grpSpPr>
        <p:sp>
          <p:nvSpPr>
            <p:cNvPr id="40" name="文本框 22"/>
            <p:cNvSpPr txBox="1">
              <a:spLocks noChangeArrowheads="1"/>
            </p:cNvSpPr>
            <p:nvPr/>
          </p:nvSpPr>
          <p:spPr bwMode="auto">
            <a:xfrm>
              <a:off x="626947" y="3728751"/>
              <a:ext cx="1538346" cy="712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803" tIns="50402" rIns="100803" bIns="50402"/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5pPr>
              <a:lvl6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6pPr>
              <a:lvl7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7pPr>
              <a:lvl8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8pPr>
              <a:lvl9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9pPr>
            </a:lstStyle>
            <a:p>
              <a:pPr algn="ctr"/>
              <a:r>
                <a:rPr lang="zh-CN" altLang="en-US" sz="1300" b="1" dirty="0" smtClean="0">
                  <a:solidFill>
                    <a:srgbClr val="FF0000"/>
                  </a:solidFill>
                  <a:latin typeface="微软雅黑" pitchFamily="34" charset="-122"/>
                </a:rPr>
                <a:t>保持一个</a:t>
              </a:r>
              <a:endParaRPr lang="zh-CN" altLang="en-US" sz="13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41" name="文本框 23"/>
            <p:cNvSpPr txBox="1">
              <a:spLocks noChangeArrowheads="1"/>
            </p:cNvSpPr>
            <p:nvPr/>
          </p:nvSpPr>
          <p:spPr bwMode="auto">
            <a:xfrm>
              <a:off x="626947" y="3310430"/>
              <a:ext cx="1538346" cy="37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803" tIns="50402" rIns="100803" bIns="50402"/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5pPr>
              <a:lvl6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6pPr>
              <a:lvl7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7pPr>
              <a:lvl8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8pPr>
              <a:lvl9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9pPr>
            </a:lstStyle>
            <a:p>
              <a:pPr algn="ctr" eaLnBrk="1" hangingPunct="1"/>
              <a:r>
                <a:rPr lang="zh-CN" altLang="en-US" sz="1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</a:rPr>
                <a:t>数</a:t>
              </a:r>
              <a:r>
                <a:rPr lang="zh-CN" altLang="en-US" sz="1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</a:rPr>
                <a:t>据连接数</a:t>
              </a:r>
              <a:endPara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788024" y="3527011"/>
            <a:ext cx="1538346" cy="1130689"/>
            <a:chOff x="626947" y="3310430"/>
            <a:chExt cx="1538346" cy="1130689"/>
          </a:xfrm>
        </p:grpSpPr>
        <p:sp>
          <p:nvSpPr>
            <p:cNvPr id="43" name="文本框 22"/>
            <p:cNvSpPr txBox="1">
              <a:spLocks noChangeArrowheads="1"/>
            </p:cNvSpPr>
            <p:nvPr/>
          </p:nvSpPr>
          <p:spPr bwMode="auto">
            <a:xfrm>
              <a:off x="626947" y="3728751"/>
              <a:ext cx="1538346" cy="712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803" tIns="50402" rIns="100803" bIns="50402"/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5pPr>
              <a:lvl6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6pPr>
              <a:lvl7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7pPr>
              <a:lvl8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8pPr>
              <a:lvl9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9pPr>
            </a:lstStyle>
            <a:p>
              <a:pPr algn="ctr"/>
              <a:r>
                <a:rPr lang="zh-CN" altLang="en-US" sz="1300" b="1" dirty="0" smtClean="0">
                  <a:solidFill>
                    <a:srgbClr val="FF0000"/>
                  </a:solidFill>
                  <a:latin typeface="微软雅黑" pitchFamily="34" charset="-122"/>
                </a:rPr>
                <a:t>保持一个</a:t>
              </a:r>
              <a:endParaRPr lang="zh-CN" altLang="en-US" sz="1300" b="1" dirty="0">
                <a:solidFill>
                  <a:srgbClr val="FF0000"/>
                </a:solidFill>
                <a:latin typeface="微软雅黑" pitchFamily="34" charset="-122"/>
              </a:endParaRPr>
            </a:p>
          </p:txBody>
        </p:sp>
        <p:sp>
          <p:nvSpPr>
            <p:cNvPr id="44" name="文本框 23"/>
            <p:cNvSpPr txBox="1">
              <a:spLocks noChangeArrowheads="1"/>
            </p:cNvSpPr>
            <p:nvPr/>
          </p:nvSpPr>
          <p:spPr bwMode="auto">
            <a:xfrm>
              <a:off x="626947" y="3310430"/>
              <a:ext cx="1538346" cy="37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803" tIns="50402" rIns="100803" bIns="50402"/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5pPr>
              <a:lvl6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6pPr>
              <a:lvl7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7pPr>
              <a:lvl8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8pPr>
              <a:lvl9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9pPr>
            </a:lstStyle>
            <a:p>
              <a:pPr algn="ctr" eaLnBrk="1" hangingPunct="1"/>
              <a:r>
                <a:rPr lang="zh-CN" altLang="en-US" sz="1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</a:rPr>
                <a:t>工具实例数</a:t>
              </a:r>
              <a:endPara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850078" y="3527011"/>
            <a:ext cx="1538346" cy="1130689"/>
            <a:chOff x="626947" y="3310430"/>
            <a:chExt cx="1538346" cy="1130689"/>
          </a:xfrm>
        </p:grpSpPr>
        <p:sp>
          <p:nvSpPr>
            <p:cNvPr id="46" name="文本框 22"/>
            <p:cNvSpPr txBox="1">
              <a:spLocks noChangeArrowheads="1"/>
            </p:cNvSpPr>
            <p:nvPr/>
          </p:nvSpPr>
          <p:spPr bwMode="auto">
            <a:xfrm>
              <a:off x="626947" y="3728751"/>
              <a:ext cx="1538346" cy="712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803" tIns="50402" rIns="100803" bIns="50402"/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5pPr>
              <a:lvl6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6pPr>
              <a:lvl7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7pPr>
              <a:lvl8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8pPr>
              <a:lvl9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9pPr>
            </a:lstStyle>
            <a:p>
              <a:pPr algn="ctr"/>
              <a:r>
                <a:rPr lang="zh-CN" altLang="en-US" sz="1300" b="1" dirty="0" smtClean="0">
                  <a:solidFill>
                    <a:srgbClr val="FF0000"/>
                  </a:solidFill>
                  <a:latin typeface="微软雅黑" pitchFamily="34" charset="-122"/>
                </a:rPr>
                <a:t>一</a:t>
              </a:r>
              <a:r>
                <a:rPr lang="zh-CN" altLang="en-US" sz="1300" b="1" dirty="0" smtClean="0">
                  <a:solidFill>
                    <a:srgbClr val="FF0000"/>
                  </a:solidFill>
                  <a:latin typeface="微软雅黑" pitchFamily="34" charset="-122"/>
                </a:rPr>
                <a:t>个</a:t>
              </a:r>
            </a:p>
          </p:txBody>
        </p:sp>
        <p:sp>
          <p:nvSpPr>
            <p:cNvPr id="47" name="文本框 23"/>
            <p:cNvSpPr txBox="1">
              <a:spLocks noChangeArrowheads="1"/>
            </p:cNvSpPr>
            <p:nvPr/>
          </p:nvSpPr>
          <p:spPr bwMode="auto">
            <a:xfrm>
              <a:off x="626947" y="3310430"/>
              <a:ext cx="1538346" cy="37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803" tIns="50402" rIns="100803" bIns="50402"/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5pPr>
              <a:lvl6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6pPr>
              <a:lvl7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7pPr>
              <a:lvl8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8pPr>
              <a:lvl9pPr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9pPr>
            </a:lstStyle>
            <a:p>
              <a:pPr algn="ctr" eaLnBrk="1" hangingPunct="1"/>
              <a:r>
                <a:rPr lang="zh-CN" altLang="en-US" sz="1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</a:rPr>
                <a:t>全</a:t>
              </a:r>
              <a:r>
                <a:rPr lang="zh-CN" altLang="en-US" sz="1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</a:rPr>
                <a:t>局</a:t>
              </a:r>
              <a:r>
                <a:rPr lang="en-US" altLang="zh-CN" sz="1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</a:rPr>
                <a:t>Context</a:t>
              </a:r>
              <a:endPara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7447723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750"/>
                            </p:stCondLst>
                            <p:childTnLst>
                              <p:par>
                                <p:cTn id="70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25202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构建者设计模式</a:t>
            </a:r>
            <a:endParaRPr lang="zh-CN" altLang="en-US" sz="2000" b="1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31688" y="1489348"/>
            <a:ext cx="3368278" cy="3477691"/>
            <a:chOff x="0" y="0"/>
            <a:chExt cx="2087" cy="2155"/>
          </a:xfrm>
        </p:grpSpPr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726" y="771"/>
              <a:ext cx="635" cy="658"/>
              <a:chOff x="0" y="0"/>
              <a:chExt cx="2960" cy="2960"/>
            </a:xfrm>
          </p:grpSpPr>
          <p:sp>
            <p:nvSpPr>
              <p:cNvPr id="111" name="Freeform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112" name="Freeform 11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113" name="Freeform 12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726" y="386"/>
              <a:ext cx="635" cy="658"/>
              <a:chOff x="0" y="0"/>
              <a:chExt cx="2960" cy="2960"/>
            </a:xfrm>
          </p:grpSpPr>
          <p:sp>
            <p:nvSpPr>
              <p:cNvPr id="108" name="Freeform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109" name="Freeform 15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110" name="Freeform 16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726" y="0"/>
              <a:ext cx="635" cy="658"/>
              <a:chOff x="0" y="0"/>
              <a:chExt cx="2960" cy="2960"/>
            </a:xfrm>
          </p:grpSpPr>
          <p:sp>
            <p:nvSpPr>
              <p:cNvPr id="105" name="Freeform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106" name="Freeform 19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107" name="Freeform 20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1089" y="952"/>
              <a:ext cx="635" cy="658"/>
              <a:chOff x="0" y="0"/>
              <a:chExt cx="2960" cy="2960"/>
            </a:xfrm>
          </p:grpSpPr>
          <p:sp>
            <p:nvSpPr>
              <p:cNvPr id="102" name="Freeform 2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103" name="Freeform 23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104" name="Freeform 24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1089" y="567"/>
              <a:ext cx="635" cy="658"/>
              <a:chOff x="0" y="0"/>
              <a:chExt cx="2960" cy="2960"/>
            </a:xfrm>
          </p:grpSpPr>
          <p:sp>
            <p:nvSpPr>
              <p:cNvPr id="99" name="Freeform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100" name="Freeform 27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101" name="Freeform 28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1089" y="181"/>
              <a:ext cx="635" cy="658"/>
              <a:chOff x="0" y="0"/>
              <a:chExt cx="2960" cy="2960"/>
            </a:xfrm>
          </p:grpSpPr>
          <p:sp>
            <p:nvSpPr>
              <p:cNvPr id="96" name="Freeform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97" name="Freeform 31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98" name="Freeform 32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1452" y="1134"/>
              <a:ext cx="635" cy="658"/>
              <a:chOff x="0" y="0"/>
              <a:chExt cx="2960" cy="2960"/>
            </a:xfrm>
          </p:grpSpPr>
          <p:sp>
            <p:nvSpPr>
              <p:cNvPr id="93" name="Freeform 3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94" name="Freeform 35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95" name="Freeform 36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13" name="Group 37"/>
            <p:cNvGrpSpPr>
              <a:grpSpLocks/>
            </p:cNvGrpSpPr>
            <p:nvPr/>
          </p:nvGrpSpPr>
          <p:grpSpPr bwMode="auto">
            <a:xfrm>
              <a:off x="1452" y="749"/>
              <a:ext cx="635" cy="658"/>
              <a:chOff x="0" y="0"/>
              <a:chExt cx="2960" cy="2960"/>
            </a:xfrm>
          </p:grpSpPr>
          <p:sp>
            <p:nvSpPr>
              <p:cNvPr id="90" name="Freeform 3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91" name="Freeform 39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92" name="Freeform 40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>
              <a:off x="1452" y="363"/>
              <a:ext cx="635" cy="658"/>
              <a:chOff x="0" y="0"/>
              <a:chExt cx="2960" cy="2960"/>
            </a:xfrm>
          </p:grpSpPr>
          <p:sp>
            <p:nvSpPr>
              <p:cNvPr id="87" name="Freeform 4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 w="19050" cap="rnd" cmpd="sng">
                <a:solidFill>
                  <a:srgbClr val="969696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8" name="Freeform 43"/>
              <p:cNvSpPr>
                <a:spLocks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 w="19050" cap="rnd" cmpd="sng">
                <a:solidFill>
                  <a:srgbClr val="969696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9" name="Freeform 44"/>
              <p:cNvSpPr>
                <a:spLocks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 w="19050" cap="rnd" cmpd="sng">
                <a:solidFill>
                  <a:srgbClr val="969696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15" name="Group 45"/>
            <p:cNvGrpSpPr>
              <a:grpSpLocks/>
            </p:cNvGrpSpPr>
            <p:nvPr/>
          </p:nvGrpSpPr>
          <p:grpSpPr bwMode="auto">
            <a:xfrm>
              <a:off x="363" y="952"/>
              <a:ext cx="635" cy="658"/>
              <a:chOff x="0" y="0"/>
              <a:chExt cx="2960" cy="2960"/>
            </a:xfrm>
          </p:grpSpPr>
          <p:sp>
            <p:nvSpPr>
              <p:cNvPr id="84" name="Freeform 4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5" name="Freeform 47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6" name="Freeform 48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16" name="Group 49"/>
            <p:cNvGrpSpPr>
              <a:grpSpLocks/>
            </p:cNvGrpSpPr>
            <p:nvPr/>
          </p:nvGrpSpPr>
          <p:grpSpPr bwMode="auto">
            <a:xfrm>
              <a:off x="363" y="567"/>
              <a:ext cx="635" cy="658"/>
              <a:chOff x="0" y="0"/>
              <a:chExt cx="2960" cy="2960"/>
            </a:xfrm>
          </p:grpSpPr>
          <p:sp>
            <p:nvSpPr>
              <p:cNvPr id="81" name="Freeform 5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2" name="Freeform 51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3" name="Freeform 52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17" name="Group 53"/>
            <p:cNvGrpSpPr>
              <a:grpSpLocks/>
            </p:cNvGrpSpPr>
            <p:nvPr/>
          </p:nvGrpSpPr>
          <p:grpSpPr bwMode="auto">
            <a:xfrm>
              <a:off x="363" y="181"/>
              <a:ext cx="635" cy="658"/>
              <a:chOff x="0" y="0"/>
              <a:chExt cx="2960" cy="2960"/>
            </a:xfrm>
          </p:grpSpPr>
          <p:sp>
            <p:nvSpPr>
              <p:cNvPr id="78" name="Freeform 5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79" name="Freeform 55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0" name="Freeform 56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18" name="Group 57"/>
            <p:cNvGrpSpPr>
              <a:grpSpLocks/>
            </p:cNvGrpSpPr>
            <p:nvPr/>
          </p:nvGrpSpPr>
          <p:grpSpPr bwMode="auto">
            <a:xfrm>
              <a:off x="726" y="1133"/>
              <a:ext cx="635" cy="658"/>
              <a:chOff x="0" y="0"/>
              <a:chExt cx="2960" cy="2960"/>
            </a:xfrm>
          </p:grpSpPr>
          <p:sp>
            <p:nvSpPr>
              <p:cNvPr id="75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76" name="Freeform 59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77" name="Freeform 60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19" name="Group 61"/>
            <p:cNvGrpSpPr>
              <a:grpSpLocks/>
            </p:cNvGrpSpPr>
            <p:nvPr/>
          </p:nvGrpSpPr>
          <p:grpSpPr bwMode="auto">
            <a:xfrm>
              <a:off x="726" y="748"/>
              <a:ext cx="635" cy="658"/>
              <a:chOff x="0" y="0"/>
              <a:chExt cx="2960" cy="2960"/>
            </a:xfrm>
          </p:grpSpPr>
          <p:sp>
            <p:nvSpPr>
              <p:cNvPr id="72" name="Freeform 6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73" name="Freeform 63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74" name="Freeform 64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20" name="Group 65"/>
            <p:cNvGrpSpPr>
              <a:grpSpLocks/>
            </p:cNvGrpSpPr>
            <p:nvPr/>
          </p:nvGrpSpPr>
          <p:grpSpPr bwMode="auto">
            <a:xfrm>
              <a:off x="726" y="362"/>
              <a:ext cx="635" cy="658"/>
              <a:chOff x="0" y="0"/>
              <a:chExt cx="2960" cy="2960"/>
            </a:xfrm>
          </p:grpSpPr>
          <p:sp>
            <p:nvSpPr>
              <p:cNvPr id="69" name="Freeform 6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70" name="Freeform 67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71" name="Freeform 68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21" name="Group 69"/>
            <p:cNvGrpSpPr>
              <a:grpSpLocks/>
            </p:cNvGrpSpPr>
            <p:nvPr/>
          </p:nvGrpSpPr>
          <p:grpSpPr bwMode="auto">
            <a:xfrm>
              <a:off x="1089" y="1315"/>
              <a:ext cx="635" cy="658"/>
              <a:chOff x="0" y="0"/>
              <a:chExt cx="2960" cy="2960"/>
            </a:xfrm>
          </p:grpSpPr>
          <p:sp>
            <p:nvSpPr>
              <p:cNvPr id="66" name="Freeform 7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67" name="Freeform 71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68" name="Freeform 72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22" name="Group 73"/>
            <p:cNvGrpSpPr>
              <a:grpSpLocks/>
            </p:cNvGrpSpPr>
            <p:nvPr/>
          </p:nvGrpSpPr>
          <p:grpSpPr bwMode="auto">
            <a:xfrm>
              <a:off x="1089" y="930"/>
              <a:ext cx="635" cy="658"/>
              <a:chOff x="0" y="0"/>
              <a:chExt cx="2960" cy="2960"/>
            </a:xfrm>
          </p:grpSpPr>
          <p:sp>
            <p:nvSpPr>
              <p:cNvPr id="63" name="Freeform 7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64" name="Freeform 75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65" name="Freeform 76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23" name="Group 77"/>
            <p:cNvGrpSpPr>
              <a:grpSpLocks/>
            </p:cNvGrpSpPr>
            <p:nvPr/>
          </p:nvGrpSpPr>
          <p:grpSpPr bwMode="auto">
            <a:xfrm>
              <a:off x="1089" y="544"/>
              <a:ext cx="635" cy="658"/>
              <a:chOff x="0" y="0"/>
              <a:chExt cx="2960" cy="2960"/>
            </a:xfrm>
          </p:grpSpPr>
          <p:sp>
            <p:nvSpPr>
              <p:cNvPr id="60" name="Freeform 7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61" name="Freeform 79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62" name="Freeform 80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24" name="Group 81"/>
            <p:cNvGrpSpPr>
              <a:grpSpLocks/>
            </p:cNvGrpSpPr>
            <p:nvPr/>
          </p:nvGrpSpPr>
          <p:grpSpPr bwMode="auto">
            <a:xfrm>
              <a:off x="0" y="1134"/>
              <a:ext cx="635" cy="658"/>
              <a:chOff x="0" y="0"/>
              <a:chExt cx="2960" cy="2960"/>
            </a:xfrm>
          </p:grpSpPr>
          <p:sp>
            <p:nvSpPr>
              <p:cNvPr id="57" name="Freeform 8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58" name="Freeform 83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59" name="Freeform 84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25" name="Group 85"/>
            <p:cNvGrpSpPr>
              <a:grpSpLocks/>
            </p:cNvGrpSpPr>
            <p:nvPr/>
          </p:nvGrpSpPr>
          <p:grpSpPr bwMode="auto">
            <a:xfrm>
              <a:off x="0" y="749"/>
              <a:ext cx="635" cy="658"/>
              <a:chOff x="0" y="0"/>
              <a:chExt cx="2960" cy="2960"/>
            </a:xfrm>
          </p:grpSpPr>
          <p:sp>
            <p:nvSpPr>
              <p:cNvPr id="54" name="Freeform 8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55" name="Freeform 87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56" name="Freeform 88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26" name="Group 89"/>
            <p:cNvGrpSpPr>
              <a:grpSpLocks/>
            </p:cNvGrpSpPr>
            <p:nvPr/>
          </p:nvGrpSpPr>
          <p:grpSpPr bwMode="auto">
            <a:xfrm>
              <a:off x="0" y="363"/>
              <a:ext cx="635" cy="658"/>
              <a:chOff x="0" y="0"/>
              <a:chExt cx="2960" cy="2960"/>
            </a:xfrm>
          </p:grpSpPr>
          <p:sp>
            <p:nvSpPr>
              <p:cNvPr id="51" name="Freeform 9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52" name="Freeform 91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53" name="Freeform 92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27" name="Group 93"/>
            <p:cNvGrpSpPr>
              <a:grpSpLocks/>
            </p:cNvGrpSpPr>
            <p:nvPr/>
          </p:nvGrpSpPr>
          <p:grpSpPr bwMode="auto">
            <a:xfrm>
              <a:off x="363" y="1315"/>
              <a:ext cx="635" cy="658"/>
              <a:chOff x="0" y="0"/>
              <a:chExt cx="2960" cy="2960"/>
            </a:xfrm>
          </p:grpSpPr>
          <p:sp>
            <p:nvSpPr>
              <p:cNvPr id="48" name="Freeform 9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49" name="Freeform 95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50" name="Freeform 96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28" name="Group 97"/>
            <p:cNvGrpSpPr>
              <a:grpSpLocks/>
            </p:cNvGrpSpPr>
            <p:nvPr/>
          </p:nvGrpSpPr>
          <p:grpSpPr bwMode="auto">
            <a:xfrm>
              <a:off x="363" y="930"/>
              <a:ext cx="635" cy="658"/>
              <a:chOff x="0" y="0"/>
              <a:chExt cx="2960" cy="2960"/>
            </a:xfrm>
          </p:grpSpPr>
          <p:sp>
            <p:nvSpPr>
              <p:cNvPr id="45" name="Freeform 9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46" name="Freeform 99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47" name="Freeform 100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29" name="Group 101"/>
            <p:cNvGrpSpPr>
              <a:grpSpLocks/>
            </p:cNvGrpSpPr>
            <p:nvPr/>
          </p:nvGrpSpPr>
          <p:grpSpPr bwMode="auto">
            <a:xfrm>
              <a:off x="363" y="544"/>
              <a:ext cx="635" cy="658"/>
              <a:chOff x="0" y="0"/>
              <a:chExt cx="2960" cy="2960"/>
            </a:xfrm>
          </p:grpSpPr>
          <p:sp>
            <p:nvSpPr>
              <p:cNvPr id="42" name="Freeform 10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43" name="Freeform 103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44" name="Freeform 104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30" name="Group 105"/>
            <p:cNvGrpSpPr>
              <a:grpSpLocks/>
            </p:cNvGrpSpPr>
            <p:nvPr/>
          </p:nvGrpSpPr>
          <p:grpSpPr bwMode="auto">
            <a:xfrm>
              <a:off x="726" y="1497"/>
              <a:ext cx="635" cy="658"/>
              <a:chOff x="0" y="0"/>
              <a:chExt cx="2960" cy="2960"/>
            </a:xfrm>
          </p:grpSpPr>
          <p:sp>
            <p:nvSpPr>
              <p:cNvPr id="39" name="Freeform 10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40" name="Freeform 107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41" name="Freeform 108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31" name="Group 109"/>
            <p:cNvGrpSpPr>
              <a:grpSpLocks/>
            </p:cNvGrpSpPr>
            <p:nvPr/>
          </p:nvGrpSpPr>
          <p:grpSpPr bwMode="auto">
            <a:xfrm>
              <a:off x="726" y="1112"/>
              <a:ext cx="635" cy="658"/>
              <a:chOff x="0" y="0"/>
              <a:chExt cx="2960" cy="2960"/>
            </a:xfrm>
          </p:grpSpPr>
          <p:sp>
            <p:nvSpPr>
              <p:cNvPr id="36" name="Freeform 1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37" name="Freeform 111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38" name="Freeform 112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32" name="Group 113"/>
            <p:cNvGrpSpPr>
              <a:grpSpLocks/>
            </p:cNvGrpSpPr>
            <p:nvPr/>
          </p:nvGrpSpPr>
          <p:grpSpPr bwMode="auto">
            <a:xfrm>
              <a:off x="726" y="726"/>
              <a:ext cx="635" cy="658"/>
              <a:chOff x="0" y="0"/>
              <a:chExt cx="2960" cy="2960"/>
            </a:xfrm>
          </p:grpSpPr>
          <p:sp>
            <p:nvSpPr>
              <p:cNvPr id="33" name="Freeform 1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34" name="Freeform 115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35" name="Freeform 116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</p:grpSp>
      <p:sp>
        <p:nvSpPr>
          <p:cNvPr id="114" name="Arc 117"/>
          <p:cNvSpPr>
            <a:spLocks/>
          </p:cNvSpPr>
          <p:nvPr/>
        </p:nvSpPr>
        <p:spPr bwMode="auto">
          <a:xfrm>
            <a:off x="3988966" y="2622337"/>
            <a:ext cx="804416" cy="804387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 cap="rnd" cmpd="sng">
            <a:solidFill>
              <a:srgbClr val="808080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 wrap="none" lIns="78242" tIns="39121" rIns="78242" bIns="39121" anchor="ctr"/>
          <a:lstStyle/>
          <a:p>
            <a:pPr eaLnBrk="0" hangingPunct="0"/>
            <a:endParaRPr lang="zh-CN" altLang="zh-CN" sz="1500">
              <a:solidFill>
                <a:srgbClr val="FFFFFF"/>
              </a:solidFill>
              <a:latin typeface="Calibri" pitchFamily="34" charset="0"/>
              <a:sym typeface="宋体" pitchFamily="2" charset="-122"/>
            </a:endParaRPr>
          </a:p>
        </p:txBody>
      </p:sp>
      <p:grpSp>
        <p:nvGrpSpPr>
          <p:cNvPr id="115" name="Group 118"/>
          <p:cNvGrpSpPr>
            <a:grpSpLocks/>
          </p:cNvGrpSpPr>
          <p:nvPr/>
        </p:nvGrpSpPr>
        <p:grpSpPr bwMode="auto">
          <a:xfrm>
            <a:off x="4201195" y="3585247"/>
            <a:ext cx="1025203" cy="1061107"/>
            <a:chOff x="0" y="0"/>
            <a:chExt cx="2960" cy="2960"/>
          </a:xfrm>
          <a:solidFill>
            <a:srgbClr val="0070C0"/>
          </a:solidFill>
        </p:grpSpPr>
        <p:sp>
          <p:nvSpPr>
            <p:cNvPr id="116" name="Freeform 119"/>
            <p:cNvSpPr>
              <a:spLocks noChangeArrowheads="1"/>
            </p:cNvSpPr>
            <p:nvPr/>
          </p:nvSpPr>
          <p:spPr bwMode="auto">
            <a:xfrm>
              <a:off x="0" y="0"/>
              <a:ext cx="2960" cy="1480"/>
            </a:xfrm>
            <a:custGeom>
              <a:avLst/>
              <a:gdLst>
                <a:gd name="T0" fmla="*/ 1480 w 2960"/>
                <a:gd name="T1" fmla="*/ 1480 h 1480"/>
                <a:gd name="T2" fmla="*/ 0 w 2960"/>
                <a:gd name="T3" fmla="*/ 740 h 1480"/>
                <a:gd name="T4" fmla="*/ 1480 w 2960"/>
                <a:gd name="T5" fmla="*/ 0 h 1480"/>
                <a:gd name="T6" fmla="*/ 2960 w 2960"/>
                <a:gd name="T7" fmla="*/ 740 h 1480"/>
                <a:gd name="T8" fmla="*/ 1480 w 2960"/>
                <a:gd name="T9" fmla="*/ 1480 h 1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0"/>
                <a:gd name="T16" fmla="*/ 0 h 1480"/>
                <a:gd name="T17" fmla="*/ 2960 w 2960"/>
                <a:gd name="T18" fmla="*/ 1480 h 1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0" h="1480">
                  <a:moveTo>
                    <a:pt x="1480" y="1480"/>
                  </a:moveTo>
                  <a:lnTo>
                    <a:pt x="0" y="740"/>
                  </a:lnTo>
                  <a:lnTo>
                    <a:pt x="1480" y="0"/>
                  </a:lnTo>
                  <a:lnTo>
                    <a:pt x="2960" y="740"/>
                  </a:lnTo>
                  <a:lnTo>
                    <a:pt x="1480" y="148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72574" tIns="36287" rIns="72574" bIns="36287"/>
            <a:lstStyle/>
            <a:p>
              <a:pPr eaLnBrk="0" hangingPunct="0"/>
              <a:endParaRPr lang="zh-CN" altLang="zh-CN" sz="1500">
                <a:solidFill>
                  <a:srgbClr val="FFFFFF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17" name="Freeform 120"/>
            <p:cNvSpPr>
              <a:spLocks noChangeArrowheads="1"/>
            </p:cNvSpPr>
            <p:nvPr/>
          </p:nvSpPr>
          <p:spPr bwMode="auto">
            <a:xfrm>
              <a:off x="0" y="740"/>
              <a:ext cx="1480" cy="2220"/>
            </a:xfrm>
            <a:custGeom>
              <a:avLst/>
              <a:gdLst>
                <a:gd name="T0" fmla="*/ 1480 w 1480"/>
                <a:gd name="T1" fmla="*/ 740 h 2220"/>
                <a:gd name="T2" fmla="*/ 1480 w 1480"/>
                <a:gd name="T3" fmla="*/ 2220 h 2220"/>
                <a:gd name="T4" fmla="*/ 0 w 1480"/>
                <a:gd name="T5" fmla="*/ 1480 h 2220"/>
                <a:gd name="T6" fmla="*/ 0 w 1480"/>
                <a:gd name="T7" fmla="*/ 0 h 2220"/>
                <a:gd name="T8" fmla="*/ 1480 w 1480"/>
                <a:gd name="T9" fmla="*/ 740 h 22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0"/>
                <a:gd name="T16" fmla="*/ 0 h 2220"/>
                <a:gd name="T17" fmla="*/ 1480 w 1480"/>
                <a:gd name="T18" fmla="*/ 2220 h 22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0" h="2220">
                  <a:moveTo>
                    <a:pt x="1480" y="740"/>
                  </a:moveTo>
                  <a:lnTo>
                    <a:pt x="1480" y="2220"/>
                  </a:lnTo>
                  <a:lnTo>
                    <a:pt x="0" y="1480"/>
                  </a:lnTo>
                  <a:lnTo>
                    <a:pt x="0" y="0"/>
                  </a:lnTo>
                  <a:lnTo>
                    <a:pt x="1480" y="74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72574" tIns="36287" rIns="72574" bIns="36287"/>
            <a:lstStyle/>
            <a:p>
              <a:pPr eaLnBrk="0" hangingPunct="0"/>
              <a:endParaRPr lang="zh-CN" altLang="zh-CN" sz="1500">
                <a:solidFill>
                  <a:srgbClr val="FFFFFF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18" name="Freeform 121"/>
            <p:cNvSpPr>
              <a:spLocks noChangeArrowheads="1"/>
            </p:cNvSpPr>
            <p:nvPr/>
          </p:nvSpPr>
          <p:spPr bwMode="auto">
            <a:xfrm>
              <a:off x="1480" y="740"/>
              <a:ext cx="1480" cy="2220"/>
            </a:xfrm>
            <a:custGeom>
              <a:avLst/>
              <a:gdLst>
                <a:gd name="T0" fmla="*/ 1480 w 1480"/>
                <a:gd name="T1" fmla="*/ 0 h 2220"/>
                <a:gd name="T2" fmla="*/ 1480 w 1480"/>
                <a:gd name="T3" fmla="*/ 1480 h 2220"/>
                <a:gd name="T4" fmla="*/ 0 w 1480"/>
                <a:gd name="T5" fmla="*/ 2220 h 2220"/>
                <a:gd name="T6" fmla="*/ 0 w 1480"/>
                <a:gd name="T7" fmla="*/ 740 h 2220"/>
                <a:gd name="T8" fmla="*/ 1480 w 1480"/>
                <a:gd name="T9" fmla="*/ 0 h 22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0"/>
                <a:gd name="T16" fmla="*/ 0 h 2220"/>
                <a:gd name="T17" fmla="*/ 1480 w 1480"/>
                <a:gd name="T18" fmla="*/ 2220 h 22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0" h="2220">
                  <a:moveTo>
                    <a:pt x="1480" y="0"/>
                  </a:moveTo>
                  <a:lnTo>
                    <a:pt x="1480" y="1480"/>
                  </a:lnTo>
                  <a:lnTo>
                    <a:pt x="0" y="2220"/>
                  </a:lnTo>
                  <a:lnTo>
                    <a:pt x="0" y="740"/>
                  </a:lnTo>
                  <a:lnTo>
                    <a:pt x="1480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72574" tIns="36287" rIns="72574" bIns="36287"/>
            <a:lstStyle/>
            <a:p>
              <a:pPr eaLnBrk="0" hangingPunct="0"/>
              <a:endParaRPr lang="zh-CN" altLang="zh-CN" sz="1500">
                <a:solidFill>
                  <a:srgbClr val="FFFFFF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sp>
        <p:nvSpPr>
          <p:cNvPr id="119" name="WordArt 123"/>
          <p:cNvSpPr>
            <a:spLocks noChangeArrowheads="1" noChangeShapeType="1" noTextEdit="1"/>
          </p:cNvSpPr>
          <p:nvPr/>
        </p:nvSpPr>
        <p:spPr bwMode="auto">
          <a:xfrm>
            <a:off x="4052505" y="4723985"/>
            <a:ext cx="1319772" cy="465785"/>
          </a:xfrm>
          <a:prstGeom prst="rect">
            <a:avLst/>
          </a:prstGeom>
        </p:spPr>
        <p:txBody>
          <a:bodyPr wrap="none" lIns="98581" tIns="49291" rIns="98581" bIns="49291" fromWordArt="1"/>
          <a:lstStyle/>
          <a:p>
            <a:pPr>
              <a:defRPr/>
            </a:pPr>
            <a:r>
              <a:rPr lang="en-US" altLang="zh-CN" sz="2400" dirty="0" smtClean="0"/>
              <a:t>Product</a:t>
            </a:r>
            <a:endParaRPr lang="zh-CN" altLang="en-US" sz="2200" b="1" kern="0" dirty="0">
              <a:ln w="9525">
                <a:noFill/>
                <a:round/>
                <a:headEnd/>
                <a:tailEnd/>
              </a:ln>
              <a:latin typeface="微软雅黑"/>
              <a:ea typeface="微软雅黑"/>
            </a:endParaRPr>
          </a:p>
        </p:txBody>
      </p:sp>
      <p:sp>
        <p:nvSpPr>
          <p:cNvPr id="120" name="Text Box 45"/>
          <p:cNvSpPr>
            <a:spLocks noChangeArrowheads="1"/>
          </p:cNvSpPr>
          <p:nvPr/>
        </p:nvSpPr>
        <p:spPr bwMode="auto">
          <a:xfrm>
            <a:off x="5686796" y="1776874"/>
            <a:ext cx="3277692" cy="1110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8242" tIns="39121" rIns="78242" bIns="39121">
            <a:spAutoFit/>
          </a:bodyPr>
          <a:lstStyle/>
          <a:p>
            <a:pPr eaLnBrk="0" hangingPunct="0">
              <a:defRPr/>
            </a:pPr>
            <a:r>
              <a:rPr lang="en-US" altLang="zh-CN" sz="1500" b="1" kern="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 </a:t>
            </a:r>
            <a:r>
              <a:rPr lang="en-US" altLang="zh-CN" sz="1500" b="1" kern="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Builder</a:t>
            </a:r>
            <a:endParaRPr lang="zh-CN" altLang="en-US" sz="1500" b="1" kern="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lvl="2" eaLnBrk="0" hangingPunct="0">
              <a:buClr>
                <a:srgbClr val="0070C0"/>
              </a:buClr>
              <a:buSzPct val="80000"/>
              <a:defRPr/>
            </a:pPr>
            <a:r>
              <a:rPr lang="zh-CN" altLang="en-US" sz="1200" dirty="0" smtClean="0"/>
              <a:t>给出一个抽象接口，以规范产品对象的各个组成成分的建造。这个接口规定要实现复杂对象的哪些部分的创建，并不涉及具体的对象部件的创建</a:t>
            </a:r>
            <a:r>
              <a:rPr lang="zh-CN" altLang="en-US" sz="1600" dirty="0" smtClean="0"/>
              <a:t>。</a:t>
            </a:r>
            <a:endParaRPr lang="en-US" sz="1500" kern="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21" name="Text Box 45"/>
          <p:cNvSpPr>
            <a:spLocks noChangeArrowheads="1"/>
          </p:cNvSpPr>
          <p:nvPr/>
        </p:nvSpPr>
        <p:spPr bwMode="auto">
          <a:xfrm>
            <a:off x="5688508" y="2873922"/>
            <a:ext cx="2843932" cy="863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8242" tIns="39121" rIns="78242" bIns="39121">
            <a:spAutoFit/>
          </a:bodyPr>
          <a:lstStyle/>
          <a:p>
            <a:pPr eaLnBrk="0" hangingPunct="0">
              <a:defRPr/>
            </a:pPr>
            <a:r>
              <a:rPr lang="en-US" altLang="zh-CN" sz="1500" b="1" kern="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ConcreteBuilder</a:t>
            </a:r>
            <a:endParaRPr lang="zh-CN" altLang="en-US" sz="1500" b="1" kern="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lvl="2" eaLnBrk="0" hangingPunct="0">
              <a:buClr>
                <a:srgbClr val="0070C0"/>
              </a:buClr>
              <a:buSzPct val="80000"/>
              <a:defRPr/>
            </a:pPr>
            <a:r>
              <a:rPr lang="zh-CN" altLang="en-US" sz="1200" dirty="0" smtClean="0"/>
              <a:t>实现</a:t>
            </a:r>
            <a:r>
              <a:rPr lang="en-US" altLang="zh-CN" sz="1200" dirty="0" smtClean="0"/>
              <a:t>Builder</a:t>
            </a:r>
            <a:r>
              <a:rPr lang="zh-CN" altLang="en-US" sz="1200" dirty="0" smtClean="0"/>
              <a:t>接口，针对不同的商业逻辑，具体化复杂对象的各部分的创建。 在建造过程完成后，提供产品的实例。</a:t>
            </a:r>
            <a:endParaRPr lang="en-US" sz="1200" kern="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22" name="Text Box 45"/>
          <p:cNvSpPr>
            <a:spLocks noChangeArrowheads="1"/>
          </p:cNvSpPr>
          <p:nvPr/>
        </p:nvSpPr>
        <p:spPr bwMode="auto">
          <a:xfrm>
            <a:off x="5686796" y="4020602"/>
            <a:ext cx="2845452" cy="1048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8242" tIns="39121" rIns="78242" bIns="39121">
            <a:spAutoFit/>
          </a:bodyPr>
          <a:lstStyle/>
          <a:p>
            <a:pPr eaLnBrk="0" hangingPunct="0">
              <a:defRPr/>
            </a:pPr>
            <a:r>
              <a:rPr lang="en-US" altLang="zh-CN" sz="1500" b="1" kern="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Director</a:t>
            </a:r>
            <a:endParaRPr lang="zh-CN" altLang="en-US" sz="1500" b="1" kern="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lvl="2" eaLnBrk="0" hangingPunct="0">
              <a:buClr>
                <a:srgbClr val="0070C0"/>
              </a:buClr>
              <a:buSzPct val="80000"/>
              <a:defRPr/>
            </a:pPr>
            <a:r>
              <a:rPr lang="zh-CN" altLang="en-US" sz="1200" dirty="0" smtClean="0"/>
              <a:t>调用具体建造者来创建复杂对象的各个部分，在指导者中不涉及具体产品的信息，只负责保证对象各部分完整创建或按某种顺序创建。</a:t>
            </a:r>
            <a:endParaRPr lang="en-US" sz="1200" kern="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95536" y="985292"/>
            <a:ext cx="7186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是将一个复杂的对象的构建与它的表示分离，使得同样的构建过程可以创建不同的表</a:t>
            </a:r>
            <a:r>
              <a:rPr lang="zh-CN" altLang="en-US" sz="14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63339855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114" grpId="0" animBg="1"/>
      <p:bldP spid="119" grpId="0"/>
      <p:bldP spid="120" grpId="0" bldLvl="0" autoUpdateAnimBg="0"/>
      <p:bldP spid="121" grpId="0" bldLvl="0" autoUpdateAnimBg="0"/>
      <p:bldP spid="122" grpId="0" bldLvl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4392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建造</a:t>
            </a:r>
            <a:r>
              <a:rPr lang="zh-CN" altLang="en-US" sz="20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者和工厂模式组合</a:t>
            </a:r>
            <a:endParaRPr lang="zh-CN" altLang="en-US" sz="2000" b="1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84721" y="2090955"/>
            <a:ext cx="4347483" cy="29499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65" tIns="49282" rIns="98565" bIns="49282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9512" y="2090955"/>
            <a:ext cx="4347483" cy="29499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65" tIns="49282" rIns="98565" bIns="49282"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92507" y="2700418"/>
            <a:ext cx="2639544" cy="2096597"/>
            <a:chOff x="611560" y="2455316"/>
            <a:chExt cx="2448272" cy="1944740"/>
          </a:xfrm>
        </p:grpSpPr>
        <p:sp>
          <p:nvSpPr>
            <p:cNvPr id="8" name="矩形 7"/>
            <p:cNvSpPr/>
            <p:nvPr/>
          </p:nvSpPr>
          <p:spPr>
            <a:xfrm>
              <a:off x="611560" y="2805484"/>
              <a:ext cx="2448272" cy="5138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8016" indent="-308016">
                <a:buClr>
                  <a:srgbClr val="0070C0"/>
                </a:buClr>
                <a:buFont typeface="Wingdings" pitchFamily="2" charset="2"/>
                <a:buChar char="Ø"/>
              </a:pP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请在此处输入您的文本</a:t>
              </a:r>
            </a:p>
            <a:p>
              <a:pPr marL="308016" indent="-308016">
                <a:buClr>
                  <a:srgbClr val="0070C0"/>
                </a:buClr>
                <a:buFont typeface="Wingdings" pitchFamily="2" charset="2"/>
                <a:buChar char="Ø"/>
              </a:pP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请在此处输入您的文本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11560" y="3886184"/>
              <a:ext cx="2376264" cy="5138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8016" indent="-308016">
                <a:buClr>
                  <a:srgbClr val="0070C0"/>
                </a:buClr>
                <a:buFont typeface="Wingdings" pitchFamily="2" charset="2"/>
                <a:buChar char="Ø"/>
              </a:pP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请在此处输入您的文本</a:t>
              </a:r>
            </a:p>
            <a:p>
              <a:pPr marL="308016" indent="-308016">
                <a:buClr>
                  <a:srgbClr val="0070C0"/>
                </a:buClr>
                <a:buFont typeface="Wingdings" pitchFamily="2" charset="2"/>
                <a:buChar char="Ø"/>
              </a:pP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请在此处输入您的文本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611560" y="2455316"/>
              <a:ext cx="1241811" cy="342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添加标题：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611560" y="3539105"/>
              <a:ext cx="1241811" cy="342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添加标题：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128158" y="2710432"/>
            <a:ext cx="2561910" cy="2124457"/>
            <a:chOff x="5004048" y="2464608"/>
            <a:chExt cx="2376264" cy="1970581"/>
          </a:xfrm>
        </p:grpSpPr>
        <p:sp>
          <p:nvSpPr>
            <p:cNvPr id="13" name="矩形 12"/>
            <p:cNvSpPr/>
            <p:nvPr/>
          </p:nvSpPr>
          <p:spPr>
            <a:xfrm>
              <a:off x="5040560" y="2824648"/>
              <a:ext cx="2339752" cy="5138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8016" indent="-308016">
                <a:buClr>
                  <a:srgbClr val="0070C0"/>
                </a:buClr>
                <a:buFont typeface="Wingdings" pitchFamily="2" charset="2"/>
                <a:buChar char="Ø"/>
              </a:pP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请在此处输入您的文本</a:t>
              </a:r>
            </a:p>
            <a:p>
              <a:pPr marL="308016" indent="-308016">
                <a:buClr>
                  <a:srgbClr val="0070C0"/>
                </a:buClr>
                <a:buFont typeface="Wingdings" pitchFamily="2" charset="2"/>
                <a:buChar char="Ø"/>
              </a:pP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请在此处输入您的文本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040560" y="3921318"/>
              <a:ext cx="2339752" cy="5138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8016" indent="-308016">
                <a:buClr>
                  <a:srgbClr val="0070C0"/>
                </a:buClr>
                <a:buFont typeface="Wingdings" pitchFamily="2" charset="2"/>
                <a:buChar char="Ø"/>
              </a:pP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请在此处输入您的文本</a:t>
              </a:r>
            </a:p>
            <a:p>
              <a:pPr marL="308016" indent="-308016">
                <a:buClr>
                  <a:srgbClr val="0070C0"/>
                </a:buClr>
                <a:buFont typeface="Wingdings" pitchFamily="2" charset="2"/>
                <a:buChar char="Ø"/>
              </a:pP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请在此处输入您的文本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004048" y="2464608"/>
              <a:ext cx="1241811" cy="342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添加标题：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5004048" y="3548397"/>
              <a:ext cx="1241811" cy="342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添加标题：</a:t>
              </a:r>
            </a:p>
          </p:txBody>
        </p:sp>
      </p:grpSp>
      <p:sp>
        <p:nvSpPr>
          <p:cNvPr id="17" name="右箭头 16"/>
          <p:cNvSpPr/>
          <p:nvPr/>
        </p:nvSpPr>
        <p:spPr>
          <a:xfrm>
            <a:off x="4568529" y="1273324"/>
            <a:ext cx="2706026" cy="164119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3339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</a:p>
        </p:txBody>
      </p:sp>
      <p:sp>
        <p:nvSpPr>
          <p:cNvPr id="18" name="右箭头 17"/>
          <p:cNvSpPr/>
          <p:nvPr/>
        </p:nvSpPr>
        <p:spPr>
          <a:xfrm flipH="1">
            <a:off x="1818144" y="1273324"/>
            <a:ext cx="2706026" cy="164119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733339" bIns="0"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3725665" y="1790812"/>
            <a:ext cx="1582211" cy="6209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4" tIns="46567" rIns="93134" bIns="46567" rtlCol="0" anchor="ctr"/>
          <a:lstStyle/>
          <a:p>
            <a:pPr algn="ctr"/>
            <a:r>
              <a:rPr lang="zh-CN" altLang="en-US" sz="2500" dirty="0">
                <a:solidFill>
                  <a:srgbClr val="1025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xmlns="" val="28040259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91"/>
          <p:cNvSpPr>
            <a:spLocks noChangeArrowheads="1"/>
          </p:cNvSpPr>
          <p:nvPr/>
        </p:nvSpPr>
        <p:spPr bwMode="auto">
          <a:xfrm flipV="1">
            <a:off x="7391400" y="1920825"/>
            <a:ext cx="1752600" cy="1833563"/>
          </a:xfrm>
          <a:custGeom>
            <a:avLst/>
            <a:gdLst/>
            <a:ahLst/>
            <a:cxnLst/>
            <a:rect l="l" t="t" r="r" b="b"/>
            <a:pathLst>
              <a:path w="1752600" h="1295400">
                <a:moveTo>
                  <a:pt x="0" y="1295400"/>
                </a:moveTo>
                <a:lnTo>
                  <a:pt x="1752600" y="1295400"/>
                </a:lnTo>
                <a:lnTo>
                  <a:pt x="1752600" y="0"/>
                </a:lnTo>
                <a:lnTo>
                  <a:pt x="714154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AutoShape 292"/>
          <p:cNvSpPr>
            <a:spLocks noChangeArrowheads="1"/>
          </p:cNvSpPr>
          <p:nvPr/>
        </p:nvSpPr>
        <p:spPr bwMode="auto">
          <a:xfrm flipV="1">
            <a:off x="0" y="1920825"/>
            <a:ext cx="4191000" cy="1833563"/>
          </a:xfrm>
          <a:custGeom>
            <a:avLst/>
            <a:gdLst/>
            <a:ahLst/>
            <a:cxnLst/>
            <a:rect l="l" t="t" r="r" b="b"/>
            <a:pathLst>
              <a:path w="4191000" h="1295400">
                <a:moveTo>
                  <a:pt x="0" y="1295400"/>
                </a:moveTo>
                <a:lnTo>
                  <a:pt x="3476846" y="1295400"/>
                </a:lnTo>
                <a:lnTo>
                  <a:pt x="419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WordArt 293"/>
          <p:cNvSpPr>
            <a:spLocks noChangeArrowheads="1" noChangeShapeType="1" noTextEdit="1"/>
          </p:cNvSpPr>
          <p:nvPr/>
        </p:nvSpPr>
        <p:spPr bwMode="auto">
          <a:xfrm>
            <a:off x="467544" y="2137420"/>
            <a:ext cx="2016224" cy="79253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 anchor="ctr"/>
          <a:lstStyle/>
          <a:p>
            <a:pPr algn="ctr"/>
            <a:r>
              <a:rPr lang="zh-CN" altLang="en-US" sz="5400" kern="10" spc="7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  <a:endParaRPr lang="zh-CN" altLang="en-US" sz="5400" kern="10" spc="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WordArt 294"/>
          <p:cNvSpPr>
            <a:spLocks noChangeArrowheads="1" noChangeShapeType="1" noTextEdit="1"/>
          </p:cNvSpPr>
          <p:nvPr/>
        </p:nvSpPr>
        <p:spPr bwMode="auto">
          <a:xfrm>
            <a:off x="1259512" y="3073524"/>
            <a:ext cx="2232368" cy="41581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 anchor="ctr"/>
          <a:lstStyle/>
          <a:p>
            <a:pPr algn="ctr"/>
            <a:r>
              <a:rPr lang="en-US" altLang="zh-CN" sz="2800" b="1" kern="1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CONTENTS   </a:t>
            </a:r>
            <a:endParaRPr lang="zh-CN" altLang="en-US" sz="2800" b="1" kern="1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WordArt 20"/>
          <p:cNvSpPr>
            <a:spLocks noChangeArrowheads="1" noChangeShapeType="1" noTextEdit="1"/>
          </p:cNvSpPr>
          <p:nvPr/>
        </p:nvSpPr>
        <p:spPr bwMode="auto">
          <a:xfrm>
            <a:off x="3635896" y="1491580"/>
            <a:ext cx="2286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 smtClean="0">
                <a:solidFill>
                  <a:srgbClr val="0070C0"/>
                </a:solidFill>
                <a:latin typeface="Arial"/>
                <a:cs typeface="Arial"/>
              </a:rPr>
              <a:t>1</a:t>
            </a:r>
            <a:endParaRPr lang="zh-CN" altLang="en-US" sz="3600" b="1" kern="1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4093096" y="1489348"/>
            <a:ext cx="2971800" cy="4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项目现状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WordArt 20"/>
          <p:cNvSpPr>
            <a:spLocks noChangeArrowheads="1" noChangeShapeType="1" noTextEdit="1"/>
          </p:cNvSpPr>
          <p:nvPr/>
        </p:nvSpPr>
        <p:spPr bwMode="auto">
          <a:xfrm>
            <a:off x="3940696" y="2177380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0070C0"/>
                </a:solidFill>
                <a:latin typeface="Arial"/>
                <a:cs typeface="Arial"/>
              </a:rPr>
              <a:t>2</a:t>
            </a:r>
            <a:endParaRPr lang="zh-CN" altLang="en-US" sz="3600" b="1" kern="1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4397896" y="2175148"/>
            <a:ext cx="2971800" cy="4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架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构规划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WordArt 20"/>
          <p:cNvSpPr>
            <a:spLocks noChangeArrowheads="1" noChangeShapeType="1" noTextEdit="1"/>
          </p:cNvSpPr>
          <p:nvPr/>
        </p:nvSpPr>
        <p:spPr bwMode="auto">
          <a:xfrm>
            <a:off x="4321696" y="2858418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0070C0"/>
                </a:solidFill>
                <a:latin typeface="Arial"/>
                <a:cs typeface="Arial"/>
              </a:rPr>
              <a:t>3</a:t>
            </a:r>
            <a:endParaRPr lang="zh-CN" altLang="en-US" sz="3600" b="1" kern="1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4778896" y="2856186"/>
            <a:ext cx="2971800" cy="4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接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口规范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WordArt 20"/>
          <p:cNvSpPr>
            <a:spLocks noChangeArrowheads="1" noChangeShapeType="1" noTextEdit="1"/>
          </p:cNvSpPr>
          <p:nvPr/>
        </p:nvSpPr>
        <p:spPr bwMode="auto">
          <a:xfrm>
            <a:off x="4702696" y="3553743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0070C0"/>
                </a:solidFill>
                <a:latin typeface="Arial"/>
                <a:cs typeface="Arial"/>
              </a:rPr>
              <a:t>4</a:t>
            </a:r>
            <a:endParaRPr lang="zh-CN" altLang="en-US" sz="3600" b="1" kern="1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5236096" y="3514304"/>
            <a:ext cx="297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5610349"/>
            <a:ext cx="9144000" cy="1046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679930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15"/>
          <p:cNvSpPr txBox="1"/>
          <p:nvPr/>
        </p:nvSpPr>
        <p:spPr>
          <a:xfrm>
            <a:off x="2415131" y="2065412"/>
            <a:ext cx="4313738" cy="1207540"/>
          </a:xfrm>
          <a:prstGeom prst="rect">
            <a:avLst/>
          </a:prstGeom>
          <a:noFill/>
        </p:spPr>
        <p:txBody>
          <a:bodyPr wrap="square" lIns="98581" tIns="49291" rIns="98581" bIns="49291">
            <a:spAutoFit/>
          </a:bodyPr>
          <a:lstStyle/>
          <a:p>
            <a:pPr algn="ctr">
              <a:defRPr/>
            </a:pPr>
            <a:r>
              <a:rPr lang="zh-CN" altLang="en-US" sz="72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感谢</a:t>
            </a:r>
            <a:r>
              <a:rPr lang="zh-CN" altLang="en-US" sz="7200" b="1" spc="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聆听</a:t>
            </a:r>
            <a:endParaRPr lang="zh-CN" altLang="en-US" sz="7200" b="1" spc="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4000" y="3503052"/>
            <a:ext cx="2124144" cy="362560"/>
          </a:xfrm>
          <a:prstGeom prst="roundRect">
            <a:avLst/>
          </a:prstGeom>
          <a:solidFill>
            <a:schemeClr val="bg1"/>
          </a:solidFill>
        </p:spPr>
        <p:txBody>
          <a:bodyPr wrap="square" lIns="115214" tIns="57607" rIns="115214" bIns="57607" rtlCol="0">
            <a:noAutofit/>
          </a:bodyPr>
          <a:lstStyle/>
          <a:p>
            <a:pPr algn="ctr"/>
            <a:r>
              <a: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汇报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人：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Arison</a:t>
            </a:r>
            <a:endParaRPr lang="zh-CN" altLang="en-US" sz="1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127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7020272" y="267494"/>
            <a:ext cx="2003258" cy="850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过渡页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algn="r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TRANSITION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PAGE 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1994996"/>
            <a:ext cx="2987824" cy="1584176"/>
            <a:chOff x="0" y="1779662"/>
            <a:chExt cx="2987824" cy="1584176"/>
          </a:xfrm>
        </p:grpSpPr>
        <p:sp>
          <p:nvSpPr>
            <p:cNvPr id="19" name="矩形 18"/>
            <p:cNvSpPr/>
            <p:nvPr/>
          </p:nvSpPr>
          <p:spPr>
            <a:xfrm>
              <a:off x="0" y="1779662"/>
              <a:ext cx="2987824" cy="158417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1520" y="2426142"/>
              <a:ext cx="2736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项目现状及问题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475656" y="2274426"/>
            <a:ext cx="1656184" cy="369332"/>
            <a:chOff x="1475656" y="1995686"/>
            <a:chExt cx="1656184" cy="369332"/>
          </a:xfrm>
        </p:grpSpPr>
        <p:sp>
          <p:nvSpPr>
            <p:cNvPr id="22" name="矩形 21"/>
            <p:cNvSpPr/>
            <p:nvPr/>
          </p:nvSpPr>
          <p:spPr>
            <a:xfrm>
              <a:off x="1475656" y="1995686"/>
              <a:ext cx="1656184" cy="360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91680" y="1995686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PART  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4440560" y="1812349"/>
            <a:ext cx="216024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TextBox 146"/>
          <p:cNvSpPr txBox="1">
            <a:spLocks noChangeArrowheads="1"/>
          </p:cNvSpPr>
          <p:nvPr/>
        </p:nvSpPr>
        <p:spPr bwMode="auto">
          <a:xfrm>
            <a:off x="4744213" y="1776000"/>
            <a:ext cx="2648675" cy="32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404" tIns="38702" rIns="77404" bIns="3870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接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口协调问题</a:t>
            </a:r>
            <a:endParaRPr lang="en-US" sz="16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40560" y="2496770"/>
            <a:ext cx="216024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" name="TextBox 146"/>
          <p:cNvSpPr txBox="1">
            <a:spLocks noChangeArrowheads="1"/>
          </p:cNvSpPr>
          <p:nvPr/>
        </p:nvSpPr>
        <p:spPr bwMode="auto">
          <a:xfrm>
            <a:off x="4744213" y="2460421"/>
            <a:ext cx="2648675" cy="32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404" tIns="38702" rIns="77404" bIns="3870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网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络请求问题</a:t>
            </a: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40560" y="3181191"/>
            <a:ext cx="216024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TextBox 146"/>
          <p:cNvSpPr txBox="1">
            <a:spLocks noChangeArrowheads="1"/>
          </p:cNvSpPr>
          <p:nvPr/>
        </p:nvSpPr>
        <p:spPr bwMode="auto">
          <a:xfrm>
            <a:off x="4744213" y="3144842"/>
            <a:ext cx="2648675" cy="32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404" tIns="38702" rIns="77404" bIns="3870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目臃肿问题</a:t>
            </a: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440560" y="3793604"/>
            <a:ext cx="216024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TextBox 146"/>
          <p:cNvSpPr txBox="1">
            <a:spLocks noChangeArrowheads="1"/>
          </p:cNvSpPr>
          <p:nvPr/>
        </p:nvSpPr>
        <p:spPr bwMode="auto">
          <a:xfrm>
            <a:off x="4744213" y="3757255"/>
            <a:ext cx="2648675" cy="32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404" tIns="38702" rIns="77404" bIns="3870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异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常跟踪问题</a:t>
            </a: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6595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5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00"/>
                            </p:stCondLst>
                            <p:childTnLst>
                              <p:par>
                                <p:cTn id="3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5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400"/>
                            </p:stCondLst>
                            <p:childTnLst>
                              <p:par>
                                <p:cTn id="4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5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9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200"/>
                            </p:stCondLst>
                            <p:childTnLst>
                              <p:par>
                                <p:cTn id="5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5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7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接口协调问题</a:t>
            </a:r>
            <a:endParaRPr lang="zh-CN" altLang="en-US" sz="2000" b="1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47291" y="2465864"/>
            <a:ext cx="8229165" cy="1164463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65" tIns="49282" rIns="98565" bIns="49282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TextBox 21"/>
          <p:cNvSpPr txBox="1">
            <a:spLocks noChangeArrowheads="1"/>
          </p:cNvSpPr>
          <p:nvPr/>
        </p:nvSpPr>
        <p:spPr bwMode="auto">
          <a:xfrm>
            <a:off x="1309344" y="2892038"/>
            <a:ext cx="1030408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136" tIns="46569" rIns="93136" bIns="46569">
            <a:spAutoFit/>
          </a:bodyPr>
          <a:lstStyle/>
          <a:p>
            <a:pPr algn="ctr" eaLnBrk="1" hangingPunct="1"/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求文档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1"/>
          <p:cNvSpPr txBox="1">
            <a:spLocks noChangeArrowheads="1"/>
          </p:cNvSpPr>
          <p:nvPr/>
        </p:nvSpPr>
        <p:spPr bwMode="auto">
          <a:xfrm>
            <a:off x="2733442" y="2892038"/>
            <a:ext cx="1118477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136" tIns="46569" rIns="93136" bIns="46569">
            <a:spAutoFit/>
          </a:bodyPr>
          <a:lstStyle/>
          <a:p>
            <a:pPr algn="ctr" eaLnBrk="1" hangingPunct="1"/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41"/>
          <p:cNvSpPr txBox="1">
            <a:spLocks noChangeArrowheads="1"/>
          </p:cNvSpPr>
          <p:nvPr/>
        </p:nvSpPr>
        <p:spPr bwMode="auto">
          <a:xfrm>
            <a:off x="4159158" y="2892038"/>
            <a:ext cx="1132921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136" tIns="46569" rIns="93136" bIns="46569">
            <a:spAutoFit/>
          </a:bodyPr>
          <a:lstStyle/>
          <a:p>
            <a:pPr algn="ctr" eaLnBrk="1" hangingPunct="1"/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51"/>
          <p:cNvSpPr txBox="1">
            <a:spLocks noChangeArrowheads="1"/>
          </p:cNvSpPr>
          <p:nvPr/>
        </p:nvSpPr>
        <p:spPr bwMode="auto">
          <a:xfrm>
            <a:off x="5584875" y="2892038"/>
            <a:ext cx="1075357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136" tIns="46569" rIns="93136" bIns="46569">
            <a:spAutoFit/>
          </a:bodyPr>
          <a:lstStyle/>
          <a:p>
            <a:pPr algn="ctr" eaLnBrk="1" hangingPunct="1"/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23629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657007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090386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523764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957141" y="2956725"/>
            <a:ext cx="182758" cy="1827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6" tIns="46569" rIns="93136" bIns="46569" anchor="ctr"/>
          <a:lstStyle/>
          <a:p>
            <a:pPr algn="ctr">
              <a:defRPr/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51"/>
          <p:cNvSpPr txBox="1">
            <a:spLocks noChangeArrowheads="1"/>
          </p:cNvSpPr>
          <p:nvPr/>
        </p:nvSpPr>
        <p:spPr bwMode="auto">
          <a:xfrm>
            <a:off x="7008971" y="2892038"/>
            <a:ext cx="1019413" cy="30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136" tIns="46569" rIns="93136" bIns="46569">
            <a:spAutoFit/>
          </a:bodyPr>
          <a:lstStyle/>
          <a:p>
            <a:pPr algn="ctr" eaLnBrk="1" hangingPunct="1"/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22"/>
          <p:cNvSpPr txBox="1"/>
          <p:nvPr/>
        </p:nvSpPr>
        <p:spPr>
          <a:xfrm>
            <a:off x="731512" y="3630328"/>
            <a:ext cx="1889522" cy="1599937"/>
          </a:xfrm>
          <a:prstGeom prst="rect">
            <a:avLst/>
          </a:prstGeom>
          <a:noFill/>
        </p:spPr>
        <p:txBody>
          <a:bodyPr lIns="98565" tIns="49282" rIns="98565" bIns="49282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5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技</a:t>
            </a:r>
            <a:r>
              <a:rPr lang="zh-CN" altLang="en-US" sz="15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术文档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：项目中使用的哪些技术，哪些架构方法，第三方库，工具类等等</a:t>
            </a:r>
            <a:endParaRPr lang="zh-CN" altLang="en-US" sz="15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" name="文本框 22"/>
          <p:cNvSpPr txBox="1"/>
          <p:nvPr/>
        </p:nvSpPr>
        <p:spPr>
          <a:xfrm>
            <a:off x="3524740" y="3621721"/>
            <a:ext cx="1889522" cy="1299855"/>
          </a:xfrm>
          <a:prstGeom prst="rect">
            <a:avLst/>
          </a:prstGeom>
          <a:noFill/>
        </p:spPr>
        <p:txBody>
          <a:bodyPr lIns="98565" tIns="49282" rIns="98565" bIns="49282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500" b="1" dirty="0" smtClean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版本文档</a:t>
            </a:r>
            <a:r>
              <a:rPr lang="zh-CN" altLang="en-US" sz="15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：详细记录上线版本的新功能；客户反馈的问题；</a:t>
            </a:r>
            <a:endParaRPr lang="zh-CN" altLang="en-US" sz="15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文本框 22"/>
          <p:cNvSpPr txBox="1"/>
          <p:nvPr/>
        </p:nvSpPr>
        <p:spPr>
          <a:xfrm>
            <a:off x="6398767" y="3621720"/>
            <a:ext cx="1889522" cy="1599937"/>
          </a:xfrm>
          <a:prstGeom prst="rect">
            <a:avLst/>
          </a:prstGeom>
          <a:noFill/>
        </p:spPr>
        <p:txBody>
          <a:bodyPr lIns="98565" tIns="49282" rIns="98565" bIns="49282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altLang="zh-CN" sz="1500" b="1" dirty="0" smtClean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Bug</a:t>
            </a:r>
            <a:r>
              <a:rPr lang="zh-CN" altLang="en-US" sz="1500" b="1" dirty="0" smtClean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文档</a:t>
            </a:r>
            <a:r>
              <a:rPr lang="zh-CN" altLang="en-US" sz="15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：记录开发过程中发现的，测试人员发现的，上线遇到的所有</a:t>
            </a:r>
            <a:r>
              <a:rPr lang="en-US" altLang="zh-CN" sz="15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bug</a:t>
            </a:r>
            <a:r>
              <a:rPr lang="zh-CN" altLang="en-US" sz="15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问题。</a:t>
            </a:r>
            <a:endParaRPr lang="zh-CN" altLang="en-US" sz="15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22"/>
          <p:cNvSpPr txBox="1"/>
          <p:nvPr/>
        </p:nvSpPr>
        <p:spPr>
          <a:xfrm>
            <a:off x="683568" y="1129308"/>
            <a:ext cx="1889522" cy="1299855"/>
          </a:xfrm>
          <a:prstGeom prst="rect">
            <a:avLst/>
          </a:prstGeom>
          <a:noFill/>
        </p:spPr>
        <p:txBody>
          <a:bodyPr lIns="98565" tIns="49282" rIns="98565" bIns="49282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5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客户</a:t>
            </a:r>
            <a:r>
              <a:rPr lang="zh-CN" altLang="en-US" sz="15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端开发人员</a:t>
            </a:r>
            <a:r>
              <a:rPr lang="zh-CN" altLang="en-US" sz="15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：与期望的格式有差距，带来额外的工作量</a:t>
            </a:r>
            <a:endParaRPr lang="zh-CN" altLang="en-US" sz="15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0" name="文本框 22"/>
          <p:cNvSpPr txBox="1"/>
          <p:nvPr/>
        </p:nvSpPr>
        <p:spPr>
          <a:xfrm>
            <a:off x="6588224" y="1345332"/>
            <a:ext cx="1889522" cy="999773"/>
          </a:xfrm>
          <a:prstGeom prst="rect">
            <a:avLst/>
          </a:prstGeom>
          <a:noFill/>
        </p:spPr>
        <p:txBody>
          <a:bodyPr lIns="98565" tIns="49282" rIns="98565" bIns="49282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5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接口开发人员</a:t>
            </a:r>
            <a:r>
              <a:rPr lang="zh-CN" altLang="en-US" sz="15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：不知道客户端需要什么样格式</a:t>
            </a:r>
            <a:endParaRPr lang="zh-CN" altLang="en-US" sz="15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79912" y="1417340"/>
            <a:ext cx="975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u="sng" dirty="0" smtClean="0">
                <a:hlinkClick r:id="rId3"/>
              </a:rPr>
              <a:t>Swagger</a:t>
            </a: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24" name="直接箭头连接符 23"/>
          <p:cNvCxnSpPr>
            <a:stCxn id="20" idx="1"/>
            <a:endCxn id="22" idx="3"/>
          </p:cNvCxnSpPr>
          <p:nvPr/>
        </p:nvCxnSpPr>
        <p:spPr>
          <a:xfrm flipH="1" flipV="1">
            <a:off x="4755372" y="1740506"/>
            <a:ext cx="1832852" cy="104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2" idx="1"/>
            <a:endCxn id="19" idx="3"/>
          </p:cNvCxnSpPr>
          <p:nvPr/>
        </p:nvCxnSpPr>
        <p:spPr>
          <a:xfrm flipH="1">
            <a:off x="2573090" y="1740506"/>
            <a:ext cx="1206822" cy="38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48064" y="148934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减</a:t>
            </a:r>
            <a:r>
              <a:rPr lang="zh-CN" altLang="en-US" sz="1200" dirty="0" smtClean="0"/>
              <a:t>轻工作量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72249839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接口文档规范问题</a:t>
            </a:r>
            <a:endParaRPr lang="zh-CN" altLang="en-US" sz="2000" b="1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文本框 7"/>
          <p:cNvSpPr txBox="1">
            <a:spLocks noChangeArrowheads="1"/>
          </p:cNvSpPr>
          <p:nvPr/>
        </p:nvSpPr>
        <p:spPr bwMode="auto">
          <a:xfrm>
            <a:off x="1597191" y="1585451"/>
            <a:ext cx="5949619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rPr>
              <a:t>接口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rPr>
              <a:t>文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</a:rPr>
              <a:t>档规范的目的是：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</a:endParaRPr>
          </a:p>
          <a:p>
            <a:pPr algn="ctr" eaLnBrk="1" hangingPunct="1"/>
            <a:r>
              <a:rPr lang="zh-CN" altLang="en-US" sz="2800" b="1" dirty="0" smtClean="0">
                <a:solidFill>
                  <a:srgbClr val="00B050"/>
                </a:solidFill>
                <a:latin typeface="微软雅黑" pitchFamily="34" charset="-122"/>
              </a:rPr>
              <a:t>节约沟通成本，提高开发效率</a:t>
            </a:r>
            <a:endParaRPr lang="zh-CN" altLang="en-US" sz="2800" b="1" dirty="0">
              <a:solidFill>
                <a:srgbClr val="00B050"/>
              </a:solidFill>
              <a:latin typeface="微软雅黑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21804" y="3073524"/>
            <a:ext cx="1800200" cy="1800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7243" y="3481182"/>
            <a:ext cx="156932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确需求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>
              <a:spcBef>
                <a:spcPts val="1200"/>
              </a:spcBef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求文档需要认真阅读并反馈意见，避免后期因为缺字段反复修改接口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21868" y="3073524"/>
            <a:ext cx="1800200" cy="1800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737307" y="3481182"/>
            <a:ext cx="156932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口格式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>
              <a:spcBef>
                <a:spcPts val="1200"/>
              </a:spcBef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移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动部提出格式需求，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>
              <a:spcBef>
                <a:spcPts val="1200"/>
              </a:spcBef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一个地方查看文档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721932" y="3073524"/>
            <a:ext cx="1800200" cy="1800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37371" y="3481182"/>
            <a:ext cx="156932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口联系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>
              <a:spcBef>
                <a:spcPts val="1200"/>
              </a:spcBef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确接口之间的联系，其中主要是参数有无缺少。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821996" y="3073524"/>
            <a:ext cx="1800200" cy="1800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937435" y="3481182"/>
            <a:ext cx="156932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变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更通知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>
              <a:spcBef>
                <a:spcPts val="1200"/>
              </a:spcBef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口编写，变更，都需要以文档形式知会所有人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938615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项目臃肿问题</a:t>
            </a:r>
            <a:endParaRPr lang="zh-CN" altLang="en-US" sz="2000" b="1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23528" y="2475287"/>
            <a:ext cx="4308564" cy="600141"/>
            <a:chOff x="892721" y="2787931"/>
            <a:chExt cx="4823002" cy="671797"/>
          </a:xfrm>
        </p:grpSpPr>
        <p:sp>
          <p:nvSpPr>
            <p:cNvPr id="11" name="矩形 10"/>
            <p:cNvSpPr/>
            <p:nvPr/>
          </p:nvSpPr>
          <p:spPr>
            <a:xfrm>
              <a:off x="960517" y="3163892"/>
              <a:ext cx="4755206" cy="2958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960517" y="3163893"/>
              <a:ext cx="2377603" cy="29583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92721" y="2787931"/>
              <a:ext cx="2015142" cy="378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6E6C67"/>
                  </a:solidFill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zh-CN" altLang="en-US" sz="1600" dirty="0" smtClean="0">
                  <a:solidFill>
                    <a:srgbClr val="6E6C67"/>
                  </a:solidFill>
                  <a:latin typeface="微软雅黑" pitchFamily="34" charset="-122"/>
                  <a:ea typeface="微软雅黑" pitchFamily="34" charset="-122"/>
                </a:rPr>
                <a:t>三库引用问题</a:t>
              </a:r>
              <a:endParaRPr lang="zh-CN" altLang="en-US" sz="1600" dirty="0">
                <a:solidFill>
                  <a:srgbClr val="6E6C6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23528" y="3274602"/>
            <a:ext cx="4308566" cy="599165"/>
            <a:chOff x="892721" y="3773468"/>
            <a:chExt cx="4823017" cy="670706"/>
          </a:xfrm>
        </p:grpSpPr>
        <p:sp>
          <p:nvSpPr>
            <p:cNvPr id="15" name="矩形 14"/>
            <p:cNvSpPr/>
            <p:nvPr/>
          </p:nvSpPr>
          <p:spPr>
            <a:xfrm>
              <a:off x="960519" y="4148339"/>
              <a:ext cx="4755219" cy="2958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文本框 13"/>
            <p:cNvSpPr txBox="1"/>
            <p:nvPr/>
          </p:nvSpPr>
          <p:spPr>
            <a:xfrm>
              <a:off x="892721" y="3773468"/>
              <a:ext cx="1934541" cy="378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6E6C67"/>
                  </a:solidFill>
                  <a:latin typeface="微软雅黑" pitchFamily="34" charset="-122"/>
                  <a:ea typeface="微软雅黑" pitchFamily="34" charset="-122"/>
                </a:rPr>
                <a:t>冗</a:t>
              </a:r>
              <a:r>
                <a:rPr lang="zh-CN" altLang="en-US" sz="1600" dirty="0" smtClean="0">
                  <a:solidFill>
                    <a:srgbClr val="6E6C67"/>
                  </a:solidFill>
                  <a:latin typeface="微软雅黑" pitchFamily="34" charset="-122"/>
                  <a:ea typeface="微软雅黑" pitchFamily="34" charset="-122"/>
                </a:rPr>
                <a:t>余资源问题</a:t>
              </a:r>
              <a:endParaRPr lang="zh-CN" altLang="en-US" sz="1600" dirty="0">
                <a:solidFill>
                  <a:srgbClr val="6E6C6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60517" y="4148339"/>
              <a:ext cx="3128684" cy="29583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23528" y="4025750"/>
            <a:ext cx="4308566" cy="631950"/>
            <a:chOff x="892721" y="4726501"/>
            <a:chExt cx="4823007" cy="707404"/>
          </a:xfrm>
        </p:grpSpPr>
        <p:sp>
          <p:nvSpPr>
            <p:cNvPr id="19" name="矩形 18"/>
            <p:cNvSpPr/>
            <p:nvPr/>
          </p:nvSpPr>
          <p:spPr>
            <a:xfrm>
              <a:off x="960519" y="5138070"/>
              <a:ext cx="4755209" cy="2958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文本框 14"/>
            <p:cNvSpPr txBox="1"/>
            <p:nvPr/>
          </p:nvSpPr>
          <p:spPr>
            <a:xfrm>
              <a:off x="892721" y="4726501"/>
              <a:ext cx="2176355" cy="378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代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码可读性问题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60516" y="5138070"/>
              <a:ext cx="3989540" cy="29583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23528" y="1699323"/>
            <a:ext cx="4308565" cy="600631"/>
            <a:chOff x="892721" y="1795773"/>
            <a:chExt cx="4823001" cy="672345"/>
          </a:xfrm>
        </p:grpSpPr>
        <p:sp>
          <p:nvSpPr>
            <p:cNvPr id="23" name="矩形 22"/>
            <p:cNvSpPr/>
            <p:nvPr/>
          </p:nvSpPr>
          <p:spPr>
            <a:xfrm>
              <a:off x="960517" y="2174748"/>
              <a:ext cx="4755205" cy="293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60517" y="2172284"/>
              <a:ext cx="3738283" cy="29583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文本框 11"/>
            <p:cNvSpPr txBox="1"/>
            <p:nvPr/>
          </p:nvSpPr>
          <p:spPr>
            <a:xfrm>
              <a:off x="892721" y="1795773"/>
              <a:ext cx="3143620" cy="378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6E6C67"/>
                  </a:solidFill>
                  <a:latin typeface="微软雅黑" pitchFamily="34" charset="-122"/>
                  <a:ea typeface="微软雅黑" pitchFamily="34" charset="-122"/>
                </a:rPr>
                <a:t>工</a:t>
              </a:r>
              <a:r>
                <a:rPr lang="zh-CN" altLang="en-US" sz="1600" dirty="0" smtClean="0">
                  <a:solidFill>
                    <a:srgbClr val="6E6C67"/>
                  </a:solidFill>
                  <a:latin typeface="微软雅黑" pitchFamily="34" charset="-122"/>
                  <a:ea typeface="微软雅黑" pitchFamily="34" charset="-122"/>
                </a:rPr>
                <a:t>具类，方法函数混乱</a:t>
              </a:r>
              <a:endParaRPr lang="zh-CN" altLang="en-US" sz="1600" dirty="0">
                <a:solidFill>
                  <a:srgbClr val="6E6C6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圆角矩形标注 25"/>
          <p:cNvSpPr/>
          <p:nvPr/>
        </p:nvSpPr>
        <p:spPr>
          <a:xfrm rot="21600000">
            <a:off x="3529974" y="1699323"/>
            <a:ext cx="696393" cy="228471"/>
          </a:xfrm>
          <a:prstGeom prst="wedgeRoundRectCallout">
            <a:avLst>
              <a:gd name="adj1" fmla="val -21633"/>
              <a:gd name="adj2" fmla="val 78997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80%</a:t>
            </a:r>
            <a:endParaRPr lang="zh-CN" altLang="en-US" dirty="0"/>
          </a:p>
        </p:txBody>
      </p:sp>
      <p:sp>
        <p:nvSpPr>
          <p:cNvPr id="27" name="圆角矩形标注 26"/>
          <p:cNvSpPr/>
          <p:nvPr/>
        </p:nvSpPr>
        <p:spPr>
          <a:xfrm rot="21600000">
            <a:off x="2307277" y="2475287"/>
            <a:ext cx="696393" cy="228471"/>
          </a:xfrm>
          <a:prstGeom prst="wedgeRoundRectCallout">
            <a:avLst>
              <a:gd name="adj1" fmla="val -21633"/>
              <a:gd name="adj2" fmla="val 78997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r>
              <a:rPr lang="en-US" altLang="zh-CN" dirty="0" smtClean="0"/>
              <a:t>0%</a:t>
            </a:r>
            <a:endParaRPr lang="zh-CN" altLang="en-US" dirty="0"/>
          </a:p>
        </p:txBody>
      </p:sp>
      <p:sp>
        <p:nvSpPr>
          <p:cNvPr id="28" name="圆角矩形标注 27"/>
          <p:cNvSpPr/>
          <p:nvPr/>
        </p:nvSpPr>
        <p:spPr>
          <a:xfrm rot="21600000">
            <a:off x="3000424" y="3274602"/>
            <a:ext cx="696393" cy="228471"/>
          </a:xfrm>
          <a:prstGeom prst="wedgeRoundRectCallout">
            <a:avLst>
              <a:gd name="adj1" fmla="val -21633"/>
              <a:gd name="adj2" fmla="val 78997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65%</a:t>
            </a:r>
            <a:endParaRPr lang="zh-CN" altLang="en-US" dirty="0"/>
          </a:p>
        </p:txBody>
      </p:sp>
      <p:sp>
        <p:nvSpPr>
          <p:cNvPr id="29" name="圆角矩形标注 28"/>
          <p:cNvSpPr/>
          <p:nvPr/>
        </p:nvSpPr>
        <p:spPr>
          <a:xfrm rot="21600000">
            <a:off x="3771124" y="4069189"/>
            <a:ext cx="696393" cy="228471"/>
          </a:xfrm>
          <a:prstGeom prst="wedgeRoundRectCallout">
            <a:avLst>
              <a:gd name="adj1" fmla="val -21633"/>
              <a:gd name="adj2" fmla="val 78997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90%</a:t>
            </a:r>
            <a:endParaRPr lang="zh-CN" altLang="en-US" dirty="0"/>
          </a:p>
        </p:txBody>
      </p:sp>
      <p:sp>
        <p:nvSpPr>
          <p:cNvPr id="30" name="文本框 7"/>
          <p:cNvSpPr txBox="1">
            <a:spLocks noChangeArrowheads="1"/>
          </p:cNvSpPr>
          <p:nvPr/>
        </p:nvSpPr>
        <p:spPr bwMode="auto">
          <a:xfrm>
            <a:off x="4823956" y="2041669"/>
            <a:ext cx="1803801" cy="1033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</a:rPr>
              <a:t>组件化</a:t>
            </a:r>
            <a:endParaRPr lang="zh-CN" altLang="en-US" sz="1600" b="1" dirty="0" smtClean="0">
              <a:solidFill>
                <a:srgbClr val="0070C0"/>
              </a:solidFill>
              <a:latin typeface="微软雅黑" pitchFamily="34" charset="-122"/>
            </a:endParaRPr>
          </a:p>
          <a:p>
            <a:pPr algn="ctr">
              <a:lnSpc>
                <a:spcPct val="150000"/>
              </a:lnSpc>
              <a:spcBef>
                <a:spcPts val="300"/>
              </a:spcBef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工具类，公共函数以组件化的方式抽离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31" name="文本框 7"/>
          <p:cNvSpPr txBox="1">
            <a:spLocks noChangeArrowheads="1"/>
          </p:cNvSpPr>
          <p:nvPr/>
        </p:nvSpPr>
        <p:spPr bwMode="auto">
          <a:xfrm>
            <a:off x="7016671" y="2072644"/>
            <a:ext cx="1803801" cy="1033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</a:rPr>
              <a:t>引库审核</a:t>
            </a:r>
            <a:endParaRPr lang="en-US" altLang="zh-CN" sz="1600" b="1" dirty="0" smtClean="0">
              <a:solidFill>
                <a:srgbClr val="0070C0"/>
              </a:solidFill>
              <a:latin typeface="微软雅黑" pitchFamily="34" charset="-122"/>
            </a:endParaRPr>
          </a:p>
          <a:p>
            <a:pPr algn="ctr">
              <a:lnSpc>
                <a:spcPct val="150000"/>
              </a:lnSpc>
              <a:spcBef>
                <a:spcPts val="300"/>
              </a:spcBef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引用第三方库，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so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文件必须经过一起商量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32" name="文本框 7"/>
          <p:cNvSpPr txBox="1">
            <a:spLocks noChangeArrowheads="1"/>
          </p:cNvSpPr>
          <p:nvPr/>
        </p:nvSpPr>
        <p:spPr bwMode="auto">
          <a:xfrm>
            <a:off x="4823956" y="3391770"/>
            <a:ext cx="1803801" cy="191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</a:rPr>
              <a:t>消除冗余资源</a:t>
            </a:r>
            <a:endParaRPr lang="en-US" altLang="zh-CN" sz="1600" b="1" dirty="0" smtClean="0">
              <a:solidFill>
                <a:srgbClr val="0070C0"/>
              </a:solidFill>
              <a:latin typeface="微软雅黑" pitchFamily="34" charset="-122"/>
            </a:endParaRPr>
          </a:p>
          <a:p>
            <a:pPr algn="ctr">
              <a:lnSpc>
                <a:spcPct val="150000"/>
              </a:lnSpc>
              <a:spcBef>
                <a:spcPts val="300"/>
              </a:spcBef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自己负责的功能模块，自己负责不产生冗余资源（重复利于）。对于现存的冗余资源，分工处理掉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33" name="文本框 7"/>
          <p:cNvSpPr txBox="1">
            <a:spLocks noChangeArrowheads="1"/>
          </p:cNvSpPr>
          <p:nvPr/>
        </p:nvSpPr>
        <p:spPr bwMode="auto">
          <a:xfrm>
            <a:off x="7016671" y="3422746"/>
            <a:ext cx="1803801" cy="1594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</a:rPr>
              <a:t>代码可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</a:rPr>
              <a:t>读性</a:t>
            </a:r>
            <a:endParaRPr lang="en-US" altLang="zh-CN" sz="1600" b="1" dirty="0" smtClean="0">
              <a:solidFill>
                <a:srgbClr val="0070C0"/>
              </a:solidFill>
              <a:latin typeface="微软雅黑" pitchFamily="34" charset="-122"/>
            </a:endParaRPr>
          </a:p>
          <a:p>
            <a:pPr algn="ctr">
              <a:lnSpc>
                <a:spcPct val="150000"/>
              </a:lnSpc>
              <a:spcBef>
                <a:spcPts val="300"/>
              </a:spcBef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注意基本常识问题，如：命名规范，设计合理；这一点需要阅读大量优秀代码才能提升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701580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5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75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项目架构规划</a:t>
            </a:r>
            <a:endParaRPr lang="zh-CN" altLang="en-US" sz="2000" b="1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5" name="图片 1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8796" y="1591027"/>
            <a:ext cx="1941057" cy="1920999"/>
          </a:xfrm>
          <a:prstGeom prst="ellips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</p:pic>
      <p:sp>
        <p:nvSpPr>
          <p:cNvPr id="16" name="椭圆 15"/>
          <p:cNvSpPr/>
          <p:nvPr/>
        </p:nvSpPr>
        <p:spPr>
          <a:xfrm>
            <a:off x="1898079" y="1648883"/>
            <a:ext cx="599191" cy="611343"/>
          </a:xfrm>
          <a:prstGeom prst="ellipse">
            <a:avLst/>
          </a:prstGeom>
          <a:solidFill>
            <a:srgbClr val="0066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rtlCol="0" anchor="ctr"/>
          <a:lstStyle/>
          <a:p>
            <a:pPr algn="ctr"/>
            <a:r>
              <a:rPr lang="en-US" altLang="zh-CN" sz="1700" b="1" dirty="0"/>
              <a:t>01</a:t>
            </a:r>
            <a:endParaRPr lang="zh-CN" altLang="en-US" sz="1700" b="1" dirty="0"/>
          </a:p>
        </p:txBody>
      </p:sp>
      <p:pic>
        <p:nvPicPr>
          <p:cNvPr id="17" name="图片 1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25498" y="3145532"/>
            <a:ext cx="1980000" cy="1980000"/>
          </a:xfrm>
          <a:prstGeom prst="ellips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</p:pic>
      <p:sp>
        <p:nvSpPr>
          <p:cNvPr id="18" name="椭圆 17"/>
          <p:cNvSpPr/>
          <p:nvPr/>
        </p:nvSpPr>
        <p:spPr>
          <a:xfrm>
            <a:off x="4910240" y="3288834"/>
            <a:ext cx="611366" cy="611343"/>
          </a:xfrm>
          <a:prstGeom prst="ellipse">
            <a:avLst/>
          </a:prstGeom>
          <a:solidFill>
            <a:srgbClr val="0066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rtlCol="0" anchor="ctr"/>
          <a:lstStyle/>
          <a:p>
            <a:pPr algn="ctr"/>
            <a:r>
              <a:rPr lang="en-US" altLang="zh-CN" sz="1700" b="1" dirty="0"/>
              <a:t>02</a:t>
            </a:r>
            <a:endParaRPr lang="zh-CN" altLang="en-US" sz="1700" b="1" dirty="0"/>
          </a:p>
        </p:txBody>
      </p:sp>
      <p:pic>
        <p:nvPicPr>
          <p:cNvPr id="19" name="图片 18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01318" y="1571249"/>
            <a:ext cx="1940842" cy="1940776"/>
          </a:xfrm>
          <a:prstGeom prst="ellips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</p:pic>
      <p:sp>
        <p:nvSpPr>
          <p:cNvPr id="20" name="椭圆 19"/>
          <p:cNvSpPr/>
          <p:nvPr/>
        </p:nvSpPr>
        <p:spPr>
          <a:xfrm>
            <a:off x="7853990" y="1648883"/>
            <a:ext cx="611365" cy="611343"/>
          </a:xfrm>
          <a:prstGeom prst="ellipse">
            <a:avLst/>
          </a:prstGeom>
          <a:solidFill>
            <a:srgbClr val="0066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rtlCol="0" anchor="ctr"/>
          <a:lstStyle/>
          <a:p>
            <a:pPr algn="ctr"/>
            <a:r>
              <a:rPr lang="en-US" altLang="zh-CN" sz="1700" b="1" dirty="0"/>
              <a:t>03</a:t>
            </a:r>
            <a:endParaRPr lang="zh-CN" altLang="en-US" sz="17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23528" y="3829696"/>
            <a:ext cx="2096108" cy="619687"/>
          </a:xfrm>
          <a:prstGeom prst="rect">
            <a:avLst/>
          </a:prstGeom>
          <a:noFill/>
        </p:spPr>
        <p:txBody>
          <a:bodyPr wrap="square" lIns="98581" tIns="49291" rIns="98581" bIns="49291" rtlCol="0">
            <a:spAutoFit/>
          </a:bodyPr>
          <a:lstStyle/>
          <a:p>
            <a:pPr algn="just">
              <a:lnSpc>
                <a:spcPct val="130000"/>
              </a:lnSpc>
              <a:spcAft>
                <a:spcPts val="647"/>
              </a:spcAft>
            </a:pPr>
            <a:r>
              <a:rPr lang="zh-CN" alt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宏观角度：插件化，组件化，混合开发</a:t>
            </a:r>
            <a:endParaRPr lang="zh-CN" altLang="en-US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75856" y="1345332"/>
            <a:ext cx="2096108" cy="1139829"/>
          </a:xfrm>
          <a:prstGeom prst="rect">
            <a:avLst/>
          </a:prstGeom>
          <a:noFill/>
        </p:spPr>
        <p:txBody>
          <a:bodyPr wrap="square" lIns="98581" tIns="49291" rIns="98581" bIns="49291" rtlCol="0">
            <a:spAutoFit/>
          </a:bodyPr>
          <a:lstStyle/>
          <a:p>
            <a:pPr algn="just">
              <a:lnSpc>
                <a:spcPct val="130000"/>
              </a:lnSpc>
              <a:spcAft>
                <a:spcPts val="647"/>
              </a:spcAft>
            </a:pPr>
            <a:r>
              <a:rPr lang="zh-CN" alt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微观角度：网络处理定制化，数据库封装，工具类组件化，异步通信方案选择，定制化</a:t>
            </a:r>
            <a:r>
              <a:rPr lang="en-US" altLang="zh-CN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控件，</a:t>
            </a:r>
            <a:endParaRPr lang="zh-CN" altLang="en-US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78951" y="3800508"/>
            <a:ext cx="2096108" cy="1399901"/>
          </a:xfrm>
          <a:prstGeom prst="rect">
            <a:avLst/>
          </a:prstGeom>
          <a:noFill/>
        </p:spPr>
        <p:txBody>
          <a:bodyPr wrap="square" lIns="98581" tIns="49291" rIns="98581" bIns="49291" rtlCol="0">
            <a:spAutoFit/>
          </a:bodyPr>
          <a:lstStyle/>
          <a:p>
            <a:pPr algn="just">
              <a:lnSpc>
                <a:spcPct val="130000"/>
              </a:lnSpc>
              <a:spcAft>
                <a:spcPts val="647"/>
              </a:spcAft>
            </a:pPr>
            <a:r>
              <a:rPr lang="zh-CN" alt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专业领域：针对具体的功能需求，涉及的领域再考虑专门的架构规划。比如多媒体，直播，即时通讯，图片处理，上传下载等</a:t>
            </a:r>
            <a:endParaRPr lang="zh-CN" altLang="en-US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98229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25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25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16" grpId="0" animBg="1"/>
      <p:bldP spid="18" grpId="0" animBg="1"/>
      <p:bldP spid="20" grpId="0" animBg="1"/>
      <p:bldP spid="21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zh-CN" altLang="en-US" sz="20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版本管理</a:t>
            </a:r>
            <a:endParaRPr lang="zh-CN" altLang="en-US" sz="2000" b="1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24" name="图表 23"/>
          <p:cNvGraphicFramePr/>
          <p:nvPr>
            <p:extLst>
              <p:ext uri="{D42A27DB-BD31-4B8C-83A1-F6EECF244321}">
                <p14:modId xmlns:p14="http://schemas.microsoft.com/office/powerpoint/2010/main" xmlns="" val="3518610277"/>
              </p:ext>
            </p:extLst>
          </p:nvPr>
        </p:nvGraphicFramePr>
        <p:xfrm>
          <a:off x="323528" y="1489348"/>
          <a:ext cx="5112568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文本框 7"/>
          <p:cNvSpPr txBox="1">
            <a:spLocks noChangeArrowheads="1"/>
          </p:cNvSpPr>
          <p:nvPr/>
        </p:nvSpPr>
        <p:spPr bwMode="auto">
          <a:xfrm>
            <a:off x="5652120" y="769268"/>
            <a:ext cx="2880320" cy="104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A  </a:t>
            </a: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大版本发布分支</a:t>
            </a:r>
            <a:r>
              <a:rPr lang="en-US" altLang="zh-CN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-master</a:t>
            </a:r>
            <a:endParaRPr lang="en-US" altLang="zh-CN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要求是最稳定的版本，大功能迭代更新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6" name="文本框 7"/>
          <p:cNvSpPr txBox="1">
            <a:spLocks noChangeArrowheads="1"/>
          </p:cNvSpPr>
          <p:nvPr/>
        </p:nvSpPr>
        <p:spPr bwMode="auto">
          <a:xfrm>
            <a:off x="5724128" y="1993404"/>
            <a:ext cx="2880320" cy="104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B</a:t>
            </a:r>
            <a:r>
              <a:rPr lang="en-US" altLang="zh-CN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 </a:t>
            </a: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开</a:t>
            </a: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发分支</a:t>
            </a:r>
            <a:r>
              <a:rPr lang="en-US" altLang="zh-CN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-developer</a:t>
            </a: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功能添加和研发过程中需要用到的主要分支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7" name="文本框 7"/>
          <p:cNvSpPr txBox="1">
            <a:spLocks noChangeArrowheads="1"/>
          </p:cNvSpPr>
          <p:nvPr/>
        </p:nvSpPr>
        <p:spPr bwMode="auto">
          <a:xfrm>
            <a:off x="5724128" y="3217540"/>
            <a:ext cx="2880320" cy="104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C  </a:t>
            </a:r>
            <a:r>
              <a:rPr lang="en-US" altLang="zh-CN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bug</a:t>
            </a: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分</a:t>
            </a: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支</a:t>
            </a:r>
            <a:r>
              <a:rPr lang="en-US" altLang="zh-CN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-fix</a:t>
            </a: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从发布版本分支下拉之后，修复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bug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后提交到发布版本，进行测试和发布。确认无误后，删除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bug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分支。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9" name="文本框 7"/>
          <p:cNvSpPr txBox="1">
            <a:spLocks noChangeArrowheads="1"/>
          </p:cNvSpPr>
          <p:nvPr/>
        </p:nvSpPr>
        <p:spPr bwMode="auto">
          <a:xfrm>
            <a:off x="5724128" y="4513684"/>
            <a:ext cx="2880320" cy="104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D </a:t>
            </a: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小版本发布</a:t>
            </a:r>
            <a:r>
              <a:rPr lang="en-US" altLang="zh-CN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-release</a:t>
            </a: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小功能添加，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bug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修复后版本的发布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13225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Graphic spid="24" grpId="0">
        <p:bldSub>
          <a:bldChart bld="category"/>
        </p:bldSub>
      </p:bldGraphic>
      <p:bldP spid="25" grpId="0"/>
      <p:bldP spid="26" grpId="0"/>
      <p:bldP spid="2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683568" y="481236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异</a:t>
            </a:r>
            <a:r>
              <a:rPr lang="zh-CN" altLang="en-US" sz="20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常问题反馈机制</a:t>
            </a:r>
            <a:endParaRPr lang="zh-CN" altLang="en-US" sz="2000" b="1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391475"/>
            <a:ext cx="372660" cy="3726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591291"/>
            <a:ext cx="248440" cy="248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25" name="图表 24"/>
          <p:cNvGraphicFramePr/>
          <p:nvPr>
            <p:extLst>
              <p:ext uri="{D42A27DB-BD31-4B8C-83A1-F6EECF244321}">
                <p14:modId xmlns:p14="http://schemas.microsoft.com/office/powerpoint/2010/main" xmlns="" val="4163472702"/>
              </p:ext>
            </p:extLst>
          </p:nvPr>
        </p:nvGraphicFramePr>
        <p:xfrm>
          <a:off x="539552" y="2065412"/>
          <a:ext cx="2628292" cy="1944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" name="图表 25"/>
          <p:cNvGraphicFramePr/>
          <p:nvPr>
            <p:extLst>
              <p:ext uri="{D42A27DB-BD31-4B8C-83A1-F6EECF244321}">
                <p14:modId xmlns:p14="http://schemas.microsoft.com/office/powerpoint/2010/main" xmlns="" val="3923237157"/>
              </p:ext>
            </p:extLst>
          </p:nvPr>
        </p:nvGraphicFramePr>
        <p:xfrm>
          <a:off x="5688124" y="1921396"/>
          <a:ext cx="2628292" cy="1944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7" name="图表 26"/>
          <p:cNvGraphicFramePr/>
          <p:nvPr>
            <p:extLst>
              <p:ext uri="{D42A27DB-BD31-4B8C-83A1-F6EECF244321}">
                <p14:modId xmlns:p14="http://schemas.microsoft.com/office/powerpoint/2010/main" xmlns="" val="1334491463"/>
              </p:ext>
            </p:extLst>
          </p:nvPr>
        </p:nvGraphicFramePr>
        <p:xfrm>
          <a:off x="3131840" y="2065412"/>
          <a:ext cx="2628292" cy="2148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8" name="文本框 13"/>
          <p:cNvSpPr txBox="1"/>
          <p:nvPr/>
        </p:nvSpPr>
        <p:spPr>
          <a:xfrm>
            <a:off x="1007604" y="2983647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Calibri Light" panose="020F0302020204030204" pitchFamily="34" charset="0"/>
              </a:rPr>
              <a:t>75%</a:t>
            </a:r>
            <a:endParaRPr lang="zh-CN" altLang="en-US" sz="3200" dirty="0">
              <a:latin typeface="Calibri Light" panose="020F0302020204030204" pitchFamily="34" charset="0"/>
            </a:endParaRPr>
          </a:p>
        </p:txBody>
      </p:sp>
      <p:sp>
        <p:nvSpPr>
          <p:cNvPr id="29" name="文本框 14"/>
          <p:cNvSpPr txBox="1"/>
          <p:nvPr/>
        </p:nvSpPr>
        <p:spPr>
          <a:xfrm>
            <a:off x="3653898" y="2992805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Calibri Light" panose="020F0302020204030204" pitchFamily="34" charset="0"/>
              </a:rPr>
              <a:t>50%</a:t>
            </a:r>
            <a:endParaRPr lang="zh-CN" altLang="en-US" sz="3200" dirty="0">
              <a:latin typeface="Calibri Light" panose="020F0302020204030204" pitchFamily="34" charset="0"/>
            </a:endParaRPr>
          </a:p>
        </p:txBody>
      </p:sp>
      <p:sp>
        <p:nvSpPr>
          <p:cNvPr id="30" name="文本框 15"/>
          <p:cNvSpPr txBox="1"/>
          <p:nvPr/>
        </p:nvSpPr>
        <p:spPr>
          <a:xfrm>
            <a:off x="6156176" y="2992805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Calibri Light" panose="020F0302020204030204" pitchFamily="34" charset="0"/>
              </a:rPr>
              <a:t>25%</a:t>
            </a:r>
            <a:endParaRPr lang="zh-CN" altLang="en-US" sz="3200" dirty="0">
              <a:latin typeface="Calibri Light" panose="020F0302020204030204" pitchFamily="34" charset="0"/>
            </a:endParaRPr>
          </a:p>
        </p:txBody>
      </p:sp>
      <p:sp>
        <p:nvSpPr>
          <p:cNvPr id="31" name="文本框 7"/>
          <p:cNvSpPr txBox="1">
            <a:spLocks noChangeArrowheads="1"/>
          </p:cNvSpPr>
          <p:nvPr/>
        </p:nvSpPr>
        <p:spPr bwMode="auto">
          <a:xfrm>
            <a:off x="971600" y="4225652"/>
            <a:ext cx="1811483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方</a:t>
            </a: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案</a:t>
            </a: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一</a:t>
            </a:r>
            <a:r>
              <a:rPr lang="en-US" altLang="zh-CN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【</a:t>
            </a: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推荐</a:t>
            </a:r>
            <a:r>
              <a:rPr lang="en-US" altLang="zh-CN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】</a:t>
            </a:r>
            <a:endParaRPr lang="zh-CN" alt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  <a:p>
            <a:pPr marL="228600" indent="-228600" algn="ctr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使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用指数高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  <a:p>
            <a:pPr marL="228600" indent="-228600" algn="ctr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hlinkClick r:id="rId6"/>
              </a:rPr>
              <a:t>后端搭建方案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  <a:p>
            <a:pPr marL="228600" indent="-228600" algn="ctr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zh-CN" altLang="en-US" sz="1200" dirty="0" smtClean="0"/>
              <a:t>保护用</a:t>
            </a:r>
            <a:r>
              <a:rPr lang="zh-CN" altLang="en-US" sz="1200" dirty="0" smtClean="0"/>
              <a:t>户隐</a:t>
            </a:r>
            <a:r>
              <a:rPr lang="zh-CN" altLang="en-US" sz="1200" dirty="0" smtClean="0"/>
              <a:t>私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  <a:p>
            <a:pPr marL="228600" indent="-228600" algn="ctr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32" name="文本框 7"/>
          <p:cNvSpPr txBox="1">
            <a:spLocks noChangeArrowheads="1"/>
          </p:cNvSpPr>
          <p:nvPr/>
        </p:nvSpPr>
        <p:spPr bwMode="auto">
          <a:xfrm>
            <a:off x="3540245" y="4225652"/>
            <a:ext cx="1811483" cy="104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方案二</a:t>
            </a:r>
            <a:endParaRPr lang="en-US" altLang="zh-CN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  <a:p>
            <a:pPr algn="ctr">
              <a:lnSpc>
                <a:spcPct val="150000"/>
              </a:lnSpc>
              <a:spcBef>
                <a:spcPts val="300"/>
              </a:spcBef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1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，功能不够强大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33" name="文本框 7"/>
          <p:cNvSpPr txBox="1">
            <a:spLocks noChangeArrowheads="1"/>
          </p:cNvSpPr>
          <p:nvPr/>
        </p:nvSpPr>
        <p:spPr bwMode="auto">
          <a:xfrm>
            <a:off x="6096529" y="4225652"/>
            <a:ext cx="1811483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方案三</a:t>
            </a:r>
            <a:endParaRPr lang="en-US" altLang="zh-CN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  <a:p>
            <a:pPr marL="228600" indent="-228600" algn="ctr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用户隐私数据敏感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  <a:p>
            <a:pPr marL="228600" indent="-228600" algn="ctr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接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入简单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  <a:p>
            <a:pPr marL="228600" indent="-228600" algn="ctr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  <a:p>
            <a:pPr algn="ctr">
              <a:lnSpc>
                <a:spcPct val="150000"/>
              </a:lnSpc>
              <a:spcBef>
                <a:spcPts val="300"/>
              </a:spcBef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34" name="文本框 7"/>
          <p:cNvSpPr txBox="1">
            <a:spLocks noChangeArrowheads="1"/>
          </p:cNvSpPr>
          <p:nvPr/>
        </p:nvSpPr>
        <p:spPr bwMode="auto">
          <a:xfrm>
            <a:off x="1043608" y="985292"/>
            <a:ext cx="6905528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 </a:t>
            </a:r>
            <a:r>
              <a:rPr lang="zh-CN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方案</a:t>
            </a:r>
            <a:endParaRPr lang="en-US" altLang="zh-CN" sz="1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hlinkClick r:id="rId7"/>
              </a:rPr>
              <a:t>如</a:t>
            </a:r>
            <a:r>
              <a:rPr lang="zh-CN" altLang="en-US" sz="1400" dirty="0" smtClean="0">
                <a:hlinkClick r:id="rId7"/>
              </a:rPr>
              <a:t>何安装</a:t>
            </a:r>
            <a:r>
              <a:rPr lang="en-US" altLang="zh-CN" sz="1400" dirty="0" smtClean="0">
                <a:hlinkClick r:id="rId7"/>
              </a:rPr>
              <a:t>ACRA-</a:t>
            </a:r>
            <a:r>
              <a:rPr lang="zh-CN" altLang="en-US" sz="1400" dirty="0" smtClean="0">
                <a:hlinkClick r:id="rId7"/>
              </a:rPr>
              <a:t>一个</a:t>
            </a:r>
            <a:r>
              <a:rPr lang="en-US" altLang="zh-CN" sz="1400" dirty="0" smtClean="0">
                <a:hlinkClick r:id="rId7"/>
              </a:rPr>
              <a:t>Android</a:t>
            </a:r>
            <a:r>
              <a:rPr lang="zh-CN" altLang="en-US" sz="1400" dirty="0" smtClean="0">
                <a:hlinkClick r:id="rId7"/>
              </a:rPr>
              <a:t>应用</a:t>
            </a:r>
            <a:r>
              <a:rPr lang="en-US" altLang="zh-CN" sz="1400" dirty="0" smtClean="0">
                <a:hlinkClick r:id="rId7"/>
              </a:rPr>
              <a:t>Crash</a:t>
            </a:r>
            <a:r>
              <a:rPr lang="zh-CN" altLang="en-US" sz="1400" dirty="0" smtClean="0">
                <a:hlinkClick r:id="rId7"/>
              </a:rPr>
              <a:t>跟踪</a:t>
            </a:r>
            <a:r>
              <a:rPr lang="zh-CN" altLang="en-US" sz="1400" dirty="0" smtClean="0">
                <a:hlinkClick r:id="rId7"/>
              </a:rPr>
              <a:t>系</a:t>
            </a:r>
            <a:r>
              <a:rPr lang="zh-CN" altLang="en-US" sz="1400" dirty="0" smtClean="0">
                <a:hlinkClick r:id="rId7"/>
              </a:rPr>
              <a:t>统</a:t>
            </a:r>
            <a:r>
              <a:rPr lang="zh-CN" altLang="en-US" sz="1400" dirty="0" smtClean="0"/>
              <a:t>   </a:t>
            </a:r>
            <a:r>
              <a:rPr lang="en-US" altLang="zh-CN" sz="1400" b="1" dirty="0" smtClean="0"/>
              <a:t>Application </a:t>
            </a:r>
            <a:r>
              <a:rPr lang="en-US" altLang="zh-CN" sz="1400" b="1" dirty="0" smtClean="0"/>
              <a:t>Crash Reports for </a:t>
            </a:r>
            <a:r>
              <a:rPr lang="en-US" altLang="zh-CN" sz="1400" b="1" dirty="0" smtClean="0"/>
              <a:t>Android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自</a:t>
            </a:r>
            <a:r>
              <a:rPr lang="zh-CN" altLang="en-US" sz="1400" dirty="0" smtClean="0"/>
              <a:t>己封装定制化异常信息收集工具库 。主要通过</a:t>
            </a:r>
            <a:r>
              <a:rPr lang="en-US" altLang="zh-CN" sz="1400" b="1" dirty="0" smtClean="0"/>
              <a:t>Thread.UncaughtExceptionHandler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第三方平台。</a:t>
            </a:r>
            <a:r>
              <a:rPr lang="zh-CN" altLang="en-US" sz="1400" dirty="0" smtClean="0">
                <a:hlinkClick r:id="rId8"/>
              </a:rPr>
              <a:t>友盟错误统计</a:t>
            </a:r>
            <a:endParaRPr lang="en-US" altLang="zh-CN" sz="1400" dirty="0" smtClean="0"/>
          </a:p>
          <a:p>
            <a:pPr marL="342900" indent="-342900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97031507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50"/>
                            </p:stCondLst>
                            <p:childTnLst>
                              <p:par>
                                <p:cTn id="4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250"/>
                            </p:stCondLst>
                            <p:childTnLst>
                              <p:par>
                                <p:cTn id="5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5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Graphic spid="25" grpId="0">
        <p:bldAsOne/>
      </p:bldGraphic>
      <p:bldGraphic spid="26" grpId="0">
        <p:bldAsOne/>
      </p:bldGraphic>
      <p:bldGraphic spid="27" grpId="0">
        <p:bldAsOne/>
      </p:bldGraphic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theme/theme1.xml><?xml version="1.0" encoding="utf-8"?>
<a:theme xmlns:a="http://schemas.openxmlformats.org/drawingml/2006/main" name="Office 主题">
  <a:themeElements>
    <a:clrScheme name="元素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2043</Words>
  <Application>Microsoft Office PowerPoint</Application>
  <PresentationFormat>全屏显示(16:10)</PresentationFormat>
  <Paragraphs>235</Paragraphs>
  <Slides>20</Slides>
  <Notes>20</Notes>
  <HiddenSlides>1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Arison</cp:lastModifiedBy>
  <cp:revision>72</cp:revision>
  <dcterms:created xsi:type="dcterms:W3CDTF">2014-12-22T05:59:52Z</dcterms:created>
  <dcterms:modified xsi:type="dcterms:W3CDTF">2017-03-30T09:06:31Z</dcterms:modified>
</cp:coreProperties>
</file>