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73" r:id="rId6"/>
    <p:sldId id="258" r:id="rId7"/>
    <p:sldId id="274" r:id="rId8"/>
    <p:sldId id="262" r:id="rId9"/>
    <p:sldId id="259" r:id="rId10"/>
    <p:sldId id="260" r:id="rId11"/>
    <p:sldId id="264" r:id="rId12"/>
    <p:sldId id="265" r:id="rId13"/>
    <p:sldId id="266" r:id="rId14"/>
    <p:sldId id="272" r:id="rId15"/>
    <p:sldId id="267" r:id="rId16"/>
    <p:sldId id="268" r:id="rId17"/>
    <p:sldId id="269" r:id="rId18"/>
    <p:sldId id="275" r:id="rId19"/>
    <p:sldId id="277" r:id="rId20"/>
    <p:sldId id="279" r:id="rId21"/>
    <p:sldId id="257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EE6B5-F1FE-4E78-94AB-BA574D7957C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6DE72-D36A-4D3C-A47C-167990200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Dependent variable and independent variable; State with the highest Alcohol by Volume % is ; box plot to visualize the relationship; Determine the relationship between the ABV and States variable using a stembox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DE72-D36A-4D3C-A47C-1679902004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7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Brewery ID with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DE72-D36A-4D3C-A47C-1679902004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09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a scatterplot and a fitted regression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DE72-D36A-4D3C-A47C-1679902004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87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a scatterplot and a fitted regression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DE72-D36A-4D3C-A47C-1679902004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92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a scatterplot and a fitted regression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DE72-D36A-4D3C-A47C-1679902004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81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a scatterplot and a fitted regression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DE72-D36A-4D3C-A47C-1679902004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3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E534-3107-4593-90BE-2BC99F14F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F28B6-D129-AACE-30C8-7D4D51B46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91CE-A44D-5764-0DCE-D94FBB27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74C15-C7BC-CC3B-9A45-6DF3F18A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FB626-F191-24B7-DC0B-822ED0D9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3AAA-B1A9-83E0-5838-F34A0ABC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03591-8740-01D1-1DBF-A671CBF94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EB56-A05A-0DBC-21F6-C033D8CD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A48DA-0FA7-0ADF-228A-C4354EC6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0B67D-BC32-8788-00C7-A320A0ED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7CCC7-353C-9CE1-0235-376643C1D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2EDC0-A902-9878-F08A-9430E26C7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8F79-78B9-3B6D-D2CE-80F5D041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C4996-31F1-FAD6-67EC-4BF1DE96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50C40-9E30-C706-6928-32273838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9429-9C25-F0AF-7A0A-FD9655CE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57AAA-D09B-ED6F-B398-5787B121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C73C7-4DCE-DB32-8649-37CF8F44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41174-22C6-C775-73F2-43CD7597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73E0-178D-AAEC-BEB0-E17B5772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1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F9EE-0A37-1EBC-B8AF-0AB10199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43153-E01F-834A-8C15-014DB6863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E3E8B-3A89-A2F6-55A8-7798109F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A6467-4FA2-B622-DEFB-8D06FAF8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10B90-7DA0-E266-D294-52636848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2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1706-9049-B3E1-65C3-72A36CA1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8A3E-0045-76DE-3900-C6FC09284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E8221-D22E-8C69-5831-DF3509911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2929C-4364-2524-777D-85856C71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9FF95-E9C3-F1FC-03A8-CEE75A16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0936A-43C0-9B01-DF4F-1A1F3125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8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62A3-BB48-D149-9D28-F1D432E7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C28B8-3585-7E94-D260-86F523D8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C3A9D-52EF-8A63-27D6-0C8FA930D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379D5-D4E6-AC74-FA72-960840994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3D424-D4F6-C64A-71C1-A3863AFCC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866A1-0EAA-12BD-2B08-321A638E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FCC28-C0AB-9C0D-4E8B-4FA23811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E523C-04ED-D3C9-8C30-EB941B49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3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30CB-524A-9394-BBAC-99E9DAB8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9A293-B591-4A40-319B-D43161F3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F1080-8220-8D97-7580-44AC7FE6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EFAE8-649F-A87B-4095-1AED71DE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4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B5C5D-2E5B-7002-F670-250B4B8B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F342-D2DD-DDD5-5017-FE58F466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5BF6B-6BE9-766D-5C63-42F7DCF4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7378-0941-015B-8DF3-993A8E28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6B75-684D-94E6-8C57-17C24607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40B9E-B1A8-A3A1-D7E2-8A4DF11BC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1DD94-49BA-74A9-759C-DA7DB7BC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99DDA-197B-5FA3-9ABD-727AEE2E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4A089-C2E0-A823-5BC6-43271572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4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BBA6-5EBC-9671-664B-DE1498B7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8BB9F-C232-3D1D-820C-3502F221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0C402-002B-A4D3-3E83-C9387C9EF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0BC83-0EBC-6BE1-6454-46362ED7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2E65D-5E55-46F2-75A1-14D6A406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D0AAC-CB56-FFBD-7A45-0394B62D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1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BCE2C-C301-6ADB-87C4-E2D5FA9F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9B429-01AF-85CB-52EA-0B2085102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DE260-DC5B-BD9A-A92C-54DCEE4FA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61EA1-8410-DE34-ADF0-B31F47DD8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46E09-0A9A-D547-01DA-E982DE801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2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C668-440F-E5F9-659B-6B4E12A7BC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0EDAA-F979-C980-54B6-942E7D61C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660" y="1600200"/>
            <a:ext cx="5645427" cy="14271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Budweiser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31E63-FBA0-3526-0CEE-02F08D25C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90" y="3453074"/>
            <a:ext cx="6048788" cy="1158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Anthony H. and Oluwadamilola O.</a:t>
            </a:r>
          </a:p>
          <a:p>
            <a:r>
              <a:rPr lang="en-US" sz="2200" b="1">
                <a:solidFill>
                  <a:schemeClr val="bg1"/>
                </a:solidFill>
                <a:ea typeface="+mn-lt"/>
                <a:cs typeface="+mn-lt"/>
              </a:rPr>
              <a:t>DS 6306 Group 2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 descr="Anheuser Busch Brewery Tour Pictures - Daily Appetite">
            <a:extLst>
              <a:ext uri="{FF2B5EF4-FFF2-40B4-BE49-F238E27FC236}">
                <a16:creationId xmlns:a16="http://schemas.microsoft.com/office/drawing/2014/main" id="{7406371C-5B86-FA1D-C767-D5A85CB21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37" y="0"/>
            <a:ext cx="4627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23B4822-A4D2-CA14-6829-B6FDA5377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1685783"/>
            <a:ext cx="4892040" cy="156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47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0453F10-AA2B-4724-B79D-5177B8516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362B32-0334-4324-2CD0-D88164C361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5787C-E5E6-A4F7-6406-F056AF441222}"/>
              </a:ext>
            </a:extLst>
          </p:cNvPr>
          <p:cNvSpPr txBox="1"/>
          <p:nvPr/>
        </p:nvSpPr>
        <p:spPr>
          <a:xfrm>
            <a:off x="3243532" y="1"/>
            <a:ext cx="690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Summary Statistics of the ABV Variable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75F752-6CAC-C5DF-43A5-AC6E3D1C983B}"/>
              </a:ext>
            </a:extLst>
          </p:cNvPr>
          <p:cNvSpPr/>
          <p:nvPr/>
        </p:nvSpPr>
        <p:spPr>
          <a:xfrm>
            <a:off x="802256" y="3795623"/>
            <a:ext cx="2441276" cy="18374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Min Value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0.027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11A74E-B0BC-0E77-ECA2-C6A3131544A2}"/>
              </a:ext>
            </a:extLst>
          </p:cNvPr>
          <p:cNvSpPr/>
          <p:nvPr/>
        </p:nvSpPr>
        <p:spPr>
          <a:xfrm>
            <a:off x="8369060" y="3884870"/>
            <a:ext cx="2441276" cy="183742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Max Value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0.125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A44861-4157-B1E2-CA2B-B8F6286B8152}"/>
              </a:ext>
            </a:extLst>
          </p:cNvPr>
          <p:cNvSpPr/>
          <p:nvPr/>
        </p:nvSpPr>
        <p:spPr>
          <a:xfrm>
            <a:off x="4546120" y="1285332"/>
            <a:ext cx="2441276" cy="183742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  <a:r>
              <a:rPr lang="en-US" sz="3200" baseline="30000"/>
              <a:t>st</a:t>
            </a:r>
            <a:r>
              <a:rPr lang="en-US" sz="3200"/>
              <a:t> Quarter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0.05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19D253-084B-1930-851B-2993EFF96CFD}"/>
              </a:ext>
            </a:extLst>
          </p:cNvPr>
          <p:cNvSpPr/>
          <p:nvPr/>
        </p:nvSpPr>
        <p:spPr>
          <a:xfrm>
            <a:off x="4546120" y="3795623"/>
            <a:ext cx="2441276" cy="18374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Median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0.057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89BB99-F7C9-9A43-D294-3D371C9B2A69}"/>
              </a:ext>
            </a:extLst>
          </p:cNvPr>
          <p:cNvSpPr/>
          <p:nvPr/>
        </p:nvSpPr>
        <p:spPr>
          <a:xfrm>
            <a:off x="802256" y="1220744"/>
            <a:ext cx="2441276" cy="183742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Mean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0.05991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19DE143-7B1F-BE1F-5403-DB6EEEEE52AD}"/>
              </a:ext>
            </a:extLst>
          </p:cNvPr>
          <p:cNvSpPr/>
          <p:nvPr/>
        </p:nvSpPr>
        <p:spPr>
          <a:xfrm>
            <a:off x="8369060" y="1245240"/>
            <a:ext cx="2441276" cy="18374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3</a:t>
            </a:r>
            <a:r>
              <a:rPr lang="en-US" sz="3200" baseline="30000"/>
              <a:t>rd</a:t>
            </a:r>
            <a:r>
              <a:rPr lang="en-US" sz="3200"/>
              <a:t> Quarter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0.068</a:t>
            </a:r>
          </a:p>
        </p:txBody>
      </p:sp>
    </p:spTree>
    <p:extLst>
      <p:ext uri="{BB962C8B-B14F-4D97-AF65-F5344CB8AC3E}">
        <p14:creationId xmlns:p14="http://schemas.microsoft.com/office/powerpoint/2010/main" val="99347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22314-CF58-5EEB-59BE-836CE9CC0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D5D3F0-5538-9039-01DF-BB465964E9C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D0BFC-1CB7-41BF-C090-8B34B9B5BEED}"/>
              </a:ext>
            </a:extLst>
          </p:cNvPr>
          <p:cNvSpPr txBox="1"/>
          <p:nvPr/>
        </p:nvSpPr>
        <p:spPr>
          <a:xfrm>
            <a:off x="3243532" y="1"/>
            <a:ext cx="690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Summary Statistics of the ABV Variable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D4351-3ED5-43AD-D32D-1BF8D1BD7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5" y="983226"/>
            <a:ext cx="8947355" cy="565354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8CBE1-451B-7A48-02E5-49DE2D3A71FE}"/>
              </a:ext>
            </a:extLst>
          </p:cNvPr>
          <p:cNvCxnSpPr/>
          <p:nvPr/>
        </p:nvCxnSpPr>
        <p:spPr>
          <a:xfrm>
            <a:off x="5515896" y="1582994"/>
            <a:ext cx="116020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1D05CA-2C57-0057-7F0F-B4B1009A8B5B}"/>
              </a:ext>
            </a:extLst>
          </p:cNvPr>
          <p:cNvCxnSpPr/>
          <p:nvPr/>
        </p:nvCxnSpPr>
        <p:spPr>
          <a:xfrm>
            <a:off x="9173496" y="4704734"/>
            <a:ext cx="116020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11C9B5-B058-0868-9717-94803DBB5DA7}"/>
              </a:ext>
            </a:extLst>
          </p:cNvPr>
          <p:cNvCxnSpPr/>
          <p:nvPr/>
        </p:nvCxnSpPr>
        <p:spPr>
          <a:xfrm>
            <a:off x="9104670" y="4188542"/>
            <a:ext cx="116020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1DF3CA-C374-2D09-6B72-CA8A8D879119}"/>
              </a:ext>
            </a:extLst>
          </p:cNvPr>
          <p:cNvCxnSpPr/>
          <p:nvPr/>
        </p:nvCxnSpPr>
        <p:spPr>
          <a:xfrm>
            <a:off x="9173495" y="5024284"/>
            <a:ext cx="116020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16C01E-B826-7021-029E-53C5163A9192}"/>
              </a:ext>
            </a:extLst>
          </p:cNvPr>
          <p:cNvCxnSpPr/>
          <p:nvPr/>
        </p:nvCxnSpPr>
        <p:spPr>
          <a:xfrm>
            <a:off x="5533981" y="6027174"/>
            <a:ext cx="116020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69449D-FD5A-EF3E-1066-377DDD51057A}"/>
              </a:ext>
            </a:extLst>
          </p:cNvPr>
          <p:cNvSpPr txBox="1"/>
          <p:nvPr/>
        </p:nvSpPr>
        <p:spPr>
          <a:xfrm>
            <a:off x="6770019" y="1398329"/>
            <a:ext cx="143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808080"/>
                </a:highlight>
              </a:rPr>
              <a:t>MAX = 0.125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8A14E8-59CD-5425-6CDF-DD0C4EBE7193}"/>
              </a:ext>
            </a:extLst>
          </p:cNvPr>
          <p:cNvSpPr txBox="1"/>
          <p:nvPr/>
        </p:nvSpPr>
        <p:spPr>
          <a:xfrm>
            <a:off x="6694188" y="5842509"/>
            <a:ext cx="143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808080"/>
                </a:highlight>
              </a:rPr>
              <a:t>MIN = 0.027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37F9A2-3BA5-48CF-5D44-F05679AA411D}"/>
              </a:ext>
            </a:extLst>
          </p:cNvPr>
          <p:cNvSpPr txBox="1"/>
          <p:nvPr/>
        </p:nvSpPr>
        <p:spPr>
          <a:xfrm>
            <a:off x="10444684" y="4839618"/>
            <a:ext cx="190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808080"/>
                </a:highlight>
              </a:rPr>
              <a:t>1</a:t>
            </a:r>
            <a:r>
              <a:rPr lang="en-US" baseline="30000">
                <a:highlight>
                  <a:srgbClr val="808080"/>
                </a:highlight>
              </a:rPr>
              <a:t>ST</a:t>
            </a:r>
            <a:r>
              <a:rPr lang="en-US">
                <a:highlight>
                  <a:srgbClr val="808080"/>
                </a:highlight>
              </a:rPr>
              <a:t> QUA= 0.05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D4FE3F-D540-6B93-0DD0-A011C89A4775}"/>
              </a:ext>
            </a:extLst>
          </p:cNvPr>
          <p:cNvSpPr txBox="1"/>
          <p:nvPr/>
        </p:nvSpPr>
        <p:spPr>
          <a:xfrm>
            <a:off x="10444684" y="4003876"/>
            <a:ext cx="190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808080"/>
                </a:highlight>
              </a:rPr>
              <a:t> 3</a:t>
            </a:r>
            <a:r>
              <a:rPr lang="en-US" baseline="30000">
                <a:highlight>
                  <a:srgbClr val="808080"/>
                </a:highlight>
              </a:rPr>
              <a:t>rd</a:t>
            </a:r>
            <a:r>
              <a:rPr lang="en-US">
                <a:highlight>
                  <a:srgbClr val="808080"/>
                </a:highlight>
              </a:rPr>
              <a:t> QUA= 0.068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9BBBD2-037D-9CE9-A6D7-83FDF0C2287F}"/>
              </a:ext>
            </a:extLst>
          </p:cNvPr>
          <p:cNvSpPr txBox="1"/>
          <p:nvPr/>
        </p:nvSpPr>
        <p:spPr>
          <a:xfrm>
            <a:off x="10444684" y="4470285"/>
            <a:ext cx="190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808080"/>
                </a:highlight>
              </a:rPr>
              <a:t>MEDIAN = 0.057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A964E-0E44-9647-4DA8-322769906735}"/>
              </a:ext>
            </a:extLst>
          </p:cNvPr>
          <p:cNvSpPr txBox="1"/>
          <p:nvPr/>
        </p:nvSpPr>
        <p:spPr>
          <a:xfrm>
            <a:off x="10443291" y="3537467"/>
            <a:ext cx="21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808080"/>
                </a:highlight>
              </a:rPr>
              <a:t>Mean = 0.05991 </a:t>
            </a:r>
          </a:p>
        </p:txBody>
      </p:sp>
    </p:spTree>
    <p:extLst>
      <p:ext uri="{BB962C8B-B14F-4D97-AF65-F5344CB8AC3E}">
        <p14:creationId xmlns:p14="http://schemas.microsoft.com/office/powerpoint/2010/main" val="182678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6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E2058-987D-63E8-0AC8-EFB73DB3B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79D3D5-6677-E6F9-B2D9-05B0CB8E2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83F26-A875-8565-C9A7-D4D9E21AF13B}"/>
              </a:ext>
            </a:extLst>
          </p:cNvPr>
          <p:cNvSpPr txBox="1"/>
          <p:nvPr/>
        </p:nvSpPr>
        <p:spPr>
          <a:xfrm>
            <a:off x="3243532" y="1"/>
            <a:ext cx="79966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Data Visualization of ABV based on the States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C619B-DFB2-8751-472B-2EBF00618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467" y="776377"/>
            <a:ext cx="8215223" cy="5003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75A48D-1EB5-DEEF-BA19-CAF5B41087BE}"/>
              </a:ext>
            </a:extLst>
          </p:cNvPr>
          <p:cNvSpPr txBox="1"/>
          <p:nvPr/>
        </p:nvSpPr>
        <p:spPr>
          <a:xfrm>
            <a:off x="203840" y="1026543"/>
            <a:ext cx="291029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Kentucky has the largest ABV value</a:t>
            </a:r>
          </a:p>
          <a:p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5DC43-2038-F342-FA3C-B82DE427DCBD}"/>
              </a:ext>
            </a:extLst>
          </p:cNvPr>
          <p:cNvSpPr txBox="1"/>
          <p:nvPr/>
        </p:nvSpPr>
        <p:spPr>
          <a:xfrm>
            <a:off x="203840" y="2697192"/>
            <a:ext cx="291029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Oregon has the lowest ABV value</a:t>
            </a:r>
          </a:p>
          <a:p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37F44-CD90-1551-4EA5-6722E5DB19A2}"/>
              </a:ext>
            </a:extLst>
          </p:cNvPr>
          <p:cNvSpPr txBox="1"/>
          <p:nvPr/>
        </p:nvSpPr>
        <p:spPr>
          <a:xfrm>
            <a:off x="203840" y="4328521"/>
            <a:ext cx="291029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Kentucky and Indiana are the states with outliers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7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E3B03-295F-F3D3-8C09-2D64E1AA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AC8C43-043E-26A6-4117-233E693DBD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875F06-69AB-9D97-B4BF-46936E2316BA}"/>
              </a:ext>
            </a:extLst>
          </p:cNvPr>
          <p:cNvSpPr txBox="1"/>
          <p:nvPr/>
        </p:nvSpPr>
        <p:spPr>
          <a:xfrm>
            <a:off x="2510288" y="60385"/>
            <a:ext cx="87299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Data Visualization of ABV based on the brewery 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FF762-2384-84A0-E20C-00E317724D99}"/>
              </a:ext>
            </a:extLst>
          </p:cNvPr>
          <p:cNvSpPr txBox="1"/>
          <p:nvPr/>
        </p:nvSpPr>
        <p:spPr>
          <a:xfrm>
            <a:off x="203840" y="1026543"/>
            <a:ext cx="291029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Highest Brewery ID is 1</a:t>
            </a:r>
          </a:p>
          <a:p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4D2AF-99E8-68A8-959E-E8A59428C916}"/>
              </a:ext>
            </a:extLst>
          </p:cNvPr>
          <p:cNvSpPr txBox="1"/>
          <p:nvPr/>
        </p:nvSpPr>
        <p:spPr>
          <a:xfrm>
            <a:off x="203840" y="2697192"/>
            <a:ext cx="291029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The lowest Brewery ID is 81</a:t>
            </a:r>
          </a:p>
          <a:p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85C78-D9BA-545D-1F93-E75F0C1B1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361" y="828135"/>
            <a:ext cx="8482959" cy="554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7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D8055-2CBC-841F-C568-8BF28C290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E5AF13-C574-81B2-4389-0DC9F8524027}"/>
              </a:ext>
            </a:extLst>
          </p:cNvPr>
          <p:cNvSpPr/>
          <p:nvPr/>
        </p:nvSpPr>
        <p:spPr>
          <a:xfrm>
            <a:off x="-19563" y="-27214"/>
            <a:ext cx="12212410" cy="6885214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EFAF3-A95E-7E5F-0FF1-A68ECF96CB4D}"/>
              </a:ext>
            </a:extLst>
          </p:cNvPr>
          <p:cNvSpPr txBox="1"/>
          <p:nvPr/>
        </p:nvSpPr>
        <p:spPr>
          <a:xfrm>
            <a:off x="1975450" y="53255"/>
            <a:ext cx="92561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Data Visualization of ABV based on its Bitterness (IBU)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78F67-76CA-3D17-763A-207C857D8D7D}"/>
              </a:ext>
            </a:extLst>
          </p:cNvPr>
          <p:cNvSpPr txBox="1"/>
          <p:nvPr/>
        </p:nvSpPr>
        <p:spPr>
          <a:xfrm>
            <a:off x="60385" y="978586"/>
            <a:ext cx="291029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There is a positive linear relationship between the alcoholic content and its bitterness value</a:t>
            </a:r>
          </a:p>
          <a:p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4E24DC-7C22-7CF0-2B03-B06CB54AB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094" y="978586"/>
            <a:ext cx="8229599" cy="543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2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D8055-2CBC-841F-C568-8BF28C290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E5AF13-C574-81B2-4389-0DC9F8524027}"/>
              </a:ext>
            </a:extLst>
          </p:cNvPr>
          <p:cNvSpPr/>
          <p:nvPr/>
        </p:nvSpPr>
        <p:spPr>
          <a:xfrm>
            <a:off x="847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EFAF3-A95E-7E5F-0FF1-A68ECF96CB4D}"/>
              </a:ext>
            </a:extLst>
          </p:cNvPr>
          <p:cNvSpPr txBox="1"/>
          <p:nvPr/>
        </p:nvSpPr>
        <p:spPr>
          <a:xfrm>
            <a:off x="621102" y="-28480"/>
            <a:ext cx="1123159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Investigating Differences Between the IPAs and Ales with Respect to the IBU &amp; ABV variable using a Scatterplot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107F0-5AC5-4FC9-058C-5F5C12698FAB}"/>
              </a:ext>
            </a:extLst>
          </p:cNvPr>
          <p:cNvSpPr txBox="1"/>
          <p:nvPr/>
        </p:nvSpPr>
        <p:spPr>
          <a:xfrm>
            <a:off x="-60385" y="1772087"/>
            <a:ext cx="291029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There is a noticeable difference between the Ale and IPAs in terms of the IBU &amp; ABV variables</a:t>
            </a:r>
          </a:p>
          <a:p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EEE17-148E-1BEF-1A38-E64F9C17B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738" y="1571595"/>
            <a:ext cx="8335108" cy="473542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C909266-B9A8-BCC2-9B68-15E1858D56D3}"/>
              </a:ext>
            </a:extLst>
          </p:cNvPr>
          <p:cNvSpPr/>
          <p:nvPr/>
        </p:nvSpPr>
        <p:spPr>
          <a:xfrm>
            <a:off x="3565019" y="3458307"/>
            <a:ext cx="3257812" cy="2426678"/>
          </a:xfrm>
          <a:prstGeom prst="ellipse">
            <a:avLst/>
          </a:prstGeom>
          <a:solidFill>
            <a:srgbClr val="FE6577">
              <a:alpha val="19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710EF1-A42A-A8AE-2DD7-F2BF1EDEA301}"/>
              </a:ext>
            </a:extLst>
          </p:cNvPr>
          <p:cNvSpPr/>
          <p:nvPr/>
        </p:nvSpPr>
        <p:spPr>
          <a:xfrm>
            <a:off x="6272066" y="1772087"/>
            <a:ext cx="3503997" cy="271975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4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D8055-2CBC-841F-C568-8BF28C290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E5AF13-C574-81B2-4389-0DC9F8524027}"/>
              </a:ext>
            </a:extLst>
          </p:cNvPr>
          <p:cNvSpPr/>
          <p:nvPr/>
        </p:nvSpPr>
        <p:spPr>
          <a:xfrm>
            <a:off x="-19564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A4EDA0-5B95-CC6D-EE20-B62756D2C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37045"/>
              </p:ext>
            </p:extLst>
          </p:nvPr>
        </p:nvGraphicFramePr>
        <p:xfrm>
          <a:off x="5597106" y="1555101"/>
          <a:ext cx="6346812" cy="323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604">
                  <a:extLst>
                    <a:ext uri="{9D8B030D-6E8A-4147-A177-3AD203B41FA5}">
                      <a16:colId xmlns:a16="http://schemas.microsoft.com/office/drawing/2014/main" val="1545117537"/>
                    </a:ext>
                  </a:extLst>
                </a:gridCol>
                <a:gridCol w="2115604">
                  <a:extLst>
                    <a:ext uri="{9D8B030D-6E8A-4147-A177-3AD203B41FA5}">
                      <a16:colId xmlns:a16="http://schemas.microsoft.com/office/drawing/2014/main" val="2387790818"/>
                    </a:ext>
                  </a:extLst>
                </a:gridCol>
                <a:gridCol w="2115604">
                  <a:extLst>
                    <a:ext uri="{9D8B030D-6E8A-4147-A177-3AD203B41FA5}">
                      <a16:colId xmlns:a16="http://schemas.microsoft.com/office/drawing/2014/main" val="2129945509"/>
                    </a:ext>
                  </a:extLst>
                </a:gridCol>
              </a:tblGrid>
              <a:tr h="1078539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1812"/>
                  </a:ext>
                </a:extLst>
              </a:tr>
              <a:tr h="1078539">
                <a:tc>
                  <a:txBody>
                    <a:bodyPr/>
                    <a:lstStyle/>
                    <a:p>
                      <a:r>
                        <a:rPr lang="en-US" sz="2800"/>
                        <a:t>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210546"/>
                  </a:ext>
                </a:extLst>
              </a:tr>
              <a:tr h="1078539">
                <a:tc>
                  <a:txBody>
                    <a:bodyPr/>
                    <a:lstStyle/>
                    <a:p>
                      <a:r>
                        <a:rPr lang="en-US" sz="2800"/>
                        <a:t>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3759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EF3B5C-72B7-EB81-F168-515F8ABA8AF2}"/>
              </a:ext>
            </a:extLst>
          </p:cNvPr>
          <p:cNvSpPr txBox="1"/>
          <p:nvPr/>
        </p:nvSpPr>
        <p:spPr>
          <a:xfrm>
            <a:off x="60385" y="1397144"/>
            <a:ext cx="29102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Accuracy : 86%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DCA59-0097-35EA-EBA3-485D8CA8F09F}"/>
              </a:ext>
            </a:extLst>
          </p:cNvPr>
          <p:cNvSpPr txBox="1"/>
          <p:nvPr/>
        </p:nvSpPr>
        <p:spPr>
          <a:xfrm>
            <a:off x="19564" y="2085406"/>
            <a:ext cx="49606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>
                <a:solidFill>
                  <a:schemeClr val="bg1"/>
                </a:solidFill>
              </a:rPr>
              <a:t>MissClassification</a:t>
            </a:r>
            <a:r>
              <a:rPr lang="en-US" sz="2800">
                <a:solidFill>
                  <a:schemeClr val="bg1"/>
                </a:solidFill>
              </a:rPr>
              <a:t> Rate : 14%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BE326-E18D-E993-75C0-8EE5577CC774}"/>
              </a:ext>
            </a:extLst>
          </p:cNvPr>
          <p:cNvSpPr txBox="1"/>
          <p:nvPr/>
        </p:nvSpPr>
        <p:spPr>
          <a:xfrm>
            <a:off x="19564" y="2773668"/>
            <a:ext cx="49606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Sensitivity: 90.4%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DA271-DCF5-1012-C2BF-1082EEAC9B6D}"/>
              </a:ext>
            </a:extLst>
          </p:cNvPr>
          <p:cNvSpPr txBox="1"/>
          <p:nvPr/>
        </p:nvSpPr>
        <p:spPr>
          <a:xfrm>
            <a:off x="60385" y="3561113"/>
            <a:ext cx="49606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>
                <a:solidFill>
                  <a:schemeClr val="bg1"/>
                </a:solidFill>
              </a:rPr>
              <a:t>Specitivity</a:t>
            </a:r>
            <a:r>
              <a:rPr lang="en-US" sz="2800">
                <a:solidFill>
                  <a:schemeClr val="bg1"/>
                </a:solidFill>
              </a:rPr>
              <a:t>: 79.8%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58C33-3D96-5C33-439E-56AF91C75B20}"/>
              </a:ext>
            </a:extLst>
          </p:cNvPr>
          <p:cNvSpPr txBox="1"/>
          <p:nvPr/>
        </p:nvSpPr>
        <p:spPr>
          <a:xfrm>
            <a:off x="151184" y="84198"/>
            <a:ext cx="1123159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Investigating Differences Between the IPAs and Ales with Respect to the IBU &amp; ABV variable using KNN </a:t>
            </a:r>
          </a:p>
        </p:txBody>
      </p:sp>
    </p:spTree>
    <p:extLst>
      <p:ext uri="{BB962C8B-B14F-4D97-AF65-F5344CB8AC3E}">
        <p14:creationId xmlns:p14="http://schemas.microsoft.com/office/powerpoint/2010/main" val="83989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D8055-2CBC-841F-C568-8BF28C290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E5AF13-C574-81B2-4389-0DC9F8524027}"/>
              </a:ext>
            </a:extLst>
          </p:cNvPr>
          <p:cNvSpPr/>
          <p:nvPr/>
        </p:nvSpPr>
        <p:spPr>
          <a:xfrm>
            <a:off x="847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58C33-3D96-5C33-439E-56AF91C75B20}"/>
              </a:ext>
            </a:extLst>
          </p:cNvPr>
          <p:cNvSpPr txBox="1"/>
          <p:nvPr/>
        </p:nvSpPr>
        <p:spPr>
          <a:xfrm>
            <a:off x="2120661" y="65313"/>
            <a:ext cx="88873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Investigating the relationship using a 2-sample t-test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F4D68E-6231-8146-EB05-C355D18F5752}"/>
              </a:ext>
            </a:extLst>
          </p:cNvPr>
          <p:cNvSpPr/>
          <p:nvPr/>
        </p:nvSpPr>
        <p:spPr>
          <a:xfrm>
            <a:off x="1212562" y="1475006"/>
            <a:ext cx="3332005" cy="242033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P- value for the ABV</a:t>
            </a:r>
          </a:p>
          <a:p>
            <a:pPr algn="ctr"/>
            <a:endParaRPr lang="en-US" sz="3200"/>
          </a:p>
          <a:p>
            <a:pPr algn="ctr"/>
            <a:r>
              <a:rPr lang="en-US" sz="3200" err="1"/>
              <a:t>Pvalue</a:t>
            </a:r>
            <a:r>
              <a:rPr lang="en-US" sz="3200"/>
              <a:t> &lt; 2.2e-16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4054E-F494-49E1-4123-B255D042A89F}"/>
              </a:ext>
            </a:extLst>
          </p:cNvPr>
          <p:cNvSpPr/>
          <p:nvPr/>
        </p:nvSpPr>
        <p:spPr>
          <a:xfrm>
            <a:off x="6672088" y="1457422"/>
            <a:ext cx="3541759" cy="23190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P- value for the IBU</a:t>
            </a:r>
          </a:p>
          <a:p>
            <a:pPr algn="ctr"/>
            <a:endParaRPr lang="en-US" sz="3200"/>
          </a:p>
          <a:p>
            <a:pPr algn="ctr"/>
            <a:r>
              <a:rPr lang="en-US" sz="3200" err="1"/>
              <a:t>Pvalue</a:t>
            </a:r>
            <a:r>
              <a:rPr lang="en-US" sz="3200"/>
              <a:t> &lt; 2.2e-16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8B670-A051-2B62-353A-047B59F28914}"/>
              </a:ext>
            </a:extLst>
          </p:cNvPr>
          <p:cNvSpPr txBox="1"/>
          <p:nvPr/>
        </p:nvSpPr>
        <p:spPr>
          <a:xfrm>
            <a:off x="0" y="5123100"/>
            <a:ext cx="1167740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Based on </a:t>
            </a:r>
            <a:r>
              <a:rPr lang="en-US" sz="2800" err="1">
                <a:solidFill>
                  <a:schemeClr val="bg1"/>
                </a:solidFill>
              </a:rPr>
              <a:t>welch’s</a:t>
            </a:r>
            <a:r>
              <a:rPr lang="en-US" sz="2800">
                <a:solidFill>
                  <a:schemeClr val="bg1"/>
                </a:solidFill>
              </a:rPr>
              <a:t> 2 sample t-test, there is overwhelming evidence to suggest that  there is significant difference between the Ale and IPAs drinks in terms of their IBU &amp; ABV.</a:t>
            </a:r>
          </a:p>
        </p:txBody>
      </p:sp>
    </p:spTree>
    <p:extLst>
      <p:ext uri="{BB962C8B-B14F-4D97-AF65-F5344CB8AC3E}">
        <p14:creationId xmlns:p14="http://schemas.microsoft.com/office/powerpoint/2010/main" val="40332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udweiser Brewery Tour - The Chemists' Club">
            <a:extLst>
              <a:ext uri="{FF2B5EF4-FFF2-40B4-BE49-F238E27FC236}">
                <a16:creationId xmlns:a16="http://schemas.microsoft.com/office/drawing/2014/main" id="{2F06C327-75F7-4B09-91EE-8E2779C05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5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8D50DB-01D7-8677-F823-A1A90917164F}"/>
              </a:ext>
            </a:extLst>
          </p:cNvPr>
          <p:cNvSpPr txBox="1"/>
          <p:nvPr/>
        </p:nvSpPr>
        <p:spPr>
          <a:xfrm>
            <a:off x="3535715" y="4417377"/>
            <a:ext cx="4433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  <a:latin typeface="AlphabetSoup Tilt BT" panose="04020905020B06060204" pitchFamily="82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87311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D842DE-6AD9-BD3B-9A5C-826EB11DD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92F83-EE17-AC36-76D5-BF5D1840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4B71D-72E4-0F88-B3E2-8992CD2E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https://youtu.be/UlyJONjs1g0</a:t>
            </a:r>
          </a:p>
        </p:txBody>
      </p:sp>
    </p:spTree>
    <p:extLst>
      <p:ext uri="{BB962C8B-B14F-4D97-AF65-F5344CB8AC3E}">
        <p14:creationId xmlns:p14="http://schemas.microsoft.com/office/powerpoint/2010/main" val="145753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EE479-9C4C-47E9-C85B-DDEDB194B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45E14B-EDF1-8AB8-C5FF-D5E892F8C2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55439-AD18-9043-0389-09C1C1A98937}"/>
              </a:ext>
            </a:extLst>
          </p:cNvPr>
          <p:cNvSpPr txBox="1"/>
          <p:nvPr/>
        </p:nvSpPr>
        <p:spPr>
          <a:xfrm>
            <a:off x="4971833" y="0"/>
            <a:ext cx="19166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A3A57-4337-15BB-91D5-FE72FBEC53C3}"/>
              </a:ext>
            </a:extLst>
          </p:cNvPr>
          <p:cNvSpPr txBox="1"/>
          <p:nvPr/>
        </p:nvSpPr>
        <p:spPr>
          <a:xfrm>
            <a:off x="6400801" y="1720840"/>
            <a:ext cx="54075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Distribution by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Mean ABV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Mean IBU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Most Alcohol Beer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State with most Bitter Beer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Summary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KNN classification between IPAs and 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60" name="Picture 12" descr="Budweiser PNG | PNG Mart">
            <a:extLst>
              <a:ext uri="{FF2B5EF4-FFF2-40B4-BE49-F238E27FC236}">
                <a16:creationId xmlns:a16="http://schemas.microsoft.com/office/drawing/2014/main" id="{9E743B5E-B00A-4342-605F-E6EDFCFE3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8714"/>
            <a:ext cx="6096000" cy="496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64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8F984C-E32E-E31F-6AF8-898457277A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052FA-0458-6425-1F49-11636AC7311F}"/>
              </a:ext>
            </a:extLst>
          </p:cNvPr>
          <p:cNvSpPr txBox="1"/>
          <p:nvPr/>
        </p:nvSpPr>
        <p:spPr>
          <a:xfrm rot="10800000" flipV="1">
            <a:off x="311884" y="764421"/>
            <a:ext cx="1918401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Colorado has the highest count of breweries by state. 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E3D77-DAC4-DCB9-94D2-B95BAE74CF91}"/>
              </a:ext>
            </a:extLst>
          </p:cNvPr>
          <p:cNvSpPr txBox="1"/>
          <p:nvPr/>
        </p:nvSpPr>
        <p:spPr>
          <a:xfrm>
            <a:off x="311883" y="3390677"/>
            <a:ext cx="2407871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DC, North and </a:t>
            </a: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South Dakota, and West 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Virgina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 have the lowest count with one each. </a:t>
            </a:r>
          </a:p>
          <a:p>
            <a:endParaRPr lang="en-US"/>
          </a:p>
        </p:txBody>
      </p: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3D503B3-1164-F66A-BFA1-C691ED177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93" y="166048"/>
            <a:ext cx="8644524" cy="644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1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CF1D-63A6-4BCC-2E25-8CE935AC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map of the united states&#10;&#10;Description automatically generated">
            <a:extLst>
              <a:ext uri="{FF2B5EF4-FFF2-40B4-BE49-F238E27FC236}">
                <a16:creationId xmlns:a16="http://schemas.microsoft.com/office/drawing/2014/main" id="{E8F632E1-01B4-068B-F707-C32554B1F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53" y="1825625"/>
            <a:ext cx="5832493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874DE7-8BF4-3DD3-634A-279A45D6FC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map of the united states&#10;&#10;Description automatically generated">
            <a:extLst>
              <a:ext uri="{FF2B5EF4-FFF2-40B4-BE49-F238E27FC236}">
                <a16:creationId xmlns:a16="http://schemas.microsoft.com/office/drawing/2014/main" id="{6C9868D0-C9A2-3956-3BAA-AFFB14CAB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7" b="11638"/>
          <a:stretch/>
        </p:blipFill>
        <p:spPr>
          <a:xfrm>
            <a:off x="1994685" y="1091406"/>
            <a:ext cx="8415649" cy="4849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54196A-A9F9-E9F8-8015-829ACB926869}"/>
              </a:ext>
            </a:extLst>
          </p:cNvPr>
          <p:cNvSpPr txBox="1"/>
          <p:nvPr/>
        </p:nvSpPr>
        <p:spPr>
          <a:xfrm>
            <a:off x="2835692" y="103515"/>
            <a:ext cx="67336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Distribution of Breweries by State</a:t>
            </a:r>
          </a:p>
        </p:txBody>
      </p:sp>
    </p:spTree>
    <p:extLst>
      <p:ext uri="{BB962C8B-B14F-4D97-AF65-F5344CB8AC3E}">
        <p14:creationId xmlns:p14="http://schemas.microsoft.com/office/powerpoint/2010/main" val="350197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B0FD8-2CFD-92DC-1393-B3F33983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77E2FF-681F-7F55-847C-828FAD4C06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69909E-F993-12C7-F323-8AD933D2B765}"/>
              </a:ext>
            </a:extLst>
          </p:cNvPr>
          <p:cNvSpPr txBox="1"/>
          <p:nvPr/>
        </p:nvSpPr>
        <p:spPr>
          <a:xfrm rot="10800000" flipV="1">
            <a:off x="588736" y="1215630"/>
            <a:ext cx="953860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62 missing values from column ABV. 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  ~3%</a:t>
            </a:r>
          </a:p>
          <a:p>
            <a:endParaRPr lang="en-US" sz="28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6945-024C-3766-7860-07D0597DA5D4}"/>
              </a:ext>
            </a:extLst>
          </p:cNvPr>
          <p:cNvSpPr txBox="1"/>
          <p:nvPr/>
        </p:nvSpPr>
        <p:spPr>
          <a:xfrm>
            <a:off x="3661192" y="69843"/>
            <a:ext cx="67336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Missing Values Check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76D5D-0133-E478-7A06-B664826D043C}"/>
              </a:ext>
            </a:extLst>
          </p:cNvPr>
          <p:cNvSpPr txBox="1"/>
          <p:nvPr/>
        </p:nvSpPr>
        <p:spPr>
          <a:xfrm rot="10800000" flipV="1">
            <a:off x="646279" y="2911357"/>
            <a:ext cx="953860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1,005 missing values from column IBU. 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  ~42%</a:t>
            </a:r>
          </a:p>
          <a:p>
            <a:r>
              <a:rPr lang="en-US" sz="2800" dirty="0">
                <a:solidFill>
                  <a:schemeClr val="bg1"/>
                </a:solidFill>
              </a:rPr>
              <a:t>	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D9149C-EC68-21BF-590D-141D8108E766}"/>
              </a:ext>
            </a:extLst>
          </p:cNvPr>
          <p:cNvSpPr txBox="1"/>
          <p:nvPr/>
        </p:nvSpPr>
        <p:spPr>
          <a:xfrm>
            <a:off x="1910017" y="4268555"/>
            <a:ext cx="821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 by Name, </a:t>
            </a:r>
            <a:r>
              <a:rPr lang="en-US" dirty="0" err="1">
                <a:solidFill>
                  <a:schemeClr val="bg1"/>
                </a:solidFill>
              </a:rPr>
              <a:t>Beer_ID</a:t>
            </a:r>
            <a:r>
              <a:rPr lang="en-US" dirty="0">
                <a:solidFill>
                  <a:schemeClr val="bg1"/>
                </a:solidFill>
              </a:rPr>
              <a:t>, Brewery, Style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405503E-AEC9-A698-4D9A-44FC82E8A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0" y="1190289"/>
            <a:ext cx="4045679" cy="442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8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533CA8-11E5-AB0D-59CC-58E76C2BBD5C}"/>
              </a:ext>
            </a:extLst>
          </p:cNvPr>
          <p:cNvSpPr/>
          <p:nvPr/>
        </p:nvSpPr>
        <p:spPr>
          <a:xfrm>
            <a:off x="0" y="-18585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57D6E-0174-0803-AE2F-7C6FAB29B8CA}"/>
              </a:ext>
            </a:extLst>
          </p:cNvPr>
          <p:cNvSpPr txBox="1"/>
          <p:nvPr/>
        </p:nvSpPr>
        <p:spPr>
          <a:xfrm>
            <a:off x="108858" y="870857"/>
            <a:ext cx="299356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New Mexico has the highest mean Alcohol by Volume (ABV) %. </a:t>
            </a:r>
            <a:endParaRPr lang="en-US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7E8F7-FDC2-109D-89A6-D2AE75D4B974}"/>
              </a:ext>
            </a:extLst>
          </p:cNvPr>
          <p:cNvSpPr txBox="1"/>
          <p:nvPr/>
        </p:nvSpPr>
        <p:spPr>
          <a:xfrm>
            <a:off x="3661192" y="69843"/>
            <a:ext cx="67336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State with the Highest Mean ABV 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430C9-0DE4-3206-85E4-BF324EA8E11A}"/>
              </a:ext>
            </a:extLst>
          </p:cNvPr>
          <p:cNvSpPr txBox="1"/>
          <p:nvPr/>
        </p:nvSpPr>
        <p:spPr>
          <a:xfrm>
            <a:off x="157907" y="2983570"/>
            <a:ext cx="244098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Utah has the lowest. 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6" name="Picture 15" descr="A can of beer next to a box&#10;&#10;Description automatically generated">
            <a:extLst>
              <a:ext uri="{FF2B5EF4-FFF2-40B4-BE49-F238E27FC236}">
                <a16:creationId xmlns:a16="http://schemas.microsoft.com/office/drawing/2014/main" id="{7D138DA3-1DDB-0BE5-43A9-12BA1279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5" y="3971073"/>
            <a:ext cx="2868342" cy="2868342"/>
          </a:xfrm>
          <a:prstGeom prst="rect">
            <a:avLst/>
          </a:prstGeom>
        </p:spPr>
      </p:pic>
      <p:pic>
        <p:nvPicPr>
          <p:cNvPr id="11" name="Picture 1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9199D26-FEDB-AAC9-40F4-73105E818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941" y="657225"/>
            <a:ext cx="7985135" cy="595856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CF04698-67EF-BCD7-7D49-088C894C426E}"/>
              </a:ext>
            </a:extLst>
          </p:cNvPr>
          <p:cNvGrpSpPr/>
          <p:nvPr/>
        </p:nvGrpSpPr>
        <p:grpSpPr>
          <a:xfrm>
            <a:off x="9377121" y="2068487"/>
            <a:ext cx="887915" cy="369332"/>
            <a:chOff x="7370067" y="2211362"/>
            <a:chExt cx="887915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D75EEAD-0FC2-24BE-27BB-6E8AB65216FB}"/>
                </a:ext>
              </a:extLst>
            </p:cNvPr>
            <p:cNvCxnSpPr/>
            <p:nvPr/>
          </p:nvCxnSpPr>
          <p:spPr>
            <a:xfrm flipH="1">
              <a:off x="7370067" y="2416287"/>
              <a:ext cx="318431" cy="37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6F309F-EDBC-5594-2823-8690380250DD}"/>
                </a:ext>
              </a:extLst>
            </p:cNvPr>
            <p:cNvSpPr txBox="1"/>
            <p:nvPr/>
          </p:nvSpPr>
          <p:spPr>
            <a:xfrm>
              <a:off x="7667283" y="2211362"/>
              <a:ext cx="590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66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B0FD8-2CFD-92DC-1393-B3F33983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77E2FF-681F-7F55-847C-828FAD4C06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E3DC8-0D3D-1FFA-1E9F-59AE8F671F3F}"/>
              </a:ext>
            </a:extLst>
          </p:cNvPr>
          <p:cNvSpPr txBox="1"/>
          <p:nvPr/>
        </p:nvSpPr>
        <p:spPr>
          <a:xfrm>
            <a:off x="449036" y="867327"/>
            <a:ext cx="259896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West Virginia has the highest mean of International Bitterness Units (IBU) recorded.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C1B6D4-3FBE-AEB3-FBC6-B22FB385DDDB}"/>
              </a:ext>
            </a:extLst>
          </p:cNvPr>
          <p:cNvSpPr txBox="1"/>
          <p:nvPr/>
        </p:nvSpPr>
        <p:spPr>
          <a:xfrm>
            <a:off x="3540422" y="0"/>
            <a:ext cx="67336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State with the Highest mean IBU</a:t>
            </a:r>
          </a:p>
        </p:txBody>
      </p:sp>
      <p:pic>
        <p:nvPicPr>
          <p:cNvPr id="10" name="Picture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C61F530-E434-9DA4-BE61-454D7DF4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72" y="624497"/>
            <a:ext cx="7849695" cy="591585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E3A7BA-978F-9197-A1E7-DE07AD1E4074}"/>
              </a:ext>
            </a:extLst>
          </p:cNvPr>
          <p:cNvCxnSpPr>
            <a:cxnSpLocks/>
          </p:cNvCxnSpPr>
          <p:nvPr/>
        </p:nvCxnSpPr>
        <p:spPr>
          <a:xfrm>
            <a:off x="10948252" y="1251780"/>
            <a:ext cx="320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AAE07C-56E5-5147-6A44-C345A45163A8}"/>
              </a:ext>
            </a:extLst>
          </p:cNvPr>
          <p:cNvSpPr txBox="1"/>
          <p:nvPr/>
        </p:nvSpPr>
        <p:spPr>
          <a:xfrm>
            <a:off x="10495166" y="1046855"/>
            <a:ext cx="5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WV</a:t>
            </a:r>
          </a:p>
        </p:txBody>
      </p:sp>
      <p:pic>
        <p:nvPicPr>
          <p:cNvPr id="1028" name="Picture 4" descr="Buy West Virginia University WVU Budweiser Neon Sign Online // Neonstation">
            <a:extLst>
              <a:ext uri="{FF2B5EF4-FFF2-40B4-BE49-F238E27FC236}">
                <a16:creationId xmlns:a16="http://schemas.microsoft.com/office/drawing/2014/main" id="{D3611A3E-4736-CBF9-EE5E-3A689EE5C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187877"/>
            <a:ext cx="2334600" cy="224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5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C40E4-6323-CD2C-CD72-D10F0F263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5DF951-3C59-D403-980A-9AAEBB8B8A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FC813E-8954-E792-9B47-6F77E82ED78A}"/>
              </a:ext>
            </a:extLst>
          </p:cNvPr>
          <p:cNvSpPr txBox="1"/>
          <p:nvPr/>
        </p:nvSpPr>
        <p:spPr>
          <a:xfrm>
            <a:off x="93501" y="1176189"/>
            <a:ext cx="268258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Kentucky has the highest Alcohol by Volume (ABV) % Recorded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C4986-651D-6E19-9466-F4CFCFDDB389}"/>
              </a:ext>
            </a:extLst>
          </p:cNvPr>
          <p:cNvSpPr txBox="1"/>
          <p:nvPr/>
        </p:nvSpPr>
        <p:spPr>
          <a:xfrm>
            <a:off x="3661192" y="69843"/>
            <a:ext cx="67336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State with the Most Alcoholic Beer (ABV)</a:t>
            </a:r>
          </a:p>
        </p:txBody>
      </p:sp>
      <p:pic>
        <p:nvPicPr>
          <p:cNvPr id="3" name="Picture 2" descr="Budweiser Kentucky Beer Bar Mirror Man Cave Pub | eBay">
            <a:extLst>
              <a:ext uri="{FF2B5EF4-FFF2-40B4-BE49-F238E27FC236}">
                <a16:creationId xmlns:a16="http://schemas.microsoft.com/office/drawing/2014/main" id="{0294CC2B-C96B-DE8F-D11E-33F0FFE3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7" y="3442318"/>
            <a:ext cx="2659735" cy="2659735"/>
          </a:xfrm>
          <a:prstGeom prst="rect">
            <a:avLst/>
          </a:prstGeom>
        </p:spPr>
      </p:pic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FDC31F8-6EEC-D093-4AB1-E552E94DA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483" y="1174552"/>
            <a:ext cx="7317828" cy="495558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B32248-B180-B27D-6755-CD68BD5C6170}"/>
              </a:ext>
            </a:extLst>
          </p:cNvPr>
          <p:cNvCxnSpPr/>
          <p:nvPr/>
        </p:nvCxnSpPr>
        <p:spPr>
          <a:xfrm flipV="1">
            <a:off x="6545317" y="1600199"/>
            <a:ext cx="1124605" cy="5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C2F7CC-2E77-33D6-F1A3-0C9F3E687E3C}"/>
              </a:ext>
            </a:extLst>
          </p:cNvPr>
          <p:cNvSpPr txBox="1"/>
          <p:nvPr/>
        </p:nvSpPr>
        <p:spPr>
          <a:xfrm>
            <a:off x="7873999" y="1435099"/>
            <a:ext cx="1226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808000"/>
                </a:highlight>
              </a:rPr>
              <a:t>KY, 0.125</a:t>
            </a:r>
          </a:p>
        </p:txBody>
      </p:sp>
    </p:spTree>
    <p:extLst>
      <p:ext uri="{BB962C8B-B14F-4D97-AF65-F5344CB8AC3E}">
        <p14:creationId xmlns:p14="http://schemas.microsoft.com/office/powerpoint/2010/main" val="30035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2C97A-007E-1452-86EB-BDDB7FDF8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6A0952-9EEB-791B-EB92-B7635EE042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FF9ED-F4F4-9D78-A907-85DA3B4603C6}"/>
              </a:ext>
            </a:extLst>
          </p:cNvPr>
          <p:cNvSpPr txBox="1"/>
          <p:nvPr/>
        </p:nvSpPr>
        <p:spPr>
          <a:xfrm>
            <a:off x="324610" y="1079581"/>
            <a:ext cx="229960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Oregon has the highest International Bitterness Units (IBU) recorded.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C53FA8-75AC-57B7-E24F-6776A67BDE9B}"/>
              </a:ext>
            </a:extLst>
          </p:cNvPr>
          <p:cNvSpPr txBox="1"/>
          <p:nvPr/>
        </p:nvSpPr>
        <p:spPr>
          <a:xfrm>
            <a:off x="3712094" y="0"/>
            <a:ext cx="70667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State with the Most Bitter Beverages (IBU)</a:t>
            </a:r>
          </a:p>
        </p:txBody>
      </p:sp>
      <p:pic>
        <p:nvPicPr>
          <p:cNvPr id="6" name="Picture 5" descr="Budweiser Beer Oregon Ducks UO Neon Light Lamp Sign – neonsign.us">
            <a:extLst>
              <a:ext uri="{FF2B5EF4-FFF2-40B4-BE49-F238E27FC236}">
                <a16:creationId xmlns:a16="http://schemas.microsoft.com/office/drawing/2014/main" id="{ED627EB5-356D-8289-A73A-97AC2FCAB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13" y="3906080"/>
            <a:ext cx="2743200" cy="1826971"/>
          </a:xfrm>
          <a:prstGeom prst="rect">
            <a:avLst/>
          </a:prstGeom>
        </p:spPr>
      </p:pic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7AED5D3-6080-540C-C953-9DEFD6E41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862" y="1041397"/>
            <a:ext cx="7646277" cy="51299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191000-114E-19B3-80E0-150914AC20EE}"/>
              </a:ext>
            </a:extLst>
          </p:cNvPr>
          <p:cNvCxnSpPr/>
          <p:nvPr/>
        </p:nvCxnSpPr>
        <p:spPr>
          <a:xfrm flipV="1">
            <a:off x="9199179" y="1442544"/>
            <a:ext cx="874986" cy="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0F5442-D346-6AA2-A152-6B93300D1215}"/>
              </a:ext>
            </a:extLst>
          </p:cNvPr>
          <p:cNvSpPr txBox="1"/>
          <p:nvPr/>
        </p:nvSpPr>
        <p:spPr>
          <a:xfrm>
            <a:off x="10077230" y="1258613"/>
            <a:ext cx="11241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808000"/>
                </a:highlight>
              </a:rPr>
              <a:t>OR, 138</a:t>
            </a:r>
          </a:p>
        </p:txBody>
      </p:sp>
    </p:spTree>
    <p:extLst>
      <p:ext uri="{BB962C8B-B14F-4D97-AF65-F5344CB8AC3E}">
        <p14:creationId xmlns:p14="http://schemas.microsoft.com/office/powerpoint/2010/main" val="360790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32B1FFA39B8F48BDB19325C0977EEE" ma:contentTypeVersion="7" ma:contentTypeDescription="Create a new document." ma:contentTypeScope="" ma:versionID="3d0fac63635427c672f18213ffbfd5a7">
  <xsd:schema xmlns:xsd="http://www.w3.org/2001/XMLSchema" xmlns:xs="http://www.w3.org/2001/XMLSchema" xmlns:p="http://schemas.microsoft.com/office/2006/metadata/properties" xmlns:ns3="da3e14a8-bee3-4f13-858e-fb79ff9e59fd" xmlns:ns4="88145a05-677d-48b6-9800-dd5c2f19772d" targetNamespace="http://schemas.microsoft.com/office/2006/metadata/properties" ma:root="true" ma:fieldsID="9c88707dddcee4b0fc573832eeeb4c13" ns3:_="" ns4:_="">
    <xsd:import namespace="da3e14a8-bee3-4f13-858e-fb79ff9e59fd"/>
    <xsd:import namespace="88145a05-677d-48b6-9800-dd5c2f1977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e14a8-bee3-4f13-858e-fb79ff9e59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145a05-677d-48b6-9800-dd5c2f19772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a3e14a8-bee3-4f13-858e-fb79ff9e59fd" xsi:nil="true"/>
  </documentManagement>
</p:properties>
</file>

<file path=customXml/itemProps1.xml><?xml version="1.0" encoding="utf-8"?>
<ds:datastoreItem xmlns:ds="http://schemas.openxmlformats.org/officeDocument/2006/customXml" ds:itemID="{0309CC19-7317-4353-ADB1-26DB28AEFD80}">
  <ds:schemaRefs>
    <ds:schemaRef ds:uri="88145a05-677d-48b6-9800-dd5c2f19772d"/>
    <ds:schemaRef ds:uri="da3e14a8-bee3-4f13-858e-fb79ff9e59f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D2C5797-9323-4734-A71D-1A3042C692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F588FA-FAA4-4F70-8997-767C046A6A2B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88145a05-677d-48b6-9800-dd5c2f19772d"/>
    <ds:schemaRef ds:uri="da3e14a8-bee3-4f13-858e-fb79ff9e59f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553</Words>
  <Application>Microsoft Office PowerPoint</Application>
  <PresentationFormat>Widescreen</PresentationFormat>
  <Paragraphs>113</Paragraphs>
  <Slides>19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AlphabetSoup Tilt BT</vt:lpstr>
      <vt:lpstr>Aptos</vt:lpstr>
      <vt:lpstr>Aptos Display</vt:lpstr>
      <vt:lpstr>Arial</vt:lpstr>
      <vt:lpstr>Calibri</vt:lpstr>
      <vt:lpstr>Segoe UI</vt:lpstr>
      <vt:lpstr>Office Theme</vt:lpstr>
      <vt:lpstr>Budweiser 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Youtube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Budweiser EDA</dc:title>
  <dc:creator>Anthony Hernandez</dc:creator>
  <cp:lastModifiedBy>Hernandez, Anthony</cp:lastModifiedBy>
  <cp:revision>3</cp:revision>
  <dcterms:created xsi:type="dcterms:W3CDTF">2024-02-27T02:14:44Z</dcterms:created>
  <dcterms:modified xsi:type="dcterms:W3CDTF">2024-03-10T03:16:23Z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0x010100C632B1FFA39B8F48BDB19325C0977EEE</vt:lpwstr>
  </property>
</Properties>
</file>