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305" r:id="rId4"/>
    <p:sldId id="323" r:id="rId5"/>
    <p:sldId id="324" r:id="rId6"/>
    <p:sldId id="325" r:id="rId7"/>
    <p:sldId id="320" r:id="rId8"/>
    <p:sldId id="321" r:id="rId9"/>
    <p:sldId id="311" r:id="rId10"/>
    <p:sldId id="283" r:id="rId11"/>
    <p:sldId id="284" r:id="rId12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4"/>
      <p:bold r:id="rId15"/>
      <p:italic r:id="rId16"/>
      <p:boldItalic r:id="rId17"/>
    </p:embeddedFont>
    <p:embeddedFont>
      <p:font typeface="Barlow Semi Condensed Light" panose="020F0302020204030204" pitchFamily="34" charset="0"/>
      <p:regular r:id="rId18"/>
      <p:bold r:id="rId19"/>
      <p:italic r:id="rId20"/>
      <p:boldItalic r:id="rId21"/>
    </p:embeddedFont>
    <p:embeddedFont>
      <p:font typeface="Barlow Semi Condensed Medium" panose="020F0502020204030204" pitchFamily="34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88C0D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56F3C6-3DAF-4EEE-82C8-BC44FD79289F}">
  <a:tblStyle styleId="{1156F3C6-3DAF-4EEE-82C8-BC44FD7928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61" d="100"/>
          <a:sy n="161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19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0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5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895345" y="2002536"/>
            <a:ext cx="4617611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</a:rPr>
              <a:t>Docker Compose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>
                <a:solidFill>
                  <a:schemeClr val="accent1"/>
                </a:solidFill>
              </a:rPr>
              <a:t>Agrupando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serviços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462337" y="1424354"/>
            <a:ext cx="5294268" cy="2574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 Docker Compose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é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um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sistema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orquestração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serviços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/containers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utilização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proxy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é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muito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comum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internet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possível</a:t>
            </a:r>
            <a:r>
              <a:rPr lang="en-US" sz="1800" dirty="0"/>
              <a:t> e </a:t>
            </a:r>
            <a:r>
              <a:rPr lang="en-US" sz="1800" dirty="0" err="1"/>
              <a:t>escalável</a:t>
            </a:r>
            <a:r>
              <a:rPr lang="en-US" sz="1800" dirty="0"/>
              <a:t> </a:t>
            </a:r>
            <a:r>
              <a:rPr lang="en-US" sz="1800" dirty="0" err="1"/>
              <a:t>criar</a:t>
            </a:r>
            <a:r>
              <a:rPr lang="en-US" sz="1800" dirty="0"/>
              <a:t> </a:t>
            </a:r>
            <a:r>
              <a:rPr lang="en-US" sz="1800" dirty="0" err="1"/>
              <a:t>essas</a:t>
            </a:r>
            <a:r>
              <a:rPr lang="en-US" sz="1800" dirty="0"/>
              <a:t> </a:t>
            </a:r>
            <a:r>
              <a:rPr lang="en-US" sz="1800" dirty="0" err="1"/>
              <a:t>estruturas</a:t>
            </a:r>
            <a:r>
              <a:rPr lang="en-US" sz="1800" dirty="0"/>
              <a:t> com Docker</a:t>
            </a:r>
            <a:endParaRPr lang="en-US"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Conclusões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5590501" y="1287341"/>
            <a:ext cx="2975517" cy="2745515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8C8A770-5C78-ABDE-9A3F-22EAD070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02" y="1939205"/>
            <a:ext cx="1611149" cy="841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0F3A8-3F71-8EE6-1C9E-C0B43AE39CF7}"/>
              </a:ext>
            </a:extLst>
          </p:cNvPr>
          <p:cNvSpPr txBox="1"/>
          <p:nvPr/>
        </p:nvSpPr>
        <p:spPr>
          <a:xfrm>
            <a:off x="3030766" y="4737456"/>
            <a:ext cx="4576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2"/>
                </a:solidFill>
              </a:rPr>
              <a:t>https://</a:t>
            </a:r>
            <a:r>
              <a:rPr lang="pt-BR" sz="1200" dirty="0" err="1">
                <a:solidFill>
                  <a:schemeClr val="bg2"/>
                </a:solidFill>
              </a:rPr>
              <a:t>developer.mozilla.org</a:t>
            </a:r>
            <a:r>
              <a:rPr lang="pt-BR" sz="1200" dirty="0">
                <a:solidFill>
                  <a:schemeClr val="bg2"/>
                </a:solidFill>
              </a:rPr>
              <a:t>/</a:t>
            </a:r>
            <a:r>
              <a:rPr lang="pt-BR" sz="1200" dirty="0" err="1">
                <a:solidFill>
                  <a:schemeClr val="bg2"/>
                </a:solidFill>
              </a:rPr>
              <a:t>pt</a:t>
            </a:r>
            <a:r>
              <a:rPr lang="pt-BR" sz="1200" dirty="0">
                <a:solidFill>
                  <a:schemeClr val="bg2"/>
                </a:solidFill>
              </a:rPr>
              <a:t>-BR/</a:t>
            </a:r>
            <a:r>
              <a:rPr lang="pt-BR" sz="1200" dirty="0" err="1">
                <a:solidFill>
                  <a:schemeClr val="bg2"/>
                </a:solidFill>
              </a:rPr>
              <a:t>docs</a:t>
            </a:r>
            <a:r>
              <a:rPr lang="pt-BR" sz="1200" dirty="0">
                <a:solidFill>
                  <a:schemeClr val="bg2"/>
                </a:solidFill>
              </a:rPr>
              <a:t>/Web/HTTP/Overview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s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ales.filho@ifrn.edu.br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@salesfilho78 / @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salesfilho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i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frn.edu.br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828764" y="1510458"/>
            <a:ext cx="3988121" cy="279629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756200" y="98450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573" y="2177898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Conteúdo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88761" y="842806"/>
            <a:ext cx="305682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solidFill>
                  <a:schemeClr val="accent1"/>
                </a:solidFill>
              </a:rPr>
              <a:t>YML File</a:t>
            </a:r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88761" y="112627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Arquivo</a:t>
            </a:r>
            <a:r>
              <a:rPr lang="en-US" dirty="0"/>
              <a:t> de </a:t>
            </a:r>
            <a:r>
              <a:rPr lang="en-US" dirty="0" err="1"/>
              <a:t>composição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134" y="203796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Application UP/Down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133" y="2321431"/>
            <a:ext cx="343877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Inicializando</a:t>
            </a:r>
            <a:r>
              <a:rPr lang="en-US" dirty="0"/>
              <a:t>/</a:t>
            </a:r>
            <a:r>
              <a:rPr lang="en-US" dirty="0" err="1"/>
              <a:t>parando</a:t>
            </a:r>
            <a:r>
              <a:rPr lang="en-US" dirty="0"/>
              <a:t> a </a:t>
            </a:r>
            <a:r>
              <a:rPr lang="en-US" dirty="0" err="1"/>
              <a:t>composição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38369" y="113541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742" y="23305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2130;p37">
            <a:extLst>
              <a:ext uri="{FF2B5EF4-FFF2-40B4-BE49-F238E27FC236}">
                <a16:creationId xmlns:a16="http://schemas.microsoft.com/office/drawing/2014/main" id="{AF7CFA95-1132-4599-0B5B-AFA477C6C5A0}"/>
              </a:ext>
            </a:extLst>
          </p:cNvPr>
          <p:cNvGrpSpPr/>
          <p:nvPr/>
        </p:nvGrpSpPr>
        <p:grpSpPr>
          <a:xfrm>
            <a:off x="759815" y="3407197"/>
            <a:ext cx="635100" cy="734704"/>
            <a:chOff x="731647" y="3806675"/>
            <a:chExt cx="635100" cy="734704"/>
          </a:xfrm>
        </p:grpSpPr>
        <p:grpSp>
          <p:nvGrpSpPr>
            <p:cNvPr id="3" name="Google Shape;2131;p37">
              <a:extLst>
                <a:ext uri="{FF2B5EF4-FFF2-40B4-BE49-F238E27FC236}">
                  <a16:creationId xmlns:a16="http://schemas.microsoft.com/office/drawing/2014/main" id="{40E134BE-6A69-72FF-856C-CFD79823DE8F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8" name="Google Shape;2132;p37">
                <a:extLst>
                  <a:ext uri="{FF2B5EF4-FFF2-40B4-BE49-F238E27FC236}">
                    <a16:creationId xmlns:a16="http://schemas.microsoft.com/office/drawing/2014/main" id="{BE821711-74D6-CCC5-A671-3EF251EE17A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33;p37">
                <a:extLst>
                  <a:ext uri="{FF2B5EF4-FFF2-40B4-BE49-F238E27FC236}">
                    <a16:creationId xmlns:a16="http://schemas.microsoft.com/office/drawing/2014/main" id="{7F8C55BA-9EC8-0A67-4C3F-974D7F85EC3A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134;p37">
              <a:extLst>
                <a:ext uri="{FF2B5EF4-FFF2-40B4-BE49-F238E27FC236}">
                  <a16:creationId xmlns:a16="http://schemas.microsoft.com/office/drawing/2014/main" id="{E56A11E7-6D96-B1E5-AB9F-E1CAFB5500B4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35;p37">
                <a:extLst>
                  <a:ext uri="{FF2B5EF4-FFF2-40B4-BE49-F238E27FC236}">
                    <a16:creationId xmlns:a16="http://schemas.microsoft.com/office/drawing/2014/main" id="{6EC091F1-9AF9-0260-4D61-A0B0F8C5AC7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36;p37">
                <a:extLst>
                  <a:ext uri="{FF2B5EF4-FFF2-40B4-BE49-F238E27FC236}">
                    <a16:creationId xmlns:a16="http://schemas.microsoft.com/office/drawing/2014/main" id="{DD87051F-03EB-E5F1-8493-B8E68A7317F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37;p37">
                <a:extLst>
                  <a:ext uri="{FF2B5EF4-FFF2-40B4-BE49-F238E27FC236}">
                    <a16:creationId xmlns:a16="http://schemas.microsoft.com/office/drawing/2014/main" id="{24F6F176-CAE5-2FE5-9CF3-031E94F188AF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5;p37">
            <a:extLst>
              <a:ext uri="{FF2B5EF4-FFF2-40B4-BE49-F238E27FC236}">
                <a16:creationId xmlns:a16="http://schemas.microsoft.com/office/drawing/2014/main" id="{A007E43D-CF21-E205-AC76-B8EA442380FC}"/>
              </a:ext>
            </a:extLst>
          </p:cNvPr>
          <p:cNvSpPr txBox="1">
            <a:spLocks/>
          </p:cNvSpPr>
          <p:nvPr/>
        </p:nvSpPr>
        <p:spPr>
          <a:xfrm>
            <a:off x="1692376" y="326726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/>
              <a:t>Conclusões</a:t>
            </a:r>
            <a:endParaRPr lang="en-US" dirty="0"/>
          </a:p>
        </p:txBody>
      </p:sp>
      <p:sp>
        <p:nvSpPr>
          <p:cNvPr id="11" name="Google Shape;2146;p37">
            <a:extLst>
              <a:ext uri="{FF2B5EF4-FFF2-40B4-BE49-F238E27FC236}">
                <a16:creationId xmlns:a16="http://schemas.microsoft.com/office/drawing/2014/main" id="{7DE44868-1D7E-DA5A-4662-A979FD8C171D}"/>
              </a:ext>
            </a:extLst>
          </p:cNvPr>
          <p:cNvSpPr txBox="1">
            <a:spLocks/>
          </p:cNvSpPr>
          <p:nvPr/>
        </p:nvSpPr>
        <p:spPr>
          <a:xfrm>
            <a:off x="1692376" y="3550730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O que </a:t>
            </a:r>
            <a:r>
              <a:rPr lang="en-US" dirty="0" err="1"/>
              <a:t>aprendemos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agora</a:t>
            </a:r>
          </a:p>
        </p:txBody>
      </p:sp>
      <p:sp>
        <p:nvSpPr>
          <p:cNvPr id="12" name="Google Shape;2150;p37">
            <a:extLst>
              <a:ext uri="{FF2B5EF4-FFF2-40B4-BE49-F238E27FC236}">
                <a16:creationId xmlns:a16="http://schemas.microsoft.com/office/drawing/2014/main" id="{DD4EFB4D-03F1-C8BA-D4F6-FFA6124B379D}"/>
              </a:ext>
            </a:extLst>
          </p:cNvPr>
          <p:cNvSpPr txBox="1">
            <a:spLocks/>
          </p:cNvSpPr>
          <p:nvPr/>
        </p:nvSpPr>
        <p:spPr>
          <a:xfrm>
            <a:off x="841984" y="355987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solidFill>
                  <a:schemeClr val="accent1"/>
                </a:solidFill>
              </a:rPr>
              <a:t>YML File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97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8B43E-C32D-A0EA-6846-9C9B805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de composição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3C48-2ABB-276C-F717-91C30388313B}"/>
              </a:ext>
            </a:extLst>
          </p:cNvPr>
          <p:cNvSpPr txBox="1"/>
          <p:nvPr/>
        </p:nvSpPr>
        <p:spPr>
          <a:xfrm>
            <a:off x="6011797" y="318441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Rede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947A6-77A3-705E-17C3-CDAE00F5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42" y="2296220"/>
            <a:ext cx="1061250" cy="1061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942ACA-EFCB-36C3-5A40-A810726B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01" y="2571750"/>
            <a:ext cx="612667" cy="612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0BF915-EC67-F29F-79B7-8CFCF7851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701" y="1472276"/>
            <a:ext cx="585300" cy="585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89BA74-969C-F960-6BCD-5B31FE40DB6B}"/>
              </a:ext>
            </a:extLst>
          </p:cNvPr>
          <p:cNvSpPr txBox="1"/>
          <p:nvPr/>
        </p:nvSpPr>
        <p:spPr>
          <a:xfrm>
            <a:off x="5851173" y="2057576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Serviços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AB3176-0A18-B397-C4EF-3AC7A2847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797" y="3675662"/>
            <a:ext cx="585299" cy="5852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69D898-6B25-AA10-68FF-68D041FC4D18}"/>
              </a:ext>
            </a:extLst>
          </p:cNvPr>
          <p:cNvSpPr txBox="1"/>
          <p:nvPr/>
        </p:nvSpPr>
        <p:spPr>
          <a:xfrm>
            <a:off x="5880557" y="416890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Volumes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618D4-6C4D-6AFC-DD0B-B449FBECB780}"/>
              </a:ext>
            </a:extLst>
          </p:cNvPr>
          <p:cNvSpPr txBox="1"/>
          <p:nvPr/>
        </p:nvSpPr>
        <p:spPr>
          <a:xfrm>
            <a:off x="2154803" y="3230592"/>
            <a:ext cx="144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ADBECB"/>
                </a:solidFill>
                <a:effectLst/>
                <a:latin typeface="Roboto Mono" panose="020F0502020204030204" pitchFamily="34" charset="0"/>
              </a:rPr>
              <a:t>compose.yml</a:t>
            </a:r>
            <a:endParaRPr lang="pt-BR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3E50C2-249A-9308-0CEA-B375CFEE8B10}"/>
              </a:ext>
            </a:extLst>
          </p:cNvPr>
          <p:cNvCxnSpPr/>
          <p:nvPr/>
        </p:nvCxnSpPr>
        <p:spPr>
          <a:xfrm flipV="1">
            <a:off x="3474720" y="1979875"/>
            <a:ext cx="2297927" cy="76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2AD697-8F24-DC1F-2403-E92E10A406F8}"/>
              </a:ext>
            </a:extLst>
          </p:cNvPr>
          <p:cNvCxnSpPr>
            <a:cxnSpLocks/>
          </p:cNvCxnSpPr>
          <p:nvPr/>
        </p:nvCxnSpPr>
        <p:spPr>
          <a:xfrm>
            <a:off x="3474720" y="2743200"/>
            <a:ext cx="2376453" cy="13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894DB7-4A1F-194F-FAEC-DD463DD142C2}"/>
              </a:ext>
            </a:extLst>
          </p:cNvPr>
          <p:cNvCxnSpPr>
            <a:cxnSpLocks/>
          </p:cNvCxnSpPr>
          <p:nvPr/>
        </p:nvCxnSpPr>
        <p:spPr>
          <a:xfrm>
            <a:off x="3474720" y="2743200"/>
            <a:ext cx="2297927" cy="120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CA95B82-C097-F909-0EA6-3F49EAF6A8B9}"/>
              </a:ext>
            </a:extLst>
          </p:cNvPr>
          <p:cNvSpPr/>
          <p:nvPr/>
        </p:nvSpPr>
        <p:spPr>
          <a:xfrm>
            <a:off x="5605670" y="1304014"/>
            <a:ext cx="1383527" cy="33395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0F07B3-AAA7-9EA8-F6AA-F537820A385F}"/>
              </a:ext>
            </a:extLst>
          </p:cNvPr>
          <p:cNvSpPr txBox="1"/>
          <p:nvPr/>
        </p:nvSpPr>
        <p:spPr>
          <a:xfrm>
            <a:off x="5585094" y="4619096"/>
            <a:ext cx="15472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Aplicação </a:t>
            </a:r>
            <a:r>
              <a:rPr lang="pt-BR" dirty="0" err="1">
                <a:solidFill>
                  <a:schemeClr val="bg2"/>
                </a:solidFill>
              </a:rPr>
              <a:t>docker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3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8B43E-C32D-A0EA-6846-9C9B805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de composição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947A6-77A3-705E-17C3-CDAE00F5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9" y="2041125"/>
            <a:ext cx="1061250" cy="1061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5618D4-6C4D-6AFC-DD0B-B449FBECB780}"/>
              </a:ext>
            </a:extLst>
          </p:cNvPr>
          <p:cNvSpPr txBox="1"/>
          <p:nvPr/>
        </p:nvSpPr>
        <p:spPr>
          <a:xfrm>
            <a:off x="373710" y="2975497"/>
            <a:ext cx="144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ADBECB"/>
                </a:solidFill>
                <a:effectLst/>
                <a:latin typeface="Roboto Mono" panose="020F0502020204030204" pitchFamily="34" charset="0"/>
              </a:rPr>
              <a:t>compose.yml</a:t>
            </a:r>
            <a:endParaRPr lang="pt-BR" dirty="0">
              <a:solidFill>
                <a:schemeClr val="bg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2AD697-8F24-DC1F-2403-E92E10A406F8}"/>
              </a:ext>
            </a:extLst>
          </p:cNvPr>
          <p:cNvCxnSpPr>
            <a:cxnSpLocks/>
          </p:cNvCxnSpPr>
          <p:nvPr/>
        </p:nvCxnSpPr>
        <p:spPr>
          <a:xfrm>
            <a:off x="1693627" y="2488105"/>
            <a:ext cx="90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31B91C-27BE-A09B-63E2-D728D2B16449}"/>
              </a:ext>
            </a:extLst>
          </p:cNvPr>
          <p:cNvSpPr txBox="1"/>
          <p:nvPr/>
        </p:nvSpPr>
        <p:spPr>
          <a:xfrm>
            <a:off x="2687541" y="1102709"/>
            <a:ext cx="315666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B050"/>
                </a:solidFill>
              </a:rPr>
              <a:t>services</a:t>
            </a:r>
            <a:r>
              <a:rPr lang="pt-BR" sz="1200" dirty="0">
                <a:solidFill>
                  <a:srgbClr val="00B050"/>
                </a:solidFill>
              </a:rPr>
              <a:t>:</a:t>
            </a:r>
          </a:p>
          <a:p>
            <a:r>
              <a:rPr lang="pt-BR" sz="1200" dirty="0"/>
              <a:t>  </a:t>
            </a:r>
            <a:r>
              <a:rPr lang="pt-BR" sz="1200" dirty="0" err="1">
                <a:solidFill>
                  <a:srgbClr val="00B050"/>
                </a:solidFill>
              </a:rPr>
              <a:t>foo</a:t>
            </a:r>
            <a:r>
              <a:rPr lang="pt-BR" sz="1200" dirty="0">
                <a:solidFill>
                  <a:srgbClr val="00B050"/>
                </a:solidFill>
              </a:rPr>
              <a:t>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</a:t>
            </a:r>
            <a:r>
              <a:rPr lang="pt-BR" sz="1200" dirty="0" err="1">
                <a:solidFill>
                  <a:srgbClr val="00B050"/>
                </a:solidFill>
              </a:rPr>
              <a:t>image</a:t>
            </a:r>
            <a:r>
              <a:rPr lang="pt-BR" sz="1200" dirty="0">
                <a:solidFill>
                  <a:srgbClr val="00B050"/>
                </a:solidFill>
              </a:rPr>
              <a:t>: </a:t>
            </a:r>
            <a:r>
              <a:rPr lang="pt-BR" sz="1200" dirty="0" err="1">
                <a:solidFill>
                  <a:srgbClr val="FF2F92"/>
                </a:solidFill>
              </a:rPr>
              <a:t>foo</a:t>
            </a:r>
            <a:endParaRPr lang="pt-BR" sz="1200" dirty="0">
              <a:solidFill>
                <a:srgbClr val="FF2F92"/>
              </a:solidFill>
            </a:endParaRPr>
          </a:p>
          <a:p>
            <a:r>
              <a:rPr lang="pt-BR" sz="1200" dirty="0">
                <a:solidFill>
                  <a:srgbClr val="00B050"/>
                </a:solidFill>
              </a:rPr>
              <a:t>  bar: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</a:t>
            </a:r>
            <a:r>
              <a:rPr lang="pt-BR" sz="1200" dirty="0" err="1">
                <a:solidFill>
                  <a:srgbClr val="00B050"/>
                </a:solidFill>
              </a:rPr>
              <a:t>image</a:t>
            </a:r>
            <a:r>
              <a:rPr lang="pt-BR" sz="1200" dirty="0">
                <a:solidFill>
                  <a:srgbClr val="00B050"/>
                </a:solidFill>
              </a:rPr>
              <a:t>: </a:t>
            </a:r>
            <a:r>
              <a:rPr lang="pt-BR" sz="1200" dirty="0">
                <a:solidFill>
                  <a:srgbClr val="FF2F92"/>
                </a:solidFill>
              </a:rPr>
              <a:t>bar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profiles: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  - </a:t>
            </a:r>
            <a:r>
              <a:rPr lang="pt-BR" sz="1200" dirty="0" err="1">
                <a:solidFill>
                  <a:srgbClr val="FF2F92"/>
                </a:solidFill>
              </a:rPr>
              <a:t>test</a:t>
            </a:r>
            <a:endParaRPr lang="pt-BR" sz="1200" dirty="0">
              <a:solidFill>
                <a:srgbClr val="FF2F92"/>
              </a:solidFill>
            </a:endParaRPr>
          </a:p>
          <a:p>
            <a:r>
              <a:rPr lang="pt-BR" sz="1200" dirty="0">
                <a:solidFill>
                  <a:srgbClr val="00B050"/>
                </a:solidFill>
              </a:rPr>
              <a:t>  </a:t>
            </a:r>
            <a:r>
              <a:rPr lang="pt-BR" sz="1200" dirty="0" err="1">
                <a:solidFill>
                  <a:srgbClr val="00B050"/>
                </a:solidFill>
              </a:rPr>
              <a:t>baz</a:t>
            </a:r>
            <a:r>
              <a:rPr lang="pt-BR" sz="1200" dirty="0">
                <a:solidFill>
                  <a:srgbClr val="00B050"/>
                </a:solidFill>
              </a:rPr>
              <a:t>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</a:t>
            </a:r>
            <a:r>
              <a:rPr lang="pt-BR" sz="1200" dirty="0" err="1">
                <a:solidFill>
                  <a:srgbClr val="00B050"/>
                </a:solidFill>
              </a:rPr>
              <a:t>image</a:t>
            </a:r>
            <a:r>
              <a:rPr lang="pt-BR" sz="1200" dirty="0">
                <a:solidFill>
                  <a:srgbClr val="00B050"/>
                </a:solidFill>
              </a:rPr>
              <a:t>: </a:t>
            </a:r>
            <a:r>
              <a:rPr lang="pt-BR" sz="1200" dirty="0" err="1">
                <a:solidFill>
                  <a:srgbClr val="FF2F92"/>
                </a:solidFill>
              </a:rPr>
              <a:t>baz</a:t>
            </a:r>
            <a:endParaRPr lang="pt-BR" sz="1200" dirty="0">
              <a:solidFill>
                <a:srgbClr val="FF2F92"/>
              </a:solidFill>
            </a:endParaRPr>
          </a:p>
          <a:p>
            <a:r>
              <a:rPr lang="pt-BR" sz="1200" dirty="0">
                <a:solidFill>
                  <a:srgbClr val="00B050"/>
                </a:solidFill>
              </a:rPr>
              <a:t>    </a:t>
            </a:r>
            <a:r>
              <a:rPr lang="pt-BR" sz="1200" dirty="0" err="1">
                <a:solidFill>
                  <a:srgbClr val="00B050"/>
                </a:solidFill>
              </a:rPr>
              <a:t>depends_on</a:t>
            </a:r>
            <a:r>
              <a:rPr lang="pt-BR" sz="1200" dirty="0">
                <a:solidFill>
                  <a:srgbClr val="00B050"/>
                </a:solidFill>
              </a:rPr>
              <a:t>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  - </a:t>
            </a:r>
            <a:r>
              <a:rPr lang="pt-BR" sz="1200" dirty="0">
                <a:solidFill>
                  <a:srgbClr val="FF2F92"/>
                </a:solidFill>
              </a:rPr>
              <a:t>bar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profiles: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  - </a:t>
            </a:r>
            <a:r>
              <a:rPr lang="pt-BR" sz="1200" dirty="0" err="1">
                <a:solidFill>
                  <a:srgbClr val="FF2F92"/>
                </a:solidFill>
              </a:rPr>
              <a:t>test</a:t>
            </a:r>
            <a:endParaRPr lang="pt-BR" sz="1200" dirty="0">
              <a:solidFill>
                <a:srgbClr val="FF2F92"/>
              </a:solidFill>
            </a:endParaRPr>
          </a:p>
          <a:p>
            <a:r>
              <a:rPr lang="pt-BR" sz="1200" dirty="0">
                <a:solidFill>
                  <a:srgbClr val="00B050"/>
                </a:solidFill>
              </a:rPr>
              <a:t>  </a:t>
            </a:r>
            <a:r>
              <a:rPr lang="pt-BR" sz="1200" dirty="0" err="1">
                <a:solidFill>
                  <a:srgbClr val="00B050"/>
                </a:solidFill>
              </a:rPr>
              <a:t>zot</a:t>
            </a:r>
            <a:r>
              <a:rPr lang="pt-BR" sz="1200" dirty="0">
                <a:solidFill>
                  <a:srgbClr val="00B050"/>
                </a:solidFill>
              </a:rPr>
              <a:t>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</a:t>
            </a:r>
            <a:r>
              <a:rPr lang="pt-BR" sz="1200" dirty="0" err="1">
                <a:solidFill>
                  <a:srgbClr val="00B050"/>
                </a:solidFill>
              </a:rPr>
              <a:t>image</a:t>
            </a:r>
            <a:r>
              <a:rPr lang="pt-BR" sz="1200" dirty="0">
                <a:solidFill>
                  <a:srgbClr val="00B050"/>
                </a:solidFill>
              </a:rPr>
              <a:t>: </a:t>
            </a:r>
            <a:r>
              <a:rPr lang="pt-BR" sz="1200" dirty="0" err="1">
                <a:solidFill>
                  <a:srgbClr val="FF2F92"/>
                </a:solidFill>
              </a:rPr>
              <a:t>zot</a:t>
            </a:r>
            <a:endParaRPr lang="pt-BR" sz="1200" dirty="0">
              <a:solidFill>
                <a:srgbClr val="FF2F92"/>
              </a:solidFill>
            </a:endParaRPr>
          </a:p>
          <a:p>
            <a:r>
              <a:rPr lang="pt-BR" sz="1200" dirty="0">
                <a:solidFill>
                  <a:srgbClr val="00B050"/>
                </a:solidFill>
              </a:rPr>
              <a:t>    </a:t>
            </a:r>
            <a:r>
              <a:rPr lang="pt-BR" sz="1200" dirty="0" err="1">
                <a:solidFill>
                  <a:srgbClr val="00B050"/>
                </a:solidFill>
              </a:rPr>
              <a:t>depends_on</a:t>
            </a:r>
            <a:r>
              <a:rPr lang="pt-BR" sz="1200" dirty="0">
                <a:solidFill>
                  <a:srgbClr val="00B050"/>
                </a:solidFill>
              </a:rPr>
              <a:t>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  - </a:t>
            </a:r>
            <a:r>
              <a:rPr lang="pt-BR" sz="1200" dirty="0">
                <a:solidFill>
                  <a:srgbClr val="FF2F92"/>
                </a:solidFill>
              </a:rPr>
              <a:t>bar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profiles:</a:t>
            </a:r>
          </a:p>
          <a:p>
            <a:r>
              <a:rPr lang="pt-BR" sz="1200" dirty="0">
                <a:solidFill>
                  <a:srgbClr val="00B050"/>
                </a:solidFill>
              </a:rPr>
              <a:t>      - </a:t>
            </a:r>
            <a:r>
              <a:rPr lang="pt-BR" sz="1200" dirty="0">
                <a:solidFill>
                  <a:srgbClr val="FF2F92"/>
                </a:solidFill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26185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8B43E-C32D-A0EA-6846-9C9B805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1" y="130426"/>
            <a:ext cx="2301283" cy="585300"/>
          </a:xfrm>
        </p:spPr>
        <p:txBody>
          <a:bodyPr/>
          <a:lstStyle/>
          <a:p>
            <a:r>
              <a:rPr lang="pt-BR" sz="1800" dirty="0"/>
              <a:t>Arquivo de composição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947A6-77A3-705E-17C3-CDAE00F5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9" y="2041125"/>
            <a:ext cx="1061250" cy="1061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5618D4-6C4D-6AFC-DD0B-B449FBECB780}"/>
              </a:ext>
            </a:extLst>
          </p:cNvPr>
          <p:cNvSpPr txBox="1"/>
          <p:nvPr/>
        </p:nvSpPr>
        <p:spPr>
          <a:xfrm>
            <a:off x="373710" y="2975497"/>
            <a:ext cx="144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ADBECB"/>
                </a:solidFill>
                <a:effectLst/>
                <a:latin typeface="Roboto Mono" panose="020F0502020204030204" pitchFamily="34" charset="0"/>
              </a:rPr>
              <a:t>compose.yml</a:t>
            </a:r>
            <a:endParaRPr lang="pt-BR" dirty="0">
              <a:solidFill>
                <a:schemeClr val="bg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2AD697-8F24-DC1F-2403-E92E10A406F8}"/>
              </a:ext>
            </a:extLst>
          </p:cNvPr>
          <p:cNvCxnSpPr>
            <a:cxnSpLocks/>
          </p:cNvCxnSpPr>
          <p:nvPr/>
        </p:nvCxnSpPr>
        <p:spPr>
          <a:xfrm>
            <a:off x="1693627" y="2488105"/>
            <a:ext cx="90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31B91C-27BE-A09B-63E2-D728D2B16449}"/>
              </a:ext>
            </a:extLst>
          </p:cNvPr>
          <p:cNvSpPr txBox="1"/>
          <p:nvPr/>
        </p:nvSpPr>
        <p:spPr>
          <a:xfrm>
            <a:off x="2600077" y="171093"/>
            <a:ext cx="3156668" cy="4801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00B050"/>
                </a:solidFill>
              </a:rPr>
              <a:t>services</a:t>
            </a:r>
            <a:r>
              <a:rPr lang="pt-BR" sz="900" dirty="0">
                <a:solidFill>
                  <a:srgbClr val="00B050"/>
                </a:solidFill>
              </a:rPr>
              <a:t>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web01: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build: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</a:t>
            </a:r>
            <a:r>
              <a:rPr lang="pt-BR" sz="900" dirty="0" err="1">
                <a:solidFill>
                  <a:srgbClr val="00B050"/>
                </a:solidFill>
              </a:rPr>
              <a:t>context</a:t>
            </a:r>
            <a:r>
              <a:rPr lang="pt-BR" sz="900" dirty="0">
                <a:solidFill>
                  <a:srgbClr val="00B050"/>
                </a:solidFill>
              </a:rPr>
              <a:t>: ./web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</a:t>
            </a:r>
            <a:r>
              <a:rPr lang="pt-BR" sz="900" dirty="0" err="1">
                <a:solidFill>
                  <a:srgbClr val="00B050"/>
                </a:solidFill>
              </a:rPr>
              <a:t>dockerfile</a:t>
            </a:r>
            <a:r>
              <a:rPr lang="pt-BR" sz="900" dirty="0">
                <a:solidFill>
                  <a:srgbClr val="00B050"/>
                </a:solidFill>
              </a:rPr>
              <a:t>: </a:t>
            </a:r>
            <a:r>
              <a:rPr lang="pt-BR" sz="900" dirty="0" err="1">
                <a:solidFill>
                  <a:srgbClr val="00B050"/>
                </a:solidFill>
              </a:rPr>
              <a:t>Dockerfile</a:t>
            </a:r>
            <a:endParaRPr lang="pt-BR" sz="900" dirty="0">
              <a:solidFill>
                <a:srgbClr val="00B050"/>
              </a:solidFill>
            </a:endParaRPr>
          </a:p>
          <a:p>
            <a:r>
              <a:rPr lang="pt-BR" sz="900" dirty="0">
                <a:solidFill>
                  <a:srgbClr val="00B050"/>
                </a:solidFill>
              </a:rPr>
              <a:t>    </a:t>
            </a:r>
            <a:r>
              <a:rPr lang="pt-BR" sz="900" dirty="0" err="1">
                <a:solidFill>
                  <a:srgbClr val="00B050"/>
                </a:solidFill>
              </a:rPr>
              <a:t>image</a:t>
            </a:r>
            <a:r>
              <a:rPr lang="pt-BR" sz="900" dirty="0">
                <a:solidFill>
                  <a:srgbClr val="00B050"/>
                </a:solidFill>
              </a:rPr>
              <a:t>: </a:t>
            </a:r>
            <a:r>
              <a:rPr lang="pt-BR" sz="900" dirty="0">
                <a:solidFill>
                  <a:srgbClr val="FF2F92"/>
                </a:solidFill>
              </a:rPr>
              <a:t>web01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</a:t>
            </a:r>
            <a:r>
              <a:rPr lang="pt-BR" sz="900" dirty="0" err="1">
                <a:solidFill>
                  <a:srgbClr val="00B050"/>
                </a:solidFill>
              </a:rPr>
              <a:t>container_name</a:t>
            </a:r>
            <a:r>
              <a:rPr lang="pt-BR" sz="900" dirty="0">
                <a:solidFill>
                  <a:srgbClr val="00B050"/>
                </a:solidFill>
              </a:rPr>
              <a:t>: </a:t>
            </a:r>
            <a:r>
              <a:rPr lang="pt-BR" sz="900" dirty="0">
                <a:solidFill>
                  <a:srgbClr val="FF2F92"/>
                </a:solidFill>
              </a:rPr>
              <a:t>web01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networks: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- </a:t>
            </a:r>
            <a:r>
              <a:rPr lang="pt-BR" sz="900" dirty="0">
                <a:solidFill>
                  <a:srgbClr val="FF2F92"/>
                </a:solidFill>
              </a:rPr>
              <a:t>asa-network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web02: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build: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</a:t>
            </a:r>
            <a:r>
              <a:rPr lang="pt-BR" sz="900" dirty="0" err="1">
                <a:solidFill>
                  <a:srgbClr val="00B050"/>
                </a:solidFill>
              </a:rPr>
              <a:t>context</a:t>
            </a:r>
            <a:r>
              <a:rPr lang="pt-BR" sz="900" dirty="0">
                <a:solidFill>
                  <a:srgbClr val="00B050"/>
                </a:solidFill>
              </a:rPr>
              <a:t>: ./web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</a:t>
            </a:r>
            <a:r>
              <a:rPr lang="pt-BR" sz="900" dirty="0" err="1">
                <a:solidFill>
                  <a:srgbClr val="00B050"/>
                </a:solidFill>
              </a:rPr>
              <a:t>dockerfile</a:t>
            </a:r>
            <a:r>
              <a:rPr lang="pt-BR" sz="900" dirty="0">
                <a:solidFill>
                  <a:srgbClr val="00B050"/>
                </a:solidFill>
              </a:rPr>
              <a:t>: Dockerfile.web2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</a:t>
            </a:r>
            <a:r>
              <a:rPr lang="pt-BR" sz="900" dirty="0" err="1">
                <a:solidFill>
                  <a:srgbClr val="00B050"/>
                </a:solidFill>
              </a:rPr>
              <a:t>image</a:t>
            </a:r>
            <a:r>
              <a:rPr lang="pt-BR" sz="900" dirty="0">
                <a:solidFill>
                  <a:srgbClr val="00B050"/>
                </a:solidFill>
              </a:rPr>
              <a:t>: </a:t>
            </a:r>
            <a:r>
              <a:rPr lang="pt-BR" sz="900" dirty="0">
                <a:solidFill>
                  <a:srgbClr val="FF2F92"/>
                </a:solidFill>
              </a:rPr>
              <a:t>web02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</a:t>
            </a:r>
            <a:r>
              <a:rPr lang="pt-BR" sz="900" dirty="0" err="1">
                <a:solidFill>
                  <a:srgbClr val="00B050"/>
                </a:solidFill>
              </a:rPr>
              <a:t>container_name</a:t>
            </a:r>
            <a:r>
              <a:rPr lang="pt-BR" sz="900" dirty="0">
                <a:solidFill>
                  <a:srgbClr val="00B050"/>
                </a:solidFill>
              </a:rPr>
              <a:t>: web02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networks: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</a:t>
            </a:r>
            <a:r>
              <a:rPr lang="pt-BR" sz="900" dirty="0">
                <a:solidFill>
                  <a:srgbClr val="FF2F92"/>
                </a:solidFill>
              </a:rPr>
              <a:t>- asa-network</a:t>
            </a:r>
          </a:p>
          <a:p>
            <a:r>
              <a:rPr lang="pt-BR" sz="900" dirty="0">
                <a:solidFill>
                  <a:srgbClr val="00B050"/>
                </a:solidFill>
              </a:rPr>
              <a:t>proxy: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build: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</a:t>
            </a:r>
            <a:r>
              <a:rPr lang="pt-BR" sz="900" dirty="0" err="1">
                <a:solidFill>
                  <a:srgbClr val="00B050"/>
                </a:solidFill>
              </a:rPr>
              <a:t>context</a:t>
            </a:r>
            <a:r>
              <a:rPr lang="pt-BR" sz="900" dirty="0">
                <a:solidFill>
                  <a:srgbClr val="00B050"/>
                </a:solidFill>
              </a:rPr>
              <a:t>: ./web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</a:t>
            </a:r>
            <a:r>
              <a:rPr lang="pt-BR" sz="900" dirty="0" err="1">
                <a:solidFill>
                  <a:srgbClr val="00B050"/>
                </a:solidFill>
              </a:rPr>
              <a:t>dockerfile</a:t>
            </a:r>
            <a:r>
              <a:rPr lang="pt-BR" sz="900" dirty="0">
                <a:solidFill>
                  <a:srgbClr val="00B050"/>
                </a:solidFill>
              </a:rPr>
              <a:t>: </a:t>
            </a:r>
            <a:r>
              <a:rPr lang="pt-BR" sz="900" dirty="0" err="1">
                <a:solidFill>
                  <a:srgbClr val="00B050"/>
                </a:solidFill>
              </a:rPr>
              <a:t>Dockerfile.proxy</a:t>
            </a:r>
            <a:endParaRPr lang="pt-BR" sz="900" dirty="0">
              <a:solidFill>
                <a:srgbClr val="00B050"/>
              </a:solidFill>
            </a:endParaRPr>
          </a:p>
          <a:p>
            <a:r>
              <a:rPr lang="pt-BR" sz="900" dirty="0">
                <a:solidFill>
                  <a:srgbClr val="00B050"/>
                </a:solidFill>
              </a:rPr>
              <a:t>    </a:t>
            </a:r>
            <a:r>
              <a:rPr lang="pt-BR" sz="900" dirty="0" err="1">
                <a:solidFill>
                  <a:srgbClr val="00B050"/>
                </a:solidFill>
              </a:rPr>
              <a:t>image</a:t>
            </a:r>
            <a:r>
              <a:rPr lang="pt-BR" sz="900" dirty="0">
                <a:solidFill>
                  <a:srgbClr val="00B050"/>
                </a:solidFill>
              </a:rPr>
              <a:t>: </a:t>
            </a:r>
            <a:r>
              <a:rPr lang="pt-BR" sz="900" dirty="0">
                <a:solidFill>
                  <a:srgbClr val="FF2F92"/>
                </a:solidFill>
              </a:rPr>
              <a:t>proxy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</a:t>
            </a:r>
            <a:r>
              <a:rPr lang="pt-BR" sz="900" dirty="0" err="1">
                <a:solidFill>
                  <a:srgbClr val="00B050"/>
                </a:solidFill>
              </a:rPr>
              <a:t>container_name</a:t>
            </a:r>
            <a:r>
              <a:rPr lang="pt-BR" sz="900" dirty="0">
                <a:solidFill>
                  <a:srgbClr val="00B050"/>
                </a:solidFill>
              </a:rPr>
              <a:t>: </a:t>
            </a:r>
            <a:r>
              <a:rPr lang="pt-BR" sz="900" dirty="0">
                <a:solidFill>
                  <a:srgbClr val="FF2F92"/>
                </a:solidFill>
              </a:rPr>
              <a:t>proxy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</a:t>
            </a:r>
            <a:r>
              <a:rPr lang="pt-BR" sz="900" dirty="0" err="1">
                <a:solidFill>
                  <a:srgbClr val="00B050"/>
                </a:solidFill>
              </a:rPr>
              <a:t>ports</a:t>
            </a:r>
            <a:r>
              <a:rPr lang="pt-BR" sz="900" dirty="0">
                <a:solidFill>
                  <a:srgbClr val="00B050"/>
                </a:solidFill>
              </a:rPr>
              <a:t>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- </a:t>
            </a:r>
            <a:r>
              <a:rPr lang="pt-BR" sz="900" dirty="0">
                <a:solidFill>
                  <a:srgbClr val="FF2F92"/>
                </a:solidFill>
              </a:rPr>
              <a:t>"8080:80"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</a:t>
            </a:r>
            <a:r>
              <a:rPr lang="pt-BR" sz="900" dirty="0" err="1">
                <a:solidFill>
                  <a:srgbClr val="00B050"/>
                </a:solidFill>
              </a:rPr>
              <a:t>depends_on</a:t>
            </a:r>
            <a:r>
              <a:rPr lang="pt-BR" sz="900" dirty="0">
                <a:solidFill>
                  <a:srgbClr val="00B050"/>
                </a:solidFill>
              </a:rPr>
              <a:t>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- </a:t>
            </a:r>
            <a:r>
              <a:rPr lang="pt-BR" sz="900" dirty="0">
                <a:solidFill>
                  <a:srgbClr val="FF2F92"/>
                </a:solidFill>
              </a:rPr>
              <a:t>web01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- </a:t>
            </a:r>
            <a:r>
              <a:rPr lang="pt-BR" sz="900" dirty="0">
                <a:solidFill>
                  <a:srgbClr val="FF2F92"/>
                </a:solidFill>
              </a:rPr>
              <a:t>web02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networks: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  - </a:t>
            </a:r>
            <a:r>
              <a:rPr lang="pt-BR" sz="900" dirty="0">
                <a:solidFill>
                  <a:srgbClr val="FF2F92"/>
                </a:solidFill>
              </a:rPr>
              <a:t>asa-network</a:t>
            </a:r>
          </a:p>
          <a:p>
            <a:r>
              <a:rPr lang="pt-BR" sz="900" dirty="0">
                <a:solidFill>
                  <a:srgbClr val="00B050"/>
                </a:solidFill>
              </a:rPr>
              <a:t>#Docker Networks</a:t>
            </a:r>
          </a:p>
          <a:p>
            <a:r>
              <a:rPr lang="pt-BR" sz="900" dirty="0">
                <a:solidFill>
                  <a:srgbClr val="00B050"/>
                </a:solidFill>
              </a:rPr>
              <a:t>networks: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</a:t>
            </a:r>
            <a:r>
              <a:rPr lang="pt-BR" sz="900" dirty="0">
                <a:solidFill>
                  <a:srgbClr val="FF2F92"/>
                </a:solidFill>
              </a:rPr>
              <a:t>asa-network</a:t>
            </a:r>
            <a:r>
              <a:rPr lang="pt-BR" sz="900" dirty="0">
                <a:solidFill>
                  <a:srgbClr val="00B050"/>
                </a:solidFill>
              </a:rPr>
              <a:t>:</a:t>
            </a:r>
          </a:p>
          <a:p>
            <a:r>
              <a:rPr lang="pt-BR" sz="900" dirty="0">
                <a:solidFill>
                  <a:srgbClr val="00B050"/>
                </a:solidFill>
              </a:rPr>
              <a:t>    driver: bridge</a:t>
            </a:r>
          </a:p>
        </p:txBody>
      </p:sp>
    </p:spTree>
    <p:extLst>
      <p:ext uri="{BB962C8B-B14F-4D97-AF65-F5344CB8AC3E}">
        <p14:creationId xmlns:p14="http://schemas.microsoft.com/office/powerpoint/2010/main" val="368348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E484-F4D8-DAC0-346B-8774E24B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7" y="2039112"/>
            <a:ext cx="3566100" cy="1362600"/>
          </a:xfrm>
        </p:spPr>
        <p:txBody>
          <a:bodyPr/>
          <a:lstStyle/>
          <a:p>
            <a:r>
              <a:rPr lang="pt-BR" dirty="0" err="1"/>
              <a:t>Up</a:t>
            </a:r>
            <a:r>
              <a:rPr lang="pt-BR" dirty="0"/>
              <a:t>/</a:t>
            </a:r>
            <a:r>
              <a:rPr lang="pt-BR" dirty="0" err="1"/>
              <a:t>down</a:t>
            </a:r>
            <a:endParaRPr lang="pt-BR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7D0DF284-5141-2DAD-CE1D-D3519C1DBDFE}"/>
              </a:ext>
            </a:extLst>
          </p:cNvPr>
          <p:cNvSpPr/>
          <p:nvPr/>
        </p:nvSpPr>
        <p:spPr>
          <a:xfrm>
            <a:off x="4099389" y="1705510"/>
            <a:ext cx="4489804" cy="13626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2060"/>
                </a:solidFill>
              </a:rPr>
              <a:t>$ </a:t>
            </a:r>
            <a:r>
              <a:rPr lang="pt-BR" b="1" dirty="0" err="1">
                <a:solidFill>
                  <a:srgbClr val="002060"/>
                </a:solidFill>
              </a:rPr>
              <a:t>docker-compose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up</a:t>
            </a:r>
            <a:endParaRPr lang="pt-BR" b="1" dirty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b="1" dirty="0">
                <a:solidFill>
                  <a:srgbClr val="002060"/>
                </a:solidFill>
              </a:rPr>
              <a:t>$ </a:t>
            </a:r>
            <a:r>
              <a:rPr lang="pt-BR" b="1" dirty="0" err="1">
                <a:solidFill>
                  <a:srgbClr val="002060"/>
                </a:solidFill>
              </a:rPr>
              <a:t>docker-compose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down</a:t>
            </a:r>
            <a:endParaRPr lang="pt-BR" b="1" dirty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8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E484-F4D8-DAC0-346B-8774E24B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7" y="2039112"/>
            <a:ext cx="3566100" cy="1362600"/>
          </a:xfrm>
        </p:spPr>
        <p:txBody>
          <a:bodyPr/>
          <a:lstStyle/>
          <a:p>
            <a:r>
              <a:rPr lang="pt-BR" dirty="0"/>
              <a:t>Network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7D0DF284-5141-2DAD-CE1D-D3519C1DBDFE}"/>
              </a:ext>
            </a:extLst>
          </p:cNvPr>
          <p:cNvSpPr/>
          <p:nvPr/>
        </p:nvSpPr>
        <p:spPr>
          <a:xfrm>
            <a:off x="3441843" y="1073426"/>
            <a:ext cx="5545780" cy="3755428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2F92"/>
                </a:solidFill>
              </a:rPr>
              <a:t>docker network create -d </a:t>
            </a:r>
            <a:r>
              <a:rPr lang="en-US" dirty="0">
                <a:solidFill>
                  <a:srgbClr val="00B050"/>
                </a:solidFill>
              </a:rPr>
              <a:t>bridge</a:t>
            </a:r>
            <a:r>
              <a:rPr lang="en-US" dirty="0">
                <a:solidFill>
                  <a:srgbClr val="FF2F92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asa</a:t>
            </a:r>
            <a:r>
              <a:rPr lang="en-US" dirty="0">
                <a:solidFill>
                  <a:schemeClr val="accent1"/>
                </a:solidFill>
              </a:rPr>
              <a:t>-net</a:t>
            </a:r>
          </a:p>
          <a:p>
            <a:endParaRPr lang="en-US" dirty="0">
              <a:solidFill>
                <a:srgbClr val="FF2F92"/>
              </a:solidFill>
            </a:endParaRPr>
          </a:p>
          <a:p>
            <a:r>
              <a:rPr lang="pt-BR" dirty="0" err="1">
                <a:solidFill>
                  <a:srgbClr val="FF2F92"/>
                </a:solidFill>
              </a:rPr>
              <a:t>docker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 err="1">
                <a:solidFill>
                  <a:srgbClr val="FF2F92"/>
                </a:solidFill>
              </a:rPr>
              <a:t>run</a:t>
            </a:r>
            <a:r>
              <a:rPr lang="pt-BR" dirty="0">
                <a:solidFill>
                  <a:srgbClr val="FF2F92"/>
                </a:solidFill>
              </a:rPr>
              <a:t> -</a:t>
            </a:r>
            <a:r>
              <a:rPr lang="pt-BR" dirty="0" err="1">
                <a:solidFill>
                  <a:srgbClr val="FF2F92"/>
                </a:solidFill>
              </a:rPr>
              <a:t>d</a:t>
            </a:r>
            <a:r>
              <a:rPr lang="pt-BR" dirty="0">
                <a:solidFill>
                  <a:srgbClr val="FF2F92"/>
                </a:solidFill>
              </a:rPr>
              <a:t> --net=</a:t>
            </a:r>
            <a:r>
              <a:rPr lang="pt-BR" dirty="0" err="1">
                <a:solidFill>
                  <a:schemeClr val="accent1"/>
                </a:solidFill>
              </a:rPr>
              <a:t>asa-net</a:t>
            </a:r>
            <a:r>
              <a:rPr lang="pt-BR" dirty="0">
                <a:solidFill>
                  <a:srgbClr val="FF2F92"/>
                </a:solidFill>
              </a:rPr>
              <a:t> --</a:t>
            </a:r>
            <a:r>
              <a:rPr lang="pt-BR" dirty="0" err="1">
                <a:solidFill>
                  <a:srgbClr val="FF2F92"/>
                </a:solidFill>
              </a:rPr>
              <a:t>name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c01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c01</a:t>
            </a:r>
          </a:p>
          <a:p>
            <a:endParaRPr lang="pt-BR" dirty="0">
              <a:solidFill>
                <a:srgbClr val="FF2F92"/>
              </a:solidFill>
            </a:endParaRPr>
          </a:p>
          <a:p>
            <a:r>
              <a:rPr lang="pt-BR" dirty="0" err="1">
                <a:solidFill>
                  <a:srgbClr val="FF2F92"/>
                </a:solidFill>
              </a:rPr>
              <a:t>docker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 err="1">
                <a:solidFill>
                  <a:srgbClr val="FF2F92"/>
                </a:solidFill>
              </a:rPr>
              <a:t>run</a:t>
            </a:r>
            <a:r>
              <a:rPr lang="pt-BR" dirty="0">
                <a:solidFill>
                  <a:srgbClr val="FF2F92"/>
                </a:solidFill>
              </a:rPr>
              <a:t> -</a:t>
            </a:r>
            <a:r>
              <a:rPr lang="pt-BR" dirty="0" err="1">
                <a:solidFill>
                  <a:srgbClr val="FF2F92"/>
                </a:solidFill>
              </a:rPr>
              <a:t>d</a:t>
            </a:r>
            <a:r>
              <a:rPr lang="pt-BR" dirty="0">
                <a:solidFill>
                  <a:srgbClr val="FF2F92"/>
                </a:solidFill>
              </a:rPr>
              <a:t> --net=</a:t>
            </a:r>
            <a:r>
              <a:rPr lang="pt-BR" dirty="0" err="1">
                <a:solidFill>
                  <a:schemeClr val="accent1"/>
                </a:solidFill>
              </a:rPr>
              <a:t>asa-net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rgbClr val="FF2F92"/>
                </a:solidFill>
              </a:rPr>
              <a:t>--</a:t>
            </a:r>
            <a:r>
              <a:rPr lang="pt-BR" dirty="0" err="1">
                <a:solidFill>
                  <a:srgbClr val="FF2F92"/>
                </a:solidFill>
              </a:rPr>
              <a:t>name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c02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c02</a:t>
            </a:r>
          </a:p>
          <a:p>
            <a:endParaRPr lang="pt-BR" dirty="0">
              <a:solidFill>
                <a:srgbClr val="FF2F92"/>
              </a:solidFill>
            </a:endParaRPr>
          </a:p>
          <a:p>
            <a:r>
              <a:rPr lang="pt-BR" dirty="0" err="1">
                <a:solidFill>
                  <a:srgbClr val="FF2F92"/>
                </a:solidFill>
              </a:rPr>
              <a:t>docker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 err="1">
                <a:solidFill>
                  <a:srgbClr val="FF2F92"/>
                </a:solidFill>
              </a:rPr>
              <a:t>run</a:t>
            </a:r>
            <a:r>
              <a:rPr lang="pt-BR" dirty="0">
                <a:solidFill>
                  <a:srgbClr val="FF2F92"/>
                </a:solidFill>
              </a:rPr>
              <a:t> -</a:t>
            </a:r>
            <a:r>
              <a:rPr lang="pt-BR" dirty="0" err="1">
                <a:solidFill>
                  <a:srgbClr val="FF2F92"/>
                </a:solidFill>
              </a:rPr>
              <a:t>d</a:t>
            </a:r>
            <a:r>
              <a:rPr lang="pt-BR" dirty="0">
                <a:solidFill>
                  <a:srgbClr val="FF2F92"/>
                </a:solidFill>
              </a:rPr>
              <a:t> --net=</a:t>
            </a:r>
            <a:r>
              <a:rPr lang="pt-BR" dirty="0" err="1">
                <a:solidFill>
                  <a:schemeClr val="accent1"/>
                </a:solidFill>
              </a:rPr>
              <a:t>asa-net</a:t>
            </a:r>
            <a:r>
              <a:rPr lang="pt-BR" dirty="0">
                <a:solidFill>
                  <a:srgbClr val="FF2F92"/>
                </a:solidFill>
              </a:rPr>
              <a:t> --</a:t>
            </a:r>
            <a:r>
              <a:rPr lang="pt-BR" dirty="0" err="1">
                <a:solidFill>
                  <a:srgbClr val="FF2F92"/>
                </a:solidFill>
              </a:rPr>
              <a:t>name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c03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c03</a:t>
            </a:r>
          </a:p>
          <a:p>
            <a:endParaRPr lang="pt-BR" dirty="0">
              <a:solidFill>
                <a:srgbClr val="FF2F92"/>
              </a:solidFill>
            </a:endParaRPr>
          </a:p>
          <a:p>
            <a:r>
              <a:rPr lang="pt-BR" dirty="0" err="1">
                <a:solidFill>
                  <a:srgbClr val="FF2F92"/>
                </a:solidFill>
              </a:rPr>
              <a:t>docker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 err="1">
                <a:solidFill>
                  <a:srgbClr val="FF2F92"/>
                </a:solidFill>
              </a:rPr>
              <a:t>run</a:t>
            </a:r>
            <a:r>
              <a:rPr lang="pt-BR" dirty="0">
                <a:solidFill>
                  <a:srgbClr val="FF2F92"/>
                </a:solidFill>
              </a:rPr>
              <a:t> -</a:t>
            </a:r>
            <a:r>
              <a:rPr lang="pt-BR" dirty="0" err="1">
                <a:solidFill>
                  <a:srgbClr val="FF2F92"/>
                </a:solidFill>
              </a:rPr>
              <a:t>d</a:t>
            </a:r>
            <a:r>
              <a:rPr lang="pt-BR" dirty="0">
                <a:solidFill>
                  <a:srgbClr val="FF2F92"/>
                </a:solidFill>
              </a:rPr>
              <a:t> --net=</a:t>
            </a:r>
            <a:r>
              <a:rPr lang="pt-BR" dirty="0" err="1">
                <a:solidFill>
                  <a:schemeClr val="accent1"/>
                </a:solidFill>
              </a:rPr>
              <a:t>asa-net</a:t>
            </a:r>
            <a:r>
              <a:rPr lang="pt-BR" dirty="0">
                <a:solidFill>
                  <a:srgbClr val="FF2F92"/>
                </a:solidFill>
              </a:rPr>
              <a:t> --</a:t>
            </a:r>
            <a:r>
              <a:rPr lang="pt-BR" dirty="0" err="1">
                <a:solidFill>
                  <a:srgbClr val="FF2F92"/>
                </a:solidFill>
              </a:rPr>
              <a:t>name</a:t>
            </a:r>
            <a:r>
              <a:rPr lang="pt-BR" dirty="0">
                <a:solidFill>
                  <a:srgbClr val="FF2F92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proxy</a:t>
            </a:r>
            <a:r>
              <a:rPr lang="pt-BR" dirty="0">
                <a:solidFill>
                  <a:srgbClr val="FF2F92"/>
                </a:solidFill>
              </a:rPr>
              <a:t> proxy</a:t>
            </a:r>
          </a:p>
          <a:p>
            <a:endParaRPr lang="pt-BR" dirty="0">
              <a:solidFill>
                <a:srgbClr val="FF2F92"/>
              </a:solidFill>
            </a:endParaRPr>
          </a:p>
          <a:p>
            <a:endParaRPr lang="pt-BR" dirty="0">
              <a:solidFill>
                <a:srgbClr val="FF2F92"/>
              </a:solidFill>
            </a:endParaRPr>
          </a:p>
          <a:p>
            <a:endParaRPr lang="pt-BR" dirty="0">
              <a:solidFill>
                <a:srgbClr val="FF2F92"/>
              </a:solidFill>
            </a:endParaRPr>
          </a:p>
          <a:p>
            <a:endParaRPr lang="pt-BR" dirty="0">
              <a:solidFill>
                <a:srgbClr val="FF2F92"/>
              </a:solidFill>
            </a:endParaRPr>
          </a:p>
          <a:p>
            <a:endParaRPr lang="pt-BR" dirty="0">
              <a:solidFill>
                <a:srgbClr val="FF2F9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53EF3-55E8-9E75-034F-950B2FC3DA80}"/>
              </a:ext>
            </a:extLst>
          </p:cNvPr>
          <p:cNvSpPr txBox="1"/>
          <p:nvPr/>
        </p:nvSpPr>
        <p:spPr>
          <a:xfrm rot="18434133">
            <a:off x="6830169" y="408278"/>
            <a:ext cx="960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3267E7-A8C2-769B-CF7A-691D50C7C9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607534" y="944528"/>
            <a:ext cx="412293" cy="613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8C6B3A-9844-C3A9-EA4E-E02D1BE1ED6C}"/>
              </a:ext>
            </a:extLst>
          </p:cNvPr>
          <p:cNvSpPr txBox="1"/>
          <p:nvPr/>
        </p:nvSpPr>
        <p:spPr>
          <a:xfrm rot="18434133">
            <a:off x="7307383" y="444059"/>
            <a:ext cx="830677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9BC7EB-43B9-296E-7B21-F5D23553540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80544" y="928621"/>
            <a:ext cx="490859" cy="73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00300" y="2231136"/>
            <a:ext cx="415876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Conclusões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66935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15766</TotalTime>
  <Words>399</Words>
  <Application>Microsoft Macintosh PowerPoint</Application>
  <PresentationFormat>On-screen Show (16:9)</PresentationFormat>
  <Paragraphs>110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Barlow Semi Condensed</vt:lpstr>
      <vt:lpstr>Arial</vt:lpstr>
      <vt:lpstr>Barlow Semi Condensed Light</vt:lpstr>
      <vt:lpstr>Fjalla One</vt:lpstr>
      <vt:lpstr>Barlow Semi Condensed Medium</vt:lpstr>
      <vt:lpstr>Roboto Mono</vt:lpstr>
      <vt:lpstr>Technology Consulting by Slidesgo</vt:lpstr>
      <vt:lpstr>Docker Compose</vt:lpstr>
      <vt:lpstr>Conteúdo</vt:lpstr>
      <vt:lpstr>YML File</vt:lpstr>
      <vt:lpstr>Arquivo de composição</vt:lpstr>
      <vt:lpstr>Arquivo de composição</vt:lpstr>
      <vt:lpstr>Arquivo de composição</vt:lpstr>
      <vt:lpstr>Up/down</vt:lpstr>
      <vt:lpstr>Network</vt:lpstr>
      <vt:lpstr>Conclusões</vt:lpstr>
      <vt:lpstr>Conclusões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lastModifiedBy>Francisco Sales de Lima Filho</cp:lastModifiedBy>
  <cp:revision>55</cp:revision>
  <dcterms:modified xsi:type="dcterms:W3CDTF">2023-05-22T22:47:49Z</dcterms:modified>
</cp:coreProperties>
</file>