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57" r:id="rId5"/>
    <p:sldId id="258" r:id="rId6"/>
    <p:sldId id="261" r:id="rId7"/>
    <p:sldId id="260" r:id="rId8"/>
    <p:sldId id="259" r:id="rId9"/>
    <p:sldId id="262" r:id="rId10"/>
    <p:sldId id="263" r:id="rId11"/>
    <p:sldId id="300" r:id="rId12"/>
    <p:sldId id="301" r:id="rId13"/>
    <p:sldId id="302" r:id="rId14"/>
    <p:sldId id="303" r:id="rId15"/>
    <p:sldId id="264" r:id="rId16"/>
    <p:sldId id="265" r:id="rId17"/>
    <p:sldId id="266" r:id="rId18"/>
    <p:sldId id="270" r:id="rId19"/>
    <p:sldId id="269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7AB0-EAE7-44D1-A948-64490BE3D6B0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1455-A704-4C6F-9711-F2E15A77A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5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7AB0-EAE7-44D1-A948-64490BE3D6B0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1455-A704-4C6F-9711-F2E15A77A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0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7AB0-EAE7-44D1-A948-64490BE3D6B0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1455-A704-4C6F-9711-F2E15A77A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98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7AB0-EAE7-44D1-A948-64490BE3D6B0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1455-A704-4C6F-9711-F2E15A77A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04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7AB0-EAE7-44D1-A948-64490BE3D6B0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1455-A704-4C6F-9711-F2E15A77A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7AB0-EAE7-44D1-A948-64490BE3D6B0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1455-A704-4C6F-9711-F2E15A77A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24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7AB0-EAE7-44D1-A948-64490BE3D6B0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1455-A704-4C6F-9711-F2E15A77A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97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7AB0-EAE7-44D1-A948-64490BE3D6B0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1455-A704-4C6F-9711-F2E15A77A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96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7AB0-EAE7-44D1-A948-64490BE3D6B0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1455-A704-4C6F-9711-F2E15A77A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9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7AB0-EAE7-44D1-A948-64490BE3D6B0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1455-A704-4C6F-9711-F2E15A77A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30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7AB0-EAE7-44D1-A948-64490BE3D6B0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1455-A704-4C6F-9711-F2E15A77A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5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37AB0-EAE7-44D1-A948-64490BE3D6B0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C1455-A704-4C6F-9711-F2E15A77A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8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source.org/docs/osd/" TargetMode="External"/><Relationship Id="rId2" Type="http://schemas.openxmlformats.org/officeDocument/2006/relationships/hyperlink" Target="http://www.python.org/doc/Copyright.htm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nu.org/copyleft/gpl.html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windows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1" r="273" b="10627"/>
          <a:stretch/>
        </p:blipFill>
        <p:spPr>
          <a:xfrm>
            <a:off x="0" y="45265"/>
            <a:ext cx="121588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3465" y="171749"/>
            <a:ext cx="9144000" cy="2387600"/>
          </a:xfrm>
        </p:spPr>
        <p:txBody>
          <a:bodyPr/>
          <a:lstStyle/>
          <a:p>
            <a:r>
              <a:rPr lang="en-US" b="1" dirty="0" err="1" smtClean="0">
                <a:solidFill>
                  <a:srgbClr val="FFFF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Pengantar</a:t>
            </a:r>
            <a:r>
              <a:rPr lang="en-US" b="1" dirty="0" smtClean="0">
                <a:solidFill>
                  <a:srgbClr val="FFFF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deep learning</a:t>
            </a:r>
            <a:endParaRPr lang="en-US" b="1" dirty="0">
              <a:solidFill>
                <a:srgbClr val="FFFF0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217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Rule Python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err="1"/>
              <a:t>pychecker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?  </a:t>
            </a:r>
            <a:r>
              <a:rPr lang="en-US" b="1" dirty="0" err="1"/>
              <a:t>Jalankan</a:t>
            </a:r>
            <a:r>
              <a:rPr lang="en-US" b="1" dirty="0"/>
              <a:t> </a:t>
            </a:r>
            <a:r>
              <a:rPr lang="en-US" b="1" dirty="0" err="1"/>
              <a:t>pychecker</a:t>
            </a:r>
            <a:r>
              <a:rPr lang="en-US" b="1" dirty="0"/>
              <a:t> di </a:t>
            </a:r>
            <a:r>
              <a:rPr lang="en-US" b="1" dirty="0" err="1"/>
              <a:t>atas</a:t>
            </a:r>
            <a:r>
              <a:rPr lang="en-US" b="1" dirty="0"/>
              <a:t> </a:t>
            </a:r>
            <a:r>
              <a:rPr lang="en-US" b="1" dirty="0" err="1"/>
              <a:t>kode</a:t>
            </a:r>
            <a:r>
              <a:rPr lang="en-US" b="1" dirty="0"/>
              <a:t> </a:t>
            </a:r>
            <a:r>
              <a:rPr lang="en-US" b="1" dirty="0" err="1"/>
              <a:t>Anda</a:t>
            </a:r>
            <a:r>
              <a:rPr lang="en-US" b="1" dirty="0"/>
              <a:t>.</a:t>
            </a:r>
          </a:p>
          <a:p>
            <a:pPr marL="0" indent="0">
              <a:buNone/>
            </a:pPr>
            <a:r>
              <a:rPr lang="en-US" b="1" dirty="0" err="1"/>
              <a:t>Impor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?  </a:t>
            </a:r>
            <a:r>
              <a:rPr lang="en-US" b="1" dirty="0" err="1"/>
              <a:t>Gunakan</a:t>
            </a:r>
            <a:r>
              <a:rPr lang="en-US" b="1" dirty="0"/>
              <a:t> </a:t>
            </a:r>
            <a:r>
              <a:rPr lang="en-US" b="1" dirty="0" err="1"/>
              <a:t>impor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paket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modul</a:t>
            </a:r>
            <a:r>
              <a:rPr lang="en-US" b="1" dirty="0"/>
              <a:t> </a:t>
            </a:r>
            <a:r>
              <a:rPr lang="en-US" b="1" dirty="0" err="1"/>
              <a:t>saja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r>
              <a:rPr lang="en-US" b="1" dirty="0" err="1"/>
              <a:t>Paket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?  </a:t>
            </a:r>
            <a:r>
              <a:rPr lang="en-US" b="1" dirty="0" err="1"/>
              <a:t>Impor</a:t>
            </a:r>
            <a:r>
              <a:rPr lang="en-US" b="1" dirty="0"/>
              <a:t> </a:t>
            </a:r>
            <a:r>
              <a:rPr lang="en-US" b="1" dirty="0" err="1"/>
              <a:t>setiap</a:t>
            </a:r>
            <a:r>
              <a:rPr lang="en-US" b="1" dirty="0"/>
              <a:t> </a:t>
            </a:r>
            <a:r>
              <a:rPr lang="en-US" b="1" dirty="0" err="1"/>
              <a:t>modul</a:t>
            </a:r>
            <a:r>
              <a:rPr lang="en-US" b="1" dirty="0"/>
              <a:t> </a:t>
            </a:r>
            <a:r>
              <a:rPr lang="en-US" b="1" dirty="0" err="1"/>
              <a:t>menggunakan</a:t>
            </a:r>
            <a:r>
              <a:rPr lang="en-US" b="1" dirty="0"/>
              <a:t> </a:t>
            </a:r>
            <a:r>
              <a:rPr lang="en-US" b="1" dirty="0" err="1"/>
              <a:t>lokasi</a:t>
            </a:r>
            <a:r>
              <a:rPr lang="en-US" b="1" dirty="0"/>
              <a:t> pathname </a:t>
            </a:r>
            <a:r>
              <a:rPr lang="en-US" b="1" dirty="0" err="1"/>
              <a:t>lengkap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modul</a:t>
            </a:r>
            <a:r>
              <a:rPr lang="en-US" b="1" dirty="0"/>
              <a:t>.</a:t>
            </a:r>
          </a:p>
          <a:p>
            <a:pPr marL="0" indent="0">
              <a:buNone/>
            </a:pPr>
            <a:r>
              <a:rPr lang="en-US" b="1" dirty="0" err="1"/>
              <a:t>Pengecualian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?  </a:t>
            </a:r>
            <a:r>
              <a:rPr lang="en-US" b="1" dirty="0" err="1"/>
              <a:t>Pengecualian</a:t>
            </a:r>
            <a:r>
              <a:rPr lang="en-US" b="1" dirty="0"/>
              <a:t> </a:t>
            </a:r>
            <a:r>
              <a:rPr lang="en-US" b="1" dirty="0" err="1"/>
              <a:t>diizinkan</a:t>
            </a:r>
            <a:r>
              <a:rPr lang="en-US" b="1" dirty="0"/>
              <a:t> </a:t>
            </a:r>
            <a:r>
              <a:rPr lang="en-US" b="1" dirty="0" err="1"/>
              <a:t>tetapi</a:t>
            </a:r>
            <a:r>
              <a:rPr lang="en-US" b="1" dirty="0"/>
              <a:t> </a:t>
            </a:r>
            <a:r>
              <a:rPr lang="en-US" b="1" dirty="0" err="1"/>
              <a:t>harus</a:t>
            </a:r>
            <a:r>
              <a:rPr lang="en-US" b="1" dirty="0"/>
              <a:t> </a:t>
            </a:r>
            <a:r>
              <a:rPr lang="en-US" b="1" dirty="0" err="1"/>
              <a:t>digunakan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hati-hati</a:t>
            </a:r>
            <a:r>
              <a:rPr lang="en-US" b="1" dirty="0"/>
              <a:t>.</a:t>
            </a:r>
          </a:p>
          <a:p>
            <a:pPr marL="0" indent="0">
              <a:buNone/>
            </a:pPr>
            <a:r>
              <a:rPr lang="en-US" b="1" dirty="0" err="1"/>
              <a:t>Variabel</a:t>
            </a:r>
            <a:r>
              <a:rPr lang="en-US" b="1" dirty="0"/>
              <a:t> global</a:t>
            </a:r>
          </a:p>
          <a:p>
            <a:pPr marL="0" indent="0">
              <a:buNone/>
            </a:pPr>
            <a:r>
              <a:rPr lang="en-US" b="1" dirty="0"/>
              <a:t> ?  </a:t>
            </a:r>
            <a:r>
              <a:rPr lang="en-US" b="1" dirty="0" err="1"/>
              <a:t>Hindari</a:t>
            </a:r>
            <a:r>
              <a:rPr lang="en-US" b="1" dirty="0"/>
              <a:t> </a:t>
            </a:r>
            <a:r>
              <a:rPr lang="en-US" b="1" dirty="0" err="1"/>
              <a:t>variabel</a:t>
            </a:r>
            <a:r>
              <a:rPr lang="en-US" b="1" dirty="0"/>
              <a:t> global.</a:t>
            </a:r>
          </a:p>
          <a:p>
            <a:pPr marL="0" indent="0">
              <a:buNone/>
            </a:pPr>
            <a:r>
              <a:rPr lang="en-US" b="1" dirty="0" err="1"/>
              <a:t>Kelas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Fungsi</a:t>
            </a:r>
            <a:r>
              <a:rPr lang="en-US" b="1" dirty="0"/>
              <a:t> </a:t>
            </a:r>
            <a:r>
              <a:rPr lang="en-US" b="1" dirty="0" err="1"/>
              <a:t>Bersarang</a:t>
            </a:r>
            <a:r>
              <a:rPr lang="en-US" b="1" dirty="0"/>
              <a:t> / </a:t>
            </a:r>
            <a:r>
              <a:rPr lang="en-US" b="1" dirty="0" err="1"/>
              <a:t>Lokal</a:t>
            </a:r>
            <a:r>
              <a:rPr lang="en-US" b="1" dirty="0"/>
              <a:t> / </a:t>
            </a:r>
            <a:r>
              <a:rPr lang="en-US" b="1" dirty="0" err="1"/>
              <a:t>Dalam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?  </a:t>
            </a:r>
            <a:r>
              <a:rPr lang="en-US" b="1" dirty="0" err="1"/>
              <a:t>Kelas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fungsi</a:t>
            </a:r>
            <a:r>
              <a:rPr lang="en-US" b="1" dirty="0"/>
              <a:t> </a:t>
            </a:r>
            <a:r>
              <a:rPr lang="en-US" b="1" dirty="0" err="1"/>
              <a:t>bersarang</a:t>
            </a:r>
            <a:r>
              <a:rPr lang="en-US" b="1" dirty="0"/>
              <a:t> / </a:t>
            </a:r>
            <a:r>
              <a:rPr lang="en-US" b="1" dirty="0" err="1"/>
              <a:t>lokal</a:t>
            </a:r>
            <a:r>
              <a:rPr lang="en-US" b="1" dirty="0"/>
              <a:t> /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baik-baik</a:t>
            </a:r>
            <a:r>
              <a:rPr lang="en-US" b="1" dirty="0"/>
              <a:t> </a:t>
            </a:r>
            <a:r>
              <a:rPr lang="en-US" b="1" dirty="0" err="1"/>
              <a:t>saja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6946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Rule Python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1304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err="1"/>
              <a:t>Daftar</a:t>
            </a:r>
            <a:r>
              <a:rPr lang="en-US" b="1" dirty="0"/>
              <a:t> </a:t>
            </a:r>
            <a:r>
              <a:rPr lang="en-US" b="1" dirty="0" err="1"/>
              <a:t>Pemahaman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?  </a:t>
            </a:r>
            <a:r>
              <a:rPr lang="en-US" b="1" dirty="0" err="1"/>
              <a:t>Oke</a:t>
            </a:r>
            <a:r>
              <a:rPr lang="en-US" b="1" dirty="0"/>
              <a:t> </a:t>
            </a:r>
            <a:r>
              <a:rPr lang="en-US" b="1" dirty="0" err="1"/>
              <a:t>digunakan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kasus</a:t>
            </a:r>
            <a:r>
              <a:rPr lang="en-US" b="1" dirty="0"/>
              <a:t> </a:t>
            </a:r>
            <a:r>
              <a:rPr lang="en-US" b="1" dirty="0" err="1"/>
              <a:t>sederhana</a:t>
            </a:r>
            <a:r>
              <a:rPr lang="en-US" b="1" dirty="0"/>
              <a:t>.</a:t>
            </a:r>
          </a:p>
          <a:p>
            <a:pPr marL="0" indent="0">
              <a:buNone/>
            </a:pPr>
            <a:r>
              <a:rPr lang="en-US" b="1" dirty="0"/>
              <a:t>Iterator </a:t>
            </a:r>
            <a:r>
              <a:rPr lang="en-US" b="1" dirty="0" err="1"/>
              <a:t>dan</a:t>
            </a:r>
            <a:r>
              <a:rPr lang="en-US" b="1" dirty="0"/>
              <a:t> Operator Default</a:t>
            </a:r>
          </a:p>
          <a:p>
            <a:pPr marL="0" indent="0">
              <a:buNone/>
            </a:pPr>
            <a:r>
              <a:rPr lang="en-US" b="1" dirty="0"/>
              <a:t> ?  </a:t>
            </a:r>
            <a:r>
              <a:rPr lang="en-US" b="1" dirty="0" err="1"/>
              <a:t>Gunakan</a:t>
            </a:r>
            <a:r>
              <a:rPr lang="en-US" b="1" dirty="0"/>
              <a:t> iterator </a:t>
            </a:r>
            <a:r>
              <a:rPr lang="en-US" b="1" dirty="0" err="1"/>
              <a:t>dan</a:t>
            </a:r>
            <a:r>
              <a:rPr lang="en-US" b="1" dirty="0"/>
              <a:t> operator default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jenis</a:t>
            </a:r>
            <a:r>
              <a:rPr lang="en-US" b="1" dirty="0"/>
              <a:t> yang </a:t>
            </a:r>
            <a:r>
              <a:rPr lang="en-US" b="1" dirty="0" err="1"/>
              <a:t>mendukungnya</a:t>
            </a:r>
            <a:r>
              <a:rPr lang="en-US" b="1" dirty="0"/>
              <a:t>, </a:t>
            </a:r>
            <a:r>
              <a:rPr lang="en-US" b="1" dirty="0" err="1"/>
              <a:t>seperti</a:t>
            </a:r>
            <a:r>
              <a:rPr lang="en-US" b="1" dirty="0"/>
              <a:t> </a:t>
            </a:r>
            <a:r>
              <a:rPr lang="en-US" b="1" dirty="0" err="1"/>
              <a:t>daftar</a:t>
            </a:r>
            <a:r>
              <a:rPr lang="en-US" b="1" dirty="0"/>
              <a:t>,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err="1"/>
              <a:t>kamus</a:t>
            </a:r>
            <a:r>
              <a:rPr lang="en-US" b="1" dirty="0"/>
              <a:t>, </a:t>
            </a:r>
            <a:r>
              <a:rPr lang="en-US" b="1" dirty="0" err="1"/>
              <a:t>dan</a:t>
            </a:r>
            <a:r>
              <a:rPr lang="en-US" b="1" dirty="0"/>
              <a:t> file.</a:t>
            </a:r>
          </a:p>
          <a:p>
            <a:pPr marL="0" indent="0">
              <a:buNone/>
            </a:pPr>
            <a:r>
              <a:rPr lang="en-US" b="1" dirty="0"/>
              <a:t>Generator</a:t>
            </a:r>
          </a:p>
          <a:p>
            <a:pPr marL="0" indent="0">
              <a:buNone/>
            </a:pPr>
            <a:r>
              <a:rPr lang="en-US" b="1" dirty="0"/>
              <a:t> ?  </a:t>
            </a:r>
            <a:r>
              <a:rPr lang="en-US" b="1" dirty="0" err="1"/>
              <a:t>Gunakan</a:t>
            </a:r>
            <a:r>
              <a:rPr lang="en-US" b="1" dirty="0"/>
              <a:t> generator </a:t>
            </a:r>
            <a:r>
              <a:rPr lang="en-US" b="1" dirty="0" err="1"/>
              <a:t>sesuai</a:t>
            </a:r>
            <a:r>
              <a:rPr lang="en-US" b="1" dirty="0"/>
              <a:t> </a:t>
            </a:r>
            <a:r>
              <a:rPr lang="en-US" b="1" dirty="0" err="1"/>
              <a:t>kebutuhan</a:t>
            </a:r>
            <a:r>
              <a:rPr lang="en-US" b="1" dirty="0"/>
              <a:t>.</a:t>
            </a:r>
          </a:p>
          <a:p>
            <a:pPr marL="0" indent="0">
              <a:buNone/>
            </a:pPr>
            <a:r>
              <a:rPr lang="en-US" b="1" dirty="0" err="1"/>
              <a:t>Fungsi</a:t>
            </a:r>
            <a:r>
              <a:rPr lang="en-US" b="1" dirty="0"/>
              <a:t> </a:t>
            </a:r>
            <a:r>
              <a:rPr lang="en-US" b="1" dirty="0" smtClean="0"/>
              <a:t>Lambda</a:t>
            </a:r>
          </a:p>
          <a:p>
            <a:pPr marL="0" indent="0">
              <a:buNone/>
            </a:pPr>
            <a:r>
              <a:rPr lang="en-US" b="1" dirty="0"/>
              <a:t>?  </a:t>
            </a:r>
            <a:r>
              <a:rPr lang="en-US" b="1" dirty="0" err="1"/>
              <a:t>Oke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satu</a:t>
            </a:r>
            <a:r>
              <a:rPr lang="en-US" b="1" dirty="0"/>
              <a:t> </a:t>
            </a:r>
            <a:r>
              <a:rPr lang="en-US" b="1" dirty="0" err="1"/>
              <a:t>kalimat</a:t>
            </a:r>
            <a:r>
              <a:rPr lang="en-US" b="1" dirty="0"/>
              <a:t>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2586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Rule Python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Ekspresi</a:t>
            </a:r>
            <a:r>
              <a:rPr lang="en-US" b="1" dirty="0" smtClean="0"/>
              <a:t> </a:t>
            </a:r>
            <a:r>
              <a:rPr lang="en-US" b="1" dirty="0" err="1"/>
              <a:t>Bersyarat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?  </a:t>
            </a:r>
            <a:r>
              <a:rPr lang="en-US" b="1" dirty="0" err="1"/>
              <a:t>Oke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satu</a:t>
            </a:r>
            <a:r>
              <a:rPr lang="en-US" b="1" dirty="0"/>
              <a:t> </a:t>
            </a:r>
            <a:r>
              <a:rPr lang="en-US" b="1" dirty="0" err="1"/>
              <a:t>kalimat</a:t>
            </a:r>
            <a:r>
              <a:rPr lang="en-US" b="1" dirty="0"/>
              <a:t>.</a:t>
            </a:r>
          </a:p>
          <a:p>
            <a:pPr marL="0" indent="0">
              <a:buNone/>
            </a:pPr>
            <a:r>
              <a:rPr lang="en-US" b="1" dirty="0" err="1"/>
              <a:t>Nilai</a:t>
            </a:r>
            <a:r>
              <a:rPr lang="en-US" b="1" dirty="0"/>
              <a:t> </a:t>
            </a:r>
            <a:r>
              <a:rPr lang="en-US" b="1" dirty="0" err="1"/>
              <a:t>Argumen</a:t>
            </a:r>
            <a:r>
              <a:rPr lang="en-US" b="1" dirty="0"/>
              <a:t> Default</a:t>
            </a:r>
          </a:p>
          <a:p>
            <a:pPr marL="0" indent="0">
              <a:buNone/>
            </a:pPr>
            <a:r>
              <a:rPr lang="en-US" b="1" dirty="0"/>
              <a:t> ?  </a:t>
            </a:r>
            <a:r>
              <a:rPr lang="en-US" b="1" dirty="0" err="1"/>
              <a:t>Oke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banyak</a:t>
            </a:r>
            <a:r>
              <a:rPr lang="en-US" b="1" dirty="0"/>
              <a:t> </a:t>
            </a:r>
            <a:r>
              <a:rPr lang="en-US" b="1" dirty="0" err="1"/>
              <a:t>kasus</a:t>
            </a:r>
            <a:r>
              <a:rPr lang="en-US" b="1" dirty="0"/>
              <a:t>.</a:t>
            </a:r>
          </a:p>
          <a:p>
            <a:pPr marL="0" indent="0">
              <a:buNone/>
            </a:pPr>
            <a:r>
              <a:rPr lang="en-US" b="1" dirty="0" err="1"/>
              <a:t>Properti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?  </a:t>
            </a:r>
            <a:r>
              <a:rPr lang="en-US" b="1" dirty="0" err="1"/>
              <a:t>Gunakan</a:t>
            </a:r>
            <a:r>
              <a:rPr lang="en-US" b="1" dirty="0"/>
              <a:t> </a:t>
            </a:r>
            <a:r>
              <a:rPr lang="en-US" b="1" dirty="0" err="1"/>
              <a:t>properti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mengakses</a:t>
            </a:r>
            <a:r>
              <a:rPr lang="en-US" b="1" dirty="0"/>
              <a:t>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/>
              <a:t>mengatur</a:t>
            </a:r>
            <a:r>
              <a:rPr lang="en-US" b="1" dirty="0"/>
              <a:t> data di </a:t>
            </a:r>
            <a:r>
              <a:rPr lang="en-US" b="1" dirty="0" err="1"/>
              <a:t>tempat</a:t>
            </a:r>
            <a:r>
              <a:rPr lang="en-US" b="1" dirty="0"/>
              <a:t> yang </a:t>
            </a:r>
            <a:r>
              <a:rPr lang="en-US" b="1" dirty="0" err="1"/>
              <a:t>biasanya</a:t>
            </a:r>
            <a:r>
              <a:rPr lang="en-US" b="1" dirty="0"/>
              <a:t> </a:t>
            </a:r>
            <a:r>
              <a:rPr lang="en-US" b="1" dirty="0" err="1"/>
              <a:t>Anda</a:t>
            </a:r>
            <a:r>
              <a:rPr lang="en-US" b="1" dirty="0"/>
              <a:t> </a:t>
            </a:r>
            <a:r>
              <a:rPr lang="en-US" b="1" dirty="0" err="1"/>
              <a:t>miliki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err="1"/>
              <a:t>menggunakan</a:t>
            </a:r>
            <a:r>
              <a:rPr lang="en-US" b="1" dirty="0"/>
              <a:t> </a:t>
            </a:r>
            <a:r>
              <a:rPr lang="en-US" b="1" dirty="0" err="1"/>
              <a:t>metode</a:t>
            </a:r>
            <a:r>
              <a:rPr lang="en-US" b="1" dirty="0"/>
              <a:t> </a:t>
            </a:r>
            <a:r>
              <a:rPr lang="en-US" b="1" dirty="0" err="1"/>
              <a:t>accessor</a:t>
            </a:r>
            <a:r>
              <a:rPr lang="en-US" b="1" dirty="0"/>
              <a:t> </a:t>
            </a:r>
            <a:r>
              <a:rPr lang="en-US" b="1" dirty="0" err="1"/>
              <a:t>atau</a:t>
            </a:r>
            <a:r>
              <a:rPr lang="en-US" b="1" dirty="0"/>
              <a:t> setter yang </a:t>
            </a:r>
            <a:r>
              <a:rPr lang="en-US" b="1" dirty="0" err="1"/>
              <a:t>sederhana</a:t>
            </a:r>
            <a:r>
              <a:rPr lang="en-US" b="1" dirty="0"/>
              <a:t>, </a:t>
            </a:r>
            <a:r>
              <a:rPr lang="en-US" b="1" dirty="0" err="1"/>
              <a:t>ringan</a:t>
            </a:r>
            <a:r>
              <a:rPr lang="en-US" b="1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27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Rule Python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err="1"/>
              <a:t>Evaluasi</a:t>
            </a:r>
            <a:r>
              <a:rPr lang="en-US" b="1" dirty="0"/>
              <a:t> </a:t>
            </a:r>
            <a:r>
              <a:rPr lang="en-US" b="1" dirty="0" err="1"/>
              <a:t>benar</a:t>
            </a:r>
            <a:r>
              <a:rPr lang="en-US" b="1" dirty="0"/>
              <a:t> / </a:t>
            </a:r>
            <a:r>
              <a:rPr lang="en-US" b="1" dirty="0" err="1"/>
              <a:t>salah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?  </a:t>
            </a:r>
            <a:r>
              <a:rPr lang="en-US" b="1" dirty="0" err="1"/>
              <a:t>Gunakan</a:t>
            </a:r>
            <a:r>
              <a:rPr lang="en-US" b="1" dirty="0"/>
              <a:t> false "</a:t>
            </a:r>
            <a:r>
              <a:rPr lang="en-US" b="1" dirty="0" err="1"/>
              <a:t>implisit</a:t>
            </a:r>
            <a:r>
              <a:rPr lang="en-US" b="1" dirty="0"/>
              <a:t>" </a:t>
            </a:r>
            <a:r>
              <a:rPr lang="en-US" b="1" dirty="0" err="1"/>
              <a:t>jika</a:t>
            </a:r>
            <a:r>
              <a:rPr lang="en-US" b="1" dirty="0"/>
              <a:t> </a:t>
            </a:r>
            <a:r>
              <a:rPr lang="en-US" b="1" dirty="0" err="1"/>
              <a:t>memungkinkan</a:t>
            </a:r>
            <a:r>
              <a:rPr lang="en-US" b="1" dirty="0"/>
              <a:t>.</a:t>
            </a:r>
          </a:p>
          <a:p>
            <a:pPr marL="0" indent="0">
              <a:buNone/>
            </a:pPr>
            <a:r>
              <a:rPr lang="en-US" b="1" dirty="0" err="1"/>
              <a:t>Fitur</a:t>
            </a:r>
            <a:r>
              <a:rPr lang="en-US" b="1" dirty="0"/>
              <a:t> </a:t>
            </a:r>
            <a:r>
              <a:rPr lang="en-US" b="1" dirty="0" err="1"/>
              <a:t>Bahasa</a:t>
            </a:r>
            <a:r>
              <a:rPr lang="en-US" b="1" dirty="0"/>
              <a:t> yang </a:t>
            </a:r>
            <a:r>
              <a:rPr lang="en-US" b="1" dirty="0" err="1"/>
              <a:t>sudah</a:t>
            </a:r>
            <a:r>
              <a:rPr lang="en-US" b="1" dirty="0"/>
              <a:t>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digunakan</a:t>
            </a:r>
            <a:r>
              <a:rPr lang="en-US" b="1" dirty="0"/>
              <a:t> </a:t>
            </a:r>
            <a:r>
              <a:rPr lang="en-US" b="1" dirty="0" err="1"/>
              <a:t>lagi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?  </a:t>
            </a:r>
            <a:r>
              <a:rPr lang="en-US" b="1" dirty="0" err="1"/>
              <a:t>Gunakan</a:t>
            </a:r>
            <a:r>
              <a:rPr lang="en-US" b="1" dirty="0"/>
              <a:t> </a:t>
            </a:r>
            <a:r>
              <a:rPr lang="en-US" b="1" dirty="0" err="1"/>
              <a:t>metode</a:t>
            </a:r>
            <a:r>
              <a:rPr lang="en-US" b="1" dirty="0"/>
              <a:t> string </a:t>
            </a:r>
            <a:r>
              <a:rPr lang="en-US" b="1" dirty="0" err="1"/>
              <a:t>alih-alih</a:t>
            </a:r>
            <a:r>
              <a:rPr lang="en-US" b="1" dirty="0"/>
              <a:t> </a:t>
            </a:r>
            <a:r>
              <a:rPr lang="en-US" b="1" dirty="0" err="1"/>
              <a:t>modul</a:t>
            </a:r>
            <a:r>
              <a:rPr lang="en-US" b="1" dirty="0"/>
              <a:t> string </a:t>
            </a:r>
            <a:r>
              <a:rPr lang="en-US" b="1" dirty="0" err="1"/>
              <a:t>jika</a:t>
            </a:r>
            <a:r>
              <a:rPr lang="en-US" b="1" dirty="0"/>
              <a:t> </a:t>
            </a:r>
            <a:r>
              <a:rPr lang="en-US" b="1" dirty="0" err="1"/>
              <a:t>memungkinkan</a:t>
            </a:r>
            <a:r>
              <a:rPr lang="en-US" b="1" dirty="0"/>
              <a:t>.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err="1"/>
              <a:t>Gunakan</a:t>
            </a:r>
            <a:r>
              <a:rPr lang="en-US" b="1" dirty="0"/>
              <a:t> </a:t>
            </a:r>
            <a:r>
              <a:rPr lang="en-US" b="1" dirty="0" err="1"/>
              <a:t>sintaks</a:t>
            </a:r>
            <a:r>
              <a:rPr lang="en-US" b="1" dirty="0"/>
              <a:t> </a:t>
            </a:r>
            <a:r>
              <a:rPr lang="en-US" b="1" dirty="0" err="1"/>
              <a:t>panggilan</a:t>
            </a:r>
            <a:r>
              <a:rPr lang="en-US" b="1" dirty="0"/>
              <a:t> </a:t>
            </a:r>
            <a:r>
              <a:rPr lang="en-US" b="1" dirty="0" err="1"/>
              <a:t>fungsi</a:t>
            </a:r>
            <a:r>
              <a:rPr lang="en-US" b="1" dirty="0"/>
              <a:t> </a:t>
            </a:r>
            <a:r>
              <a:rPr lang="en-US" b="1" dirty="0" err="1"/>
              <a:t>alih-alih</a:t>
            </a:r>
            <a:r>
              <a:rPr lang="en-US" b="1" dirty="0"/>
              <a:t> </a:t>
            </a:r>
            <a:r>
              <a:rPr lang="en-US" b="1" dirty="0" err="1"/>
              <a:t>berlaku</a:t>
            </a:r>
            <a:r>
              <a:rPr lang="en-US" b="1" dirty="0"/>
              <a:t>.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err="1"/>
              <a:t>Gunakan</a:t>
            </a:r>
            <a:r>
              <a:rPr lang="en-US" b="1" dirty="0"/>
              <a:t> </a:t>
            </a:r>
            <a:r>
              <a:rPr lang="en-US" b="1" dirty="0" err="1"/>
              <a:t>daftar</a:t>
            </a:r>
            <a:r>
              <a:rPr lang="en-US" b="1" dirty="0"/>
              <a:t> </a:t>
            </a:r>
            <a:r>
              <a:rPr lang="en-US" b="1" dirty="0" err="1"/>
              <a:t>pemahaman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loop </a:t>
            </a:r>
            <a:r>
              <a:rPr lang="en-US" b="1" dirty="0" err="1"/>
              <a:t>daripada</a:t>
            </a:r>
            <a:r>
              <a:rPr lang="en-US" b="1" dirty="0"/>
              <a:t> </a:t>
            </a:r>
            <a:r>
              <a:rPr lang="en-US" b="1" dirty="0" err="1"/>
              <a:t>memfilter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memetakan</a:t>
            </a:r>
            <a:r>
              <a:rPr lang="en-US" b="1" dirty="0"/>
              <a:t> </a:t>
            </a:r>
            <a:r>
              <a:rPr lang="en-US" b="1" dirty="0" err="1"/>
              <a:t>saat</a:t>
            </a:r>
            <a:r>
              <a:rPr lang="en-US" b="1" dirty="0"/>
              <a:t> </a:t>
            </a:r>
            <a:r>
              <a:rPr lang="en-US" b="1" dirty="0" err="1"/>
              <a:t>fungsi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err="1"/>
              <a:t>Argumen</a:t>
            </a:r>
            <a:r>
              <a:rPr lang="en-US" b="1" dirty="0"/>
              <a:t> </a:t>
            </a:r>
            <a:r>
              <a:rPr lang="en-US" b="1" dirty="0" err="1"/>
              <a:t>akan</a:t>
            </a:r>
            <a:r>
              <a:rPr lang="en-US" b="1" dirty="0"/>
              <a:t> </a:t>
            </a:r>
            <a:r>
              <a:rPr lang="en-US" b="1" dirty="0" err="1"/>
              <a:t>menjadi</a:t>
            </a:r>
            <a:r>
              <a:rPr lang="en-US" b="1" dirty="0"/>
              <a:t> lambda inline pula.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err="1"/>
              <a:t>Gunakan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loop, </a:t>
            </a:r>
            <a:r>
              <a:rPr lang="en-US" b="1" dirty="0" err="1"/>
              <a:t>bukan</a:t>
            </a:r>
            <a:r>
              <a:rPr lang="en-US" b="1" dirty="0"/>
              <a:t> </a:t>
            </a:r>
            <a:r>
              <a:rPr lang="en-US" b="1" dirty="0" err="1"/>
              <a:t>mengurangi</a:t>
            </a:r>
            <a:r>
              <a:rPr lang="en-US" b="1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49472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Rule Python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/>
              <a:t>Pelingkupan</a:t>
            </a:r>
            <a:r>
              <a:rPr lang="en-US" b="1" dirty="0"/>
              <a:t> </a:t>
            </a:r>
            <a:r>
              <a:rPr lang="en-US" b="1" dirty="0" err="1"/>
              <a:t>Leksikal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?  </a:t>
            </a:r>
            <a:r>
              <a:rPr lang="en-US" b="1" dirty="0" err="1"/>
              <a:t>Oke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digunakan</a:t>
            </a:r>
            <a:r>
              <a:rPr lang="en-US" b="1" dirty="0"/>
              <a:t>.</a:t>
            </a:r>
          </a:p>
          <a:p>
            <a:pPr marL="0" indent="0">
              <a:buNone/>
            </a:pPr>
            <a:r>
              <a:rPr lang="en-US" b="1" dirty="0" err="1"/>
              <a:t>Fungsi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Metode</a:t>
            </a:r>
            <a:r>
              <a:rPr lang="en-US" b="1" dirty="0"/>
              <a:t> </a:t>
            </a:r>
            <a:r>
              <a:rPr lang="en-US" b="1" dirty="0" err="1"/>
              <a:t>Penghias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?  </a:t>
            </a:r>
            <a:r>
              <a:rPr lang="en-US" b="1" dirty="0" err="1"/>
              <a:t>Gunakan</a:t>
            </a:r>
            <a:r>
              <a:rPr lang="en-US" b="1" dirty="0"/>
              <a:t> </a:t>
            </a:r>
            <a:r>
              <a:rPr lang="en-US" b="1" dirty="0" err="1"/>
              <a:t>dekorator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bijaksana</a:t>
            </a:r>
            <a:r>
              <a:rPr lang="en-US" b="1" dirty="0"/>
              <a:t> </a:t>
            </a:r>
            <a:r>
              <a:rPr lang="en-US" b="1" dirty="0" err="1"/>
              <a:t>ketika</a:t>
            </a:r>
            <a:r>
              <a:rPr lang="en-US" b="1" dirty="0"/>
              <a:t> </a:t>
            </a:r>
            <a:r>
              <a:rPr lang="en-US" b="1" dirty="0" err="1"/>
              <a:t>ada</a:t>
            </a:r>
            <a:r>
              <a:rPr lang="en-US" b="1" dirty="0"/>
              <a:t> </a:t>
            </a:r>
            <a:r>
              <a:rPr lang="en-US" b="1" dirty="0" err="1"/>
              <a:t>keuntungan</a:t>
            </a:r>
            <a:r>
              <a:rPr lang="en-US" b="1" dirty="0"/>
              <a:t> yang </a:t>
            </a:r>
            <a:r>
              <a:rPr lang="en-US" b="1" dirty="0" err="1"/>
              <a:t>jelas</a:t>
            </a:r>
            <a:r>
              <a:rPr lang="en-US" b="1" dirty="0"/>
              <a:t>.</a:t>
            </a:r>
          </a:p>
          <a:p>
            <a:pPr marL="0" indent="0">
              <a:buNone/>
            </a:pPr>
            <a:r>
              <a:rPr lang="en-US" b="1" dirty="0"/>
              <a:t>Threading</a:t>
            </a:r>
          </a:p>
          <a:p>
            <a:pPr marL="0" indent="0">
              <a:buNone/>
            </a:pPr>
            <a:r>
              <a:rPr lang="en-US" b="1" dirty="0"/>
              <a:t> ?  </a:t>
            </a:r>
            <a:r>
              <a:rPr lang="en-US" b="1" dirty="0" err="1"/>
              <a:t>Jangan</a:t>
            </a:r>
            <a:r>
              <a:rPr lang="en-US" b="1" dirty="0"/>
              <a:t> </a:t>
            </a:r>
            <a:r>
              <a:rPr lang="en-US" b="1" dirty="0" err="1"/>
              <a:t>mengandalkan</a:t>
            </a:r>
            <a:r>
              <a:rPr lang="en-US" b="1" dirty="0"/>
              <a:t> atomicity </a:t>
            </a:r>
            <a:r>
              <a:rPr lang="en-US" b="1" dirty="0" err="1"/>
              <a:t>tipe</a:t>
            </a:r>
            <a:r>
              <a:rPr lang="en-US" b="1" dirty="0"/>
              <a:t> </a:t>
            </a:r>
            <a:r>
              <a:rPr lang="en-US" b="1" dirty="0" err="1"/>
              <a:t>bawaan</a:t>
            </a:r>
            <a:r>
              <a:rPr lang="en-US" b="1" dirty="0"/>
              <a:t>.</a:t>
            </a:r>
          </a:p>
          <a:p>
            <a:pPr marL="0" indent="0">
              <a:buNone/>
            </a:pPr>
            <a:r>
              <a:rPr lang="en-US" b="1" dirty="0" err="1"/>
              <a:t>Fitur</a:t>
            </a:r>
            <a:r>
              <a:rPr lang="en-US" b="1" dirty="0"/>
              <a:t> </a:t>
            </a:r>
            <a:r>
              <a:rPr lang="en-US" b="1" dirty="0" err="1"/>
              <a:t>Daya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?  </a:t>
            </a:r>
            <a:r>
              <a:rPr lang="en-US" b="1" dirty="0" err="1"/>
              <a:t>Hindari</a:t>
            </a:r>
            <a:r>
              <a:rPr lang="en-US" b="1" dirty="0"/>
              <a:t> </a:t>
            </a:r>
            <a:r>
              <a:rPr lang="en-US" b="1" dirty="0" err="1"/>
              <a:t>fitur-fitur</a:t>
            </a:r>
            <a:r>
              <a:rPr lang="en-US" b="1" dirty="0"/>
              <a:t> </a:t>
            </a:r>
            <a:r>
              <a:rPr lang="en-US" b="1" dirty="0" err="1"/>
              <a:t>ini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4500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Package manager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PIP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pip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app store (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package manager),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, </a:t>
            </a:r>
            <a:r>
              <a:rPr lang="en-US" dirty="0" err="1"/>
              <a:t>menginstall</a:t>
            </a:r>
            <a:r>
              <a:rPr lang="en-US" dirty="0"/>
              <a:t>, me-manage modules </a:t>
            </a:r>
            <a:r>
              <a:rPr lang="en-US" dirty="0" err="1"/>
              <a:t>atau</a:t>
            </a:r>
            <a:r>
              <a:rPr lang="en-US" dirty="0"/>
              <a:t> package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installasi</a:t>
            </a:r>
            <a:r>
              <a:rPr lang="en-US" dirty="0"/>
              <a:t> python </a:t>
            </a:r>
            <a:r>
              <a:rPr lang="en-US" dirty="0" err="1"/>
              <a:t>kita</a:t>
            </a:r>
            <a:r>
              <a:rPr lang="en-US" dirty="0"/>
              <a:t>.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fungsi-fungsi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PIP.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modules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uninstall modules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search modules yang </a:t>
            </a:r>
            <a:r>
              <a:rPr lang="en-US" dirty="0" err="1"/>
              <a:t>tersedia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mengecek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modules </a:t>
            </a:r>
            <a:r>
              <a:rPr lang="en-US" dirty="0" err="1"/>
              <a:t>dan</a:t>
            </a:r>
            <a:r>
              <a:rPr lang="en-US" dirty="0"/>
              <a:t> modules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terinstall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Walaupun</a:t>
            </a:r>
            <a:r>
              <a:rPr lang="en-US" dirty="0"/>
              <a:t> </a:t>
            </a:r>
            <a:r>
              <a:rPr lang="en-US" dirty="0" err="1"/>
              <a:t>fungsinya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kemudahan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modules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konvesional</a:t>
            </a:r>
            <a:r>
              <a:rPr lang="en-US" dirty="0"/>
              <a:t>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men-download source modules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mencarinya</a:t>
            </a:r>
            <a:r>
              <a:rPr lang="en-US" dirty="0"/>
              <a:t> di internet, </a:t>
            </a:r>
            <a:r>
              <a:rPr lang="en-US" dirty="0" err="1"/>
              <a:t>menambahkannya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site-packages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script setup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disediakan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modules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berjumlah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merepotkan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keep on track modules-modules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install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mengecek</a:t>
            </a:r>
            <a:r>
              <a:rPr lang="en-US" dirty="0"/>
              <a:t> </a:t>
            </a:r>
            <a:r>
              <a:rPr lang="en-US" dirty="0" err="1"/>
              <a:t>versinya</a:t>
            </a:r>
            <a:r>
              <a:rPr lang="en-US" dirty="0"/>
              <a:t>. pip </a:t>
            </a:r>
            <a:r>
              <a:rPr lang="en-US" dirty="0" err="1"/>
              <a:t>mengatasi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menginstall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modules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membuka</a:t>
            </a:r>
            <a:r>
              <a:rPr lang="en-US" dirty="0"/>
              <a:t> command line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mengetik</a:t>
            </a:r>
            <a:r>
              <a:rPr lang="en-US" dirty="0"/>
              <a:t> </a:t>
            </a:r>
            <a:r>
              <a:rPr lang="en-US" dirty="0" err="1"/>
              <a:t>commandnya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059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Package manager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pip install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40" y="2296404"/>
            <a:ext cx="765744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226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Type</a:t>
            </a:r>
            <a:endParaRPr lang="en-US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6306093"/>
              </p:ext>
            </p:extLst>
          </p:nvPr>
        </p:nvGraphicFramePr>
        <p:xfrm>
          <a:off x="838200" y="1930886"/>
          <a:ext cx="9881103" cy="3042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7321"/>
                <a:gridCol w="3300081"/>
                <a:gridCol w="3293701"/>
              </a:tblGrid>
              <a:tr h="238248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Tipe</a:t>
                      </a:r>
                      <a:r>
                        <a:rPr lang="en-US" sz="1200" dirty="0">
                          <a:effectLst/>
                        </a:rPr>
                        <a:t> Data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Contoh</a:t>
                      </a:r>
                      <a:endParaRPr lang="en-US" sz="1200" dirty="0">
                        <a:effectLst/>
                      </a:endParaRP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Penjelasan</a:t>
                      </a:r>
                    </a:p>
                  </a:txBody>
                  <a:tcPr marL="95250" marR="95250" marT="63500" marB="63500" anchor="ctr"/>
                </a:tc>
              </a:tr>
              <a:tr h="563954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Boolean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True atau False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Menyatakan benar True yang bernilai 1, atau salah False yang bernilai 0</a:t>
                      </a:r>
                    </a:p>
                  </a:txBody>
                  <a:tcPr marL="95250" marR="95250" marT="63500" marB="63500" anchor="ctr"/>
                </a:tc>
              </a:tr>
              <a:tr h="563954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String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"Ayo </a:t>
                      </a:r>
                      <a:r>
                        <a:rPr lang="en-US" sz="1200" dirty="0" err="1">
                          <a:effectLst/>
                        </a:rPr>
                        <a:t>belajar</a:t>
                      </a:r>
                      <a:r>
                        <a:rPr lang="en-US" sz="1200" dirty="0">
                          <a:effectLst/>
                        </a:rPr>
                        <a:t> Python"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Menyatakan karakter/kalimat bisa berupa huruf angka, dll (diapit tanda " atau ')</a:t>
                      </a:r>
                    </a:p>
                  </a:txBody>
                  <a:tcPr marL="95250" marR="95250" marT="63500" marB="63500" anchor="ctr"/>
                </a:tc>
              </a:tr>
              <a:tr h="238248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Integer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25 </a:t>
                      </a:r>
                      <a:r>
                        <a:rPr lang="en-US" sz="1200" dirty="0" err="1">
                          <a:effectLst/>
                        </a:rPr>
                        <a:t>atau</a:t>
                      </a:r>
                      <a:r>
                        <a:rPr lang="en-US" sz="1200" dirty="0">
                          <a:effectLst/>
                        </a:rPr>
                        <a:t> 1209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Menyatakan bilangan bulat</a:t>
                      </a:r>
                    </a:p>
                  </a:txBody>
                  <a:tcPr marL="95250" marR="95250" marT="63500" marB="63500" anchor="ctr"/>
                </a:tc>
              </a:tr>
              <a:tr h="401101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Float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3.14 </a:t>
                      </a:r>
                      <a:r>
                        <a:rPr lang="en-US" sz="1200" dirty="0" err="1">
                          <a:effectLst/>
                        </a:rPr>
                        <a:t>atau</a:t>
                      </a:r>
                      <a:r>
                        <a:rPr lang="en-US" sz="1200" dirty="0">
                          <a:effectLst/>
                        </a:rPr>
                        <a:t> 0.99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nn-NO" sz="1200">
                          <a:effectLst/>
                        </a:rPr>
                        <a:t>Menyatakan bilangan yang mempunyai koma</a:t>
                      </a:r>
                    </a:p>
                  </a:txBody>
                  <a:tcPr marL="95250" marR="95250" marT="63500" marB="63500" anchor="ctr"/>
                </a:tc>
              </a:tr>
              <a:tr h="401101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Hexadecimal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9a </a:t>
                      </a:r>
                      <a:r>
                        <a:rPr lang="en-US" sz="1200" dirty="0" err="1">
                          <a:effectLst/>
                        </a:rPr>
                        <a:t>atau</a:t>
                      </a:r>
                      <a:r>
                        <a:rPr lang="en-US" sz="1200" dirty="0">
                          <a:effectLst/>
                        </a:rPr>
                        <a:t> 1d3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Menyatakan bilangan dalam format heksa (bilangan berbasis 16)</a:t>
                      </a:r>
                    </a:p>
                  </a:txBody>
                  <a:tcPr marL="95250" marR="95250" marT="63500" marB="63500" anchor="ctr"/>
                </a:tc>
              </a:tr>
              <a:tr h="401101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Complex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1 + 5j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effectLst/>
                        </a:rPr>
                        <a:t>Menyatakan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pasangan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angka</a:t>
                      </a:r>
                      <a:r>
                        <a:rPr lang="en-US" sz="1200" dirty="0">
                          <a:effectLst/>
                        </a:rPr>
                        <a:t> real </a:t>
                      </a:r>
                      <a:r>
                        <a:rPr lang="en-US" sz="1200" dirty="0" err="1">
                          <a:effectLst/>
                        </a:rPr>
                        <a:t>dan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imajiner</a:t>
                      </a:r>
                      <a:endParaRPr lang="en-US" sz="1200" dirty="0">
                        <a:effectLst/>
                      </a:endParaRPr>
                    </a:p>
                  </a:txBody>
                  <a:tcPr marL="95250" marR="95250" marT="63500" marB="635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9016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Structure Data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8730964"/>
              </p:ext>
            </p:extLst>
          </p:nvPr>
        </p:nvGraphicFramePr>
        <p:xfrm>
          <a:off x="838200" y="1825625"/>
          <a:ext cx="105156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Struktur</a:t>
                      </a:r>
                      <a:r>
                        <a:rPr lang="en-US" baseline="0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Contoh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Penjelasan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List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['xyz', 786, 2.23]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Data </a:t>
                      </a:r>
                      <a:r>
                        <a:rPr lang="en-US" sz="1200" dirty="0" err="1">
                          <a:effectLst/>
                        </a:rPr>
                        <a:t>untaian</a:t>
                      </a:r>
                      <a:r>
                        <a:rPr lang="en-US" sz="1200" dirty="0">
                          <a:effectLst/>
                        </a:rPr>
                        <a:t> yang </a:t>
                      </a:r>
                      <a:r>
                        <a:rPr lang="en-US" sz="1200" dirty="0" err="1">
                          <a:effectLst/>
                        </a:rPr>
                        <a:t>menyimpan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berbagai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tipe</a:t>
                      </a:r>
                      <a:r>
                        <a:rPr lang="en-US" sz="1200" dirty="0">
                          <a:effectLst/>
                        </a:rPr>
                        <a:t> data </a:t>
                      </a:r>
                      <a:r>
                        <a:rPr lang="en-US" sz="1200" dirty="0" err="1">
                          <a:effectLst/>
                        </a:rPr>
                        <a:t>dan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isinya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bisa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diubah-ubah</a:t>
                      </a:r>
                      <a:endParaRPr lang="en-US" sz="1200" dirty="0">
                        <a:effectLst/>
                      </a:endParaRPr>
                    </a:p>
                  </a:txBody>
                  <a:tcPr marL="95250" marR="95250" marT="63500" marB="635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Tuple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('xyz', 768, 2.23)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Data </a:t>
                      </a:r>
                      <a:r>
                        <a:rPr lang="en-US" sz="1200" dirty="0" err="1">
                          <a:effectLst/>
                        </a:rPr>
                        <a:t>untaian</a:t>
                      </a:r>
                      <a:r>
                        <a:rPr lang="en-US" sz="1200" dirty="0">
                          <a:effectLst/>
                        </a:rPr>
                        <a:t> yang </a:t>
                      </a:r>
                      <a:r>
                        <a:rPr lang="en-US" sz="1200" dirty="0" err="1">
                          <a:effectLst/>
                        </a:rPr>
                        <a:t>menyimpan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berbagai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tipe</a:t>
                      </a:r>
                      <a:r>
                        <a:rPr lang="en-US" sz="1200" dirty="0">
                          <a:effectLst/>
                        </a:rPr>
                        <a:t> data </a:t>
                      </a:r>
                      <a:r>
                        <a:rPr lang="en-US" sz="1200" dirty="0" err="1">
                          <a:effectLst/>
                        </a:rPr>
                        <a:t>tapi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isinya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tidak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bisa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diubah</a:t>
                      </a:r>
                      <a:endParaRPr lang="en-US" sz="1200" dirty="0">
                        <a:effectLst/>
                      </a:endParaRPr>
                    </a:p>
                  </a:txBody>
                  <a:tcPr marL="95250" marR="95250" marT="63500" marB="635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Dictionary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{'</a:t>
                      </a:r>
                      <a:r>
                        <a:rPr lang="en-US" sz="1200" dirty="0" err="1">
                          <a:effectLst/>
                        </a:rPr>
                        <a:t>nama</a:t>
                      </a:r>
                      <a:r>
                        <a:rPr lang="en-US" sz="1200" dirty="0">
                          <a:effectLst/>
                        </a:rPr>
                        <a:t>': 'adi','id':2}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Data </a:t>
                      </a:r>
                      <a:r>
                        <a:rPr lang="en-US" sz="1200" dirty="0" err="1">
                          <a:effectLst/>
                        </a:rPr>
                        <a:t>untaian</a:t>
                      </a:r>
                      <a:r>
                        <a:rPr lang="en-US" sz="1200" dirty="0">
                          <a:effectLst/>
                        </a:rPr>
                        <a:t> yang </a:t>
                      </a:r>
                      <a:r>
                        <a:rPr lang="en-US" sz="1200" dirty="0" err="1">
                          <a:effectLst/>
                        </a:rPr>
                        <a:t>menyimpan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berbagai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tipe</a:t>
                      </a:r>
                      <a:r>
                        <a:rPr lang="en-US" sz="1200" dirty="0">
                          <a:effectLst/>
                        </a:rPr>
                        <a:t> data </a:t>
                      </a:r>
                      <a:r>
                        <a:rPr lang="en-US" sz="1200" dirty="0" err="1">
                          <a:effectLst/>
                        </a:rPr>
                        <a:t>berupa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pasangan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penunjuk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nilai</a:t>
                      </a:r>
                      <a:endParaRPr lang="en-US" sz="1200" dirty="0">
                        <a:effectLst/>
                      </a:endParaRPr>
                    </a:p>
                  </a:txBody>
                  <a:tcPr marL="95250" marR="95250" marT="63500" marB="635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6130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Operator</a:t>
            </a:r>
            <a:endParaRPr lang="en-US" b="1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2116583"/>
            <a:ext cx="10004918" cy="32624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Operator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adalah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konstruksi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 yang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dapat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memanipulasi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nilai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dari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operan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Sebagai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contoh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operasi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 3 + 2 = 5.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Disini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3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dan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2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adalah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operan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dan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+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adalah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 operator.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Bahasa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pemrograman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 Python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mendukung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berbagai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macam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 operator,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diantaranya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sz="1800" dirty="0"/>
              <a:t>Operator </a:t>
            </a:r>
            <a:r>
              <a:rPr lang="en-US" sz="1800" dirty="0" err="1"/>
              <a:t>Aritmatika</a:t>
            </a:r>
            <a:r>
              <a:rPr lang="en-US" sz="1800" dirty="0"/>
              <a:t> (Arithmetic Operators)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Operator </a:t>
            </a:r>
            <a:r>
              <a:rPr lang="en-US" sz="1800" dirty="0" err="1"/>
              <a:t>Perbandingan</a:t>
            </a:r>
            <a:r>
              <a:rPr lang="en-US" sz="1800" dirty="0"/>
              <a:t> (Comparison (Relational) Operators)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Operator </a:t>
            </a:r>
            <a:r>
              <a:rPr lang="en-US" sz="1800" dirty="0" err="1"/>
              <a:t>Penugasan</a:t>
            </a:r>
            <a:r>
              <a:rPr lang="en-US" sz="1800" dirty="0"/>
              <a:t> (Assignment Operators)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Operator </a:t>
            </a:r>
            <a:r>
              <a:rPr lang="en-US" sz="1800" dirty="0" err="1"/>
              <a:t>Logika</a:t>
            </a:r>
            <a:r>
              <a:rPr lang="en-US" sz="1800" dirty="0"/>
              <a:t> (Logical Operators)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Operator Bitwise (Bitwise Operators)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Operator </a:t>
            </a:r>
            <a:r>
              <a:rPr lang="en-US" sz="1800" dirty="0" err="1"/>
              <a:t>Keanggotaan</a:t>
            </a:r>
            <a:r>
              <a:rPr lang="en-US" sz="1800" dirty="0"/>
              <a:t> (Membership Operators)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Operator </a:t>
            </a:r>
            <a:r>
              <a:rPr lang="en-US" sz="1800" dirty="0" err="1"/>
              <a:t>Identitas</a:t>
            </a:r>
            <a:r>
              <a:rPr lang="en-US" sz="1800" dirty="0"/>
              <a:t> (Identity Operators)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501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Definisi</a:t>
            </a:r>
            <a:r>
              <a:rPr lang="en-US" b="1" dirty="0" smtClean="0"/>
              <a:t> Python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Python 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 </a:t>
            </a:r>
            <a:r>
              <a:rPr lang="en-US" dirty="0" err="1"/>
              <a:t>interpretatif</a:t>
            </a:r>
            <a:r>
              <a:rPr lang="en-US" dirty="0"/>
              <a:t> </a:t>
            </a:r>
            <a:r>
              <a:rPr lang="en-US" dirty="0" err="1"/>
              <a:t>multiguna</a:t>
            </a:r>
            <a:r>
              <a:rPr lang="en-US" dirty="0"/>
              <a:t> 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filosofi</a:t>
            </a:r>
            <a:r>
              <a:rPr lang="en-US" dirty="0"/>
              <a:t> </a:t>
            </a:r>
            <a:r>
              <a:rPr lang="en-US" dirty="0" err="1"/>
              <a:t>perancangan</a:t>
            </a:r>
            <a:r>
              <a:rPr lang="en-US" dirty="0"/>
              <a:t> yang </a:t>
            </a:r>
            <a:r>
              <a:rPr lang="en-US" dirty="0" err="1"/>
              <a:t>berfokus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keterbacaan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. Python </a:t>
            </a:r>
            <a:r>
              <a:rPr lang="en-US" dirty="0" err="1"/>
              <a:t>diklaim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yang </a:t>
            </a:r>
            <a:r>
              <a:rPr lang="en-US" dirty="0" err="1"/>
              <a:t>menggabungkan</a:t>
            </a:r>
            <a:r>
              <a:rPr lang="en-US" dirty="0"/>
              <a:t> </a:t>
            </a:r>
            <a:r>
              <a:rPr lang="en-US" dirty="0" err="1"/>
              <a:t>kapabilitas</a:t>
            </a:r>
            <a:r>
              <a:rPr lang="en-US" dirty="0"/>
              <a:t>, </a:t>
            </a:r>
            <a:r>
              <a:rPr lang="en-US" dirty="0" err="1"/>
              <a:t>kemampuan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sintaksis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 smtClean="0"/>
              <a:t>,</a:t>
            </a:r>
            <a:r>
              <a:rPr lang="en-US" dirty="0"/>
              <a:t> 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dilengkapi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fungsionalitas</a:t>
            </a:r>
            <a:r>
              <a:rPr lang="en-US" dirty="0"/>
              <a:t> </a:t>
            </a:r>
            <a:r>
              <a:rPr lang="en-US" dirty="0" err="1"/>
              <a:t>pustaka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yang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komprehensif</a:t>
            </a:r>
            <a:r>
              <a:rPr lang="en-US" dirty="0"/>
              <a:t>. Python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didukung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komunitas</a:t>
            </a:r>
            <a:r>
              <a:rPr lang="en-US" dirty="0"/>
              <a:t> yang </a:t>
            </a:r>
            <a:r>
              <a:rPr lang="en-US" dirty="0" err="1"/>
              <a:t>besar</a:t>
            </a:r>
            <a:r>
              <a:rPr lang="en-US" dirty="0"/>
              <a:t>.</a:t>
            </a:r>
          </a:p>
          <a:p>
            <a:r>
              <a:rPr lang="en-US" dirty="0"/>
              <a:t>Python </a:t>
            </a:r>
            <a:r>
              <a:rPr lang="en-US" dirty="0" err="1"/>
              <a:t>mendukung</a:t>
            </a:r>
            <a:r>
              <a:rPr lang="en-US" dirty="0"/>
              <a:t> multi </a:t>
            </a:r>
            <a:r>
              <a:rPr lang="en-US" dirty="0" err="1"/>
              <a:t>paradigma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, </a:t>
            </a:r>
            <a:r>
              <a:rPr lang="en-US" dirty="0" err="1"/>
              <a:t>utamanya</a:t>
            </a:r>
            <a:r>
              <a:rPr lang="en-US" dirty="0"/>
              <a:t>;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dibatasi</a:t>
            </a:r>
            <a:r>
              <a:rPr lang="en-US" dirty="0"/>
              <a:t>; </a:t>
            </a:r>
            <a:r>
              <a:rPr lang="en-US" dirty="0" err="1"/>
              <a:t>pada</a:t>
            </a:r>
            <a:r>
              <a:rPr lang="en-US" dirty="0"/>
              <a:t> 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berorientasi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,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imperatif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fungsional</a:t>
            </a:r>
            <a:r>
              <a:rPr lang="en-US" dirty="0"/>
              <a:t>.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yang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python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 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dinamis</a:t>
            </a:r>
            <a:r>
              <a:rPr lang="en-US" dirty="0"/>
              <a:t> yang </a:t>
            </a:r>
            <a:r>
              <a:rPr lang="en-US" dirty="0" err="1"/>
              <a:t>dilengkapi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.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halnya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dinamis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, python </a:t>
            </a:r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 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skripmeski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praktiknya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mencakup</a:t>
            </a:r>
            <a:r>
              <a:rPr lang="en-US" dirty="0"/>
              <a:t> </a:t>
            </a:r>
            <a:r>
              <a:rPr lang="en-US" dirty="0" err="1"/>
              <a:t>konteks</a:t>
            </a:r>
            <a:r>
              <a:rPr lang="en-US" dirty="0"/>
              <a:t> </a:t>
            </a:r>
            <a:r>
              <a:rPr lang="en-US" dirty="0" err="1"/>
              <a:t>pemanfaatan</a:t>
            </a:r>
            <a:r>
              <a:rPr lang="en-US" dirty="0"/>
              <a:t> yang </a:t>
            </a:r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skrip</a:t>
            </a:r>
            <a:r>
              <a:rPr lang="en-US" dirty="0"/>
              <a:t>. Python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keperluan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di </a:t>
            </a:r>
            <a:r>
              <a:rPr lang="en-US" dirty="0" err="1"/>
              <a:t>berbagai</a:t>
            </a:r>
            <a:r>
              <a:rPr lang="en-US" dirty="0"/>
              <a:t> platform 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800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19231"/>
          </a:xfrm>
        </p:spPr>
        <p:txBody>
          <a:bodyPr/>
          <a:lstStyle/>
          <a:p>
            <a:r>
              <a:rPr lang="en-US" b="1" dirty="0" smtClean="0"/>
              <a:t>Operator </a:t>
            </a:r>
            <a:r>
              <a:rPr lang="en-US" b="1" dirty="0" err="1" smtClean="0"/>
              <a:t>Aritmatika</a:t>
            </a:r>
            <a:endParaRPr lang="en-US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5219486"/>
              </p:ext>
            </p:extLst>
          </p:nvPr>
        </p:nvGraphicFramePr>
        <p:xfrm>
          <a:off x="838200" y="2580237"/>
          <a:ext cx="10515600" cy="3938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278328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Operator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Contoh</a:t>
                      </a:r>
                      <a:endParaRPr lang="en-US" sz="1200" dirty="0">
                        <a:effectLst/>
                      </a:endParaRP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Penjelasan</a:t>
                      </a:r>
                    </a:p>
                  </a:txBody>
                  <a:tcPr marL="95250" marR="95250" marT="63500" marB="63500" anchor="ctr"/>
                </a:tc>
              </a:tr>
              <a:tr h="468576">
                <a:tc>
                  <a:txBody>
                    <a:bodyPr/>
                    <a:lstStyle/>
                    <a:p>
                      <a:r>
                        <a:rPr lang="en-US" sz="1200" dirty="0" err="1">
                          <a:effectLst/>
                        </a:rPr>
                        <a:t>Penjumlahan</a:t>
                      </a:r>
                      <a:r>
                        <a:rPr lang="en-US" sz="1200" dirty="0">
                          <a:effectLst/>
                        </a:rPr>
                        <a:t> +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1 + 3 = 4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Menjumlahkan nilai dari masing-masing operan atau bilangan</a:t>
                      </a:r>
                    </a:p>
                  </a:txBody>
                  <a:tcPr marL="95250" marR="95250" marT="63500" marB="63500" anchor="ctr"/>
                </a:tc>
              </a:tr>
              <a:tr h="658825">
                <a:tc>
                  <a:txBody>
                    <a:bodyPr/>
                    <a:lstStyle/>
                    <a:p>
                      <a:r>
                        <a:rPr lang="en-US" sz="1200" dirty="0" err="1">
                          <a:effectLst/>
                        </a:rPr>
                        <a:t>Pengurangan</a:t>
                      </a:r>
                      <a:r>
                        <a:rPr lang="en-US" sz="1200" dirty="0">
                          <a:effectLst/>
                        </a:rPr>
                        <a:t> -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4 - 1 = 3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Mengurangi nilai operan di sebelah kiri menggunakan operan di sebelah kanan</a:t>
                      </a:r>
                    </a:p>
                  </a:txBody>
                  <a:tcPr marL="95250" marR="95250" marT="63500" marB="63500" anchor="ctr"/>
                </a:tc>
              </a:tr>
              <a:tr h="278328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Perkalian *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2 * 4 = 8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Mengalikan operan/bilangan</a:t>
                      </a:r>
                    </a:p>
                  </a:txBody>
                  <a:tcPr marL="95250" marR="95250" marT="63500" marB="63500" anchor="ctr"/>
                </a:tc>
              </a:tr>
              <a:tr h="658825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Pembagian /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10 / 5 = 2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Untuk membagi operan di sebelah kiri menggunakan operan di sebelah kanan</a:t>
                      </a:r>
                    </a:p>
                  </a:txBody>
                  <a:tcPr marL="95250" marR="95250" marT="63500" marB="63500" anchor="ctr"/>
                </a:tc>
              </a:tr>
              <a:tr h="849075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Sisa Bagi %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11 % 2 = 1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effectLst/>
                        </a:rPr>
                        <a:t>Mendapatkan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sisa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pembagian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dari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operan</a:t>
                      </a:r>
                      <a:r>
                        <a:rPr lang="en-US" sz="1200" dirty="0">
                          <a:effectLst/>
                        </a:rPr>
                        <a:t> di </a:t>
                      </a:r>
                      <a:r>
                        <a:rPr lang="en-US" sz="1200" dirty="0" err="1">
                          <a:effectLst/>
                        </a:rPr>
                        <a:t>sebelah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kiri</a:t>
                      </a:r>
                      <a:r>
                        <a:rPr lang="en-US" sz="1200" dirty="0">
                          <a:effectLst/>
                        </a:rPr>
                        <a:t> operator </a:t>
                      </a:r>
                      <a:r>
                        <a:rPr lang="en-US" sz="1200" dirty="0" err="1">
                          <a:effectLst/>
                        </a:rPr>
                        <a:t>ketika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dibagi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oleh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operan</a:t>
                      </a:r>
                      <a:r>
                        <a:rPr lang="en-US" sz="1200" dirty="0">
                          <a:effectLst/>
                        </a:rPr>
                        <a:t> di </a:t>
                      </a:r>
                      <a:r>
                        <a:rPr lang="en-US" sz="1200" dirty="0" err="1">
                          <a:effectLst/>
                        </a:rPr>
                        <a:t>sebelah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kanan</a:t>
                      </a:r>
                      <a:endParaRPr lang="en-US" sz="1200" dirty="0">
                        <a:effectLst/>
                      </a:endParaRPr>
                    </a:p>
                  </a:txBody>
                  <a:tcPr marL="95250" marR="95250" marT="63500" marB="63500" anchor="ctr"/>
                </a:tc>
              </a:tr>
              <a:tr h="658825">
                <a:tc>
                  <a:txBody>
                    <a:bodyPr/>
                    <a:lstStyle/>
                    <a:p>
                      <a:r>
                        <a:rPr lang="en-US" sz="1200" dirty="0" err="1">
                          <a:effectLst/>
                        </a:rPr>
                        <a:t>Pangkat</a:t>
                      </a:r>
                      <a:r>
                        <a:rPr lang="en-US" sz="1200" dirty="0">
                          <a:effectLst/>
                        </a:rPr>
                        <a:t> **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8 ** 2 = 64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effectLst/>
                        </a:rPr>
                        <a:t>Memangkatkan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operan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disebelah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kiri</a:t>
                      </a:r>
                      <a:r>
                        <a:rPr lang="en-US" sz="1200" dirty="0">
                          <a:effectLst/>
                        </a:rPr>
                        <a:t> operator </a:t>
                      </a:r>
                      <a:r>
                        <a:rPr lang="en-US" sz="1200" dirty="0" err="1">
                          <a:effectLst/>
                        </a:rPr>
                        <a:t>dengan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operan</a:t>
                      </a:r>
                      <a:r>
                        <a:rPr lang="en-US" sz="1200" dirty="0">
                          <a:effectLst/>
                        </a:rPr>
                        <a:t> di </a:t>
                      </a:r>
                      <a:r>
                        <a:rPr lang="en-US" sz="1200" dirty="0" err="1">
                          <a:effectLst/>
                        </a:rPr>
                        <a:t>sebelah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kanan</a:t>
                      </a:r>
                      <a:r>
                        <a:rPr lang="en-US" sz="1200" dirty="0">
                          <a:effectLst/>
                        </a:rPr>
                        <a:t> operator</a:t>
                      </a:r>
                    </a:p>
                  </a:txBody>
                  <a:tcPr marL="95250" marR="95250" marT="63500" marB="63500"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38200" y="125353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>
                <a:solidFill>
                  <a:srgbClr val="222222"/>
                </a:solidFill>
              </a:rPr>
              <a:t>Adalah</a:t>
            </a:r>
            <a:r>
              <a:rPr lang="en-US" dirty="0" smtClean="0">
                <a:solidFill>
                  <a:srgbClr val="222222"/>
                </a:solidFill>
              </a:rPr>
              <a:t> operator</a:t>
            </a:r>
            <a:r>
              <a:rPr lang="en-US" dirty="0">
                <a:solidFill>
                  <a:srgbClr val="222222"/>
                </a:solidFill>
              </a:rPr>
              <a:t> yang </a:t>
            </a:r>
            <a:r>
              <a:rPr lang="en-US" dirty="0" err="1">
                <a:solidFill>
                  <a:srgbClr val="222222"/>
                </a:solidFill>
              </a:rPr>
              <a:t>digunakan</a:t>
            </a:r>
            <a:r>
              <a:rPr lang="en-US" dirty="0">
                <a:solidFill>
                  <a:srgbClr val="222222"/>
                </a:solidFill>
              </a:rPr>
              <a:t> </a:t>
            </a:r>
            <a:r>
              <a:rPr lang="en-US" dirty="0" err="1">
                <a:solidFill>
                  <a:srgbClr val="222222"/>
                </a:solidFill>
              </a:rPr>
              <a:t>untuk</a:t>
            </a:r>
            <a:r>
              <a:rPr lang="en-US" dirty="0">
                <a:solidFill>
                  <a:srgbClr val="222222"/>
                </a:solidFill>
              </a:rPr>
              <a:t> </a:t>
            </a:r>
            <a:r>
              <a:rPr lang="en-US" dirty="0" err="1">
                <a:solidFill>
                  <a:srgbClr val="222222"/>
                </a:solidFill>
              </a:rPr>
              <a:t>melakukan</a:t>
            </a:r>
            <a:r>
              <a:rPr lang="en-US" dirty="0">
                <a:solidFill>
                  <a:srgbClr val="222222"/>
                </a:solidFill>
              </a:rPr>
              <a:t> </a:t>
            </a:r>
            <a:r>
              <a:rPr lang="en-US" dirty="0" err="1">
                <a:solidFill>
                  <a:srgbClr val="222222"/>
                </a:solidFill>
              </a:rPr>
              <a:t>operasi</a:t>
            </a:r>
            <a:r>
              <a:rPr lang="en-US" dirty="0">
                <a:solidFill>
                  <a:srgbClr val="222222"/>
                </a:solidFill>
              </a:rPr>
              <a:t> </a:t>
            </a:r>
            <a:r>
              <a:rPr lang="en-US" dirty="0" err="1">
                <a:solidFill>
                  <a:srgbClr val="222222"/>
                </a:solidFill>
              </a:rPr>
              <a:t>penjumlahan</a:t>
            </a:r>
            <a:r>
              <a:rPr lang="en-US" dirty="0">
                <a:solidFill>
                  <a:srgbClr val="222222"/>
                </a:solidFill>
              </a:rPr>
              <a:t>, </a:t>
            </a:r>
            <a:r>
              <a:rPr lang="en-US" dirty="0" err="1">
                <a:solidFill>
                  <a:srgbClr val="222222"/>
                </a:solidFill>
              </a:rPr>
              <a:t>pengurangan</a:t>
            </a:r>
            <a:r>
              <a:rPr lang="en-US" dirty="0">
                <a:solidFill>
                  <a:srgbClr val="222222"/>
                </a:solidFill>
              </a:rPr>
              <a:t>, </a:t>
            </a:r>
            <a:r>
              <a:rPr lang="en-US" dirty="0" err="1">
                <a:solidFill>
                  <a:srgbClr val="222222"/>
                </a:solidFill>
              </a:rPr>
              <a:t>pembagian</a:t>
            </a:r>
            <a:r>
              <a:rPr lang="en-US" dirty="0">
                <a:solidFill>
                  <a:srgbClr val="222222"/>
                </a:solidFill>
              </a:rPr>
              <a:t>, </a:t>
            </a:r>
            <a:r>
              <a:rPr lang="en-US" dirty="0" err="1">
                <a:solidFill>
                  <a:srgbClr val="222222"/>
                </a:solidFill>
              </a:rPr>
              <a:t>dan</a:t>
            </a:r>
            <a:r>
              <a:rPr lang="en-US" dirty="0">
                <a:solidFill>
                  <a:srgbClr val="222222"/>
                </a:solidFill>
              </a:rPr>
              <a:t> </a:t>
            </a:r>
            <a:r>
              <a:rPr lang="en-US" dirty="0" err="1">
                <a:solidFill>
                  <a:srgbClr val="222222"/>
                </a:solidFill>
              </a:rPr>
              <a:t>perkalian</a:t>
            </a:r>
            <a:r>
              <a:rPr lang="en-US" dirty="0">
                <a:solidFill>
                  <a:srgbClr val="222222"/>
                </a:solidFill>
              </a:rPr>
              <a:t> </a:t>
            </a:r>
            <a:r>
              <a:rPr lang="en-US" dirty="0" err="1">
                <a:solidFill>
                  <a:srgbClr val="222222"/>
                </a:solidFill>
              </a:rPr>
              <a:t>atau</a:t>
            </a:r>
            <a:r>
              <a:rPr lang="en-US" dirty="0">
                <a:solidFill>
                  <a:srgbClr val="222222"/>
                </a:solidFill>
              </a:rPr>
              <a:t> operator </a:t>
            </a:r>
            <a:r>
              <a:rPr lang="en-US" dirty="0" err="1">
                <a:solidFill>
                  <a:srgbClr val="222222"/>
                </a:solidFill>
              </a:rPr>
              <a:t>yg</a:t>
            </a:r>
            <a:r>
              <a:rPr lang="en-US" dirty="0">
                <a:solidFill>
                  <a:srgbClr val="222222"/>
                </a:solidFill>
              </a:rPr>
              <a:t> </a:t>
            </a:r>
            <a:r>
              <a:rPr lang="en-US" dirty="0" err="1">
                <a:solidFill>
                  <a:srgbClr val="222222"/>
                </a:solidFill>
              </a:rPr>
              <a:t>digunakan</a:t>
            </a:r>
            <a:r>
              <a:rPr lang="en-US" dirty="0">
                <a:solidFill>
                  <a:srgbClr val="222222"/>
                </a:solidFill>
              </a:rPr>
              <a:t> </a:t>
            </a:r>
            <a:r>
              <a:rPr lang="en-US" dirty="0" err="1">
                <a:solidFill>
                  <a:srgbClr val="222222"/>
                </a:solidFill>
              </a:rPr>
              <a:t>untuk</a:t>
            </a:r>
            <a:r>
              <a:rPr lang="en-US" dirty="0">
                <a:solidFill>
                  <a:srgbClr val="222222"/>
                </a:solidFill>
              </a:rPr>
              <a:t> </a:t>
            </a:r>
            <a:r>
              <a:rPr lang="en-US" dirty="0" err="1">
                <a:solidFill>
                  <a:srgbClr val="222222"/>
                </a:solidFill>
              </a:rPr>
              <a:t>melakukan</a:t>
            </a:r>
            <a:r>
              <a:rPr lang="en-US" dirty="0">
                <a:solidFill>
                  <a:srgbClr val="222222"/>
                </a:solidFill>
              </a:rPr>
              <a:t> </a:t>
            </a:r>
            <a:r>
              <a:rPr lang="en-US" dirty="0" err="1">
                <a:solidFill>
                  <a:srgbClr val="222222"/>
                </a:solidFill>
              </a:rPr>
              <a:t>perhitungan</a:t>
            </a:r>
            <a:r>
              <a:rPr lang="en-US" dirty="0">
                <a:solidFill>
                  <a:srgbClr val="222222"/>
                </a:solidFill>
              </a:rPr>
              <a:t> </a:t>
            </a:r>
            <a:r>
              <a:rPr lang="en-US" dirty="0" err="1">
                <a:solidFill>
                  <a:srgbClr val="222222"/>
                </a:solidFill>
              </a:rPr>
              <a:t>pada</a:t>
            </a:r>
            <a:r>
              <a:rPr lang="en-US" dirty="0">
                <a:solidFill>
                  <a:srgbClr val="222222"/>
                </a:solidFill>
              </a:rPr>
              <a:t> </a:t>
            </a:r>
            <a:r>
              <a:rPr lang="en-US" dirty="0" err="1">
                <a:solidFill>
                  <a:srgbClr val="222222"/>
                </a:solidFill>
              </a:rPr>
              <a:t>bilangan</a:t>
            </a:r>
            <a:r>
              <a:rPr lang="en-US" dirty="0">
                <a:solidFill>
                  <a:srgbClr val="222222"/>
                </a:solidFill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035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Operator </a:t>
            </a:r>
            <a:r>
              <a:rPr lang="en-US" b="1" dirty="0" err="1"/>
              <a:t>Perbandingan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Operator </a:t>
            </a:r>
            <a:r>
              <a:rPr lang="en-US" sz="1800" dirty="0" err="1"/>
              <a:t>perbandingan</a:t>
            </a:r>
            <a:r>
              <a:rPr lang="en-US" sz="1800" dirty="0"/>
              <a:t> (comparison operators)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membandingkan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masing-masing</a:t>
            </a:r>
            <a:r>
              <a:rPr lang="en-US" sz="1800" dirty="0"/>
              <a:t> </a:t>
            </a:r>
            <a:r>
              <a:rPr lang="en-US" sz="1800" dirty="0" err="1"/>
              <a:t>operan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687607"/>
              </p:ext>
            </p:extLst>
          </p:nvPr>
        </p:nvGraphicFramePr>
        <p:xfrm>
          <a:off x="937788" y="2426225"/>
          <a:ext cx="10035012" cy="4319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5004"/>
                <a:gridCol w="3345004"/>
                <a:gridCol w="3345004"/>
              </a:tblGrid>
              <a:tr h="357615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Operator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Contoh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Penjelasan</a:t>
                      </a:r>
                    </a:p>
                  </a:txBody>
                  <a:tcPr marL="95250" marR="95250" marT="63500" marB="63500" anchor="ctr"/>
                </a:tc>
              </a:tr>
              <a:tr h="607455">
                <a:tc>
                  <a:txBody>
                    <a:bodyPr/>
                    <a:lstStyle/>
                    <a:p>
                      <a:r>
                        <a:rPr lang="en-US" sz="1100" dirty="0" err="1">
                          <a:effectLst/>
                        </a:rPr>
                        <a:t>Sama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dengan</a:t>
                      </a:r>
                      <a:r>
                        <a:rPr lang="en-US" sz="1100" dirty="0">
                          <a:effectLst/>
                        </a:rPr>
                        <a:t> ==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1 == 1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sv-SE" sz="1100">
                          <a:effectLst/>
                        </a:rPr>
                        <a:t>bernilai True Jika masing-masing operan memiliki nilai yang sama, maka kondisi bernilai benar atau True.</a:t>
                      </a:r>
                    </a:p>
                  </a:txBody>
                  <a:tcPr marL="95250" marR="95250" marT="63500" marB="63500" anchor="ctr"/>
                </a:tc>
              </a:tr>
              <a:tr h="445794">
                <a:tc>
                  <a:txBody>
                    <a:bodyPr/>
                    <a:lstStyle/>
                    <a:p>
                      <a:r>
                        <a:rPr lang="en-US" sz="1100" dirty="0" err="1">
                          <a:effectLst/>
                        </a:rPr>
                        <a:t>Tidak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sama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dengan</a:t>
                      </a:r>
                      <a:r>
                        <a:rPr lang="en-US" sz="1100" dirty="0">
                          <a:effectLst/>
                        </a:rPr>
                        <a:t> !=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2 != 2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sv-SE" sz="1100">
                          <a:effectLst/>
                        </a:rPr>
                        <a:t>bernilai False Akan menghasilkan nilai kebalikan dari kondisi sebenarnya.</a:t>
                      </a:r>
                    </a:p>
                  </a:txBody>
                  <a:tcPr marL="95250" marR="95250" marT="63500" marB="63500" anchor="ctr"/>
                </a:tc>
              </a:tr>
              <a:tr h="445794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Tidak sama dengan &lt;&gt;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2 &lt;&gt; 2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sv-SE" sz="1100" dirty="0">
                          <a:effectLst/>
                        </a:rPr>
                        <a:t>bernilai False Akan menghasilkan nilai kebalikan dari kondisi sebenarnya.</a:t>
                      </a:r>
                    </a:p>
                  </a:txBody>
                  <a:tcPr marL="95250" marR="95250" marT="63500" marB="63500" anchor="ctr"/>
                </a:tc>
              </a:tr>
              <a:tr h="607455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Lebih besar dari &gt;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5 &gt; 3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effectLst/>
                        </a:rPr>
                        <a:t>bernilai</a:t>
                      </a:r>
                      <a:r>
                        <a:rPr lang="en-US" sz="1100" dirty="0">
                          <a:effectLst/>
                        </a:rPr>
                        <a:t> True </a:t>
                      </a:r>
                      <a:r>
                        <a:rPr lang="en-US" sz="1100" dirty="0" err="1">
                          <a:effectLst/>
                        </a:rPr>
                        <a:t>Jika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nilai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operan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kiri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lebih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besar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dari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nilai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operan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kanan</a:t>
                      </a:r>
                      <a:r>
                        <a:rPr lang="en-US" sz="1100" dirty="0">
                          <a:effectLst/>
                        </a:rPr>
                        <a:t>, </a:t>
                      </a:r>
                      <a:r>
                        <a:rPr lang="en-US" sz="1100" dirty="0" err="1">
                          <a:effectLst/>
                        </a:rPr>
                        <a:t>maka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kondisi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menjadi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benar</a:t>
                      </a:r>
                      <a:r>
                        <a:rPr lang="en-US" sz="1100" dirty="0">
                          <a:effectLst/>
                        </a:rPr>
                        <a:t>.</a:t>
                      </a:r>
                    </a:p>
                  </a:txBody>
                  <a:tcPr marL="95250" marR="95250" marT="63500" marB="63500" anchor="ctr"/>
                </a:tc>
              </a:tr>
              <a:tr h="607455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Lebih kecil dari &lt;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5 &lt; 3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bernilai True Jika nilai operan kiri lebih kecil dari nilai operan kanan, maka kondisi menjadi benar.</a:t>
                      </a:r>
                    </a:p>
                  </a:txBody>
                  <a:tcPr marL="95250" marR="95250" marT="63500" marB="63500" anchor="ctr"/>
                </a:tc>
              </a:tr>
              <a:tr h="607455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Lebih besar atau sama dengan &gt;=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5 &gt;= 3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effectLst/>
                        </a:rPr>
                        <a:t>bernilai</a:t>
                      </a:r>
                      <a:r>
                        <a:rPr lang="en-US" sz="1100" dirty="0">
                          <a:effectLst/>
                        </a:rPr>
                        <a:t> True </a:t>
                      </a:r>
                      <a:r>
                        <a:rPr lang="en-US" sz="1100" dirty="0" err="1">
                          <a:effectLst/>
                        </a:rPr>
                        <a:t>Jika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nilai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operan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kiri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lebih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besar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dari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nilai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operan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kanan</a:t>
                      </a:r>
                      <a:r>
                        <a:rPr lang="en-US" sz="1100" dirty="0">
                          <a:effectLst/>
                        </a:rPr>
                        <a:t>, </a:t>
                      </a:r>
                      <a:r>
                        <a:rPr lang="en-US" sz="1100" dirty="0" err="1">
                          <a:effectLst/>
                        </a:rPr>
                        <a:t>atau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sama</a:t>
                      </a:r>
                      <a:r>
                        <a:rPr lang="en-US" sz="1100" dirty="0">
                          <a:effectLst/>
                        </a:rPr>
                        <a:t>, </a:t>
                      </a:r>
                      <a:r>
                        <a:rPr lang="en-US" sz="1100" dirty="0" err="1">
                          <a:effectLst/>
                        </a:rPr>
                        <a:t>maka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kondisi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menjadi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benar</a:t>
                      </a:r>
                      <a:r>
                        <a:rPr lang="en-US" sz="1100" dirty="0">
                          <a:effectLst/>
                        </a:rPr>
                        <a:t>.</a:t>
                      </a:r>
                    </a:p>
                  </a:txBody>
                  <a:tcPr marL="95250" marR="95250" marT="63500" marB="63500" anchor="ctr"/>
                </a:tc>
              </a:tr>
              <a:tr h="607455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Lebih kecil atau sama dengan &lt;=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5 &lt;= 3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effectLst/>
                        </a:rPr>
                        <a:t>bernilai</a:t>
                      </a:r>
                      <a:r>
                        <a:rPr lang="en-US" sz="1100" dirty="0">
                          <a:effectLst/>
                        </a:rPr>
                        <a:t> True </a:t>
                      </a:r>
                      <a:r>
                        <a:rPr lang="en-US" sz="1100" dirty="0" err="1">
                          <a:effectLst/>
                        </a:rPr>
                        <a:t>Jika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nilai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operan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kiri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lebih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kecil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dari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nilai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operan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kanan</a:t>
                      </a:r>
                      <a:r>
                        <a:rPr lang="en-US" sz="1100" dirty="0">
                          <a:effectLst/>
                        </a:rPr>
                        <a:t>, </a:t>
                      </a:r>
                      <a:r>
                        <a:rPr lang="en-US" sz="1100" dirty="0" err="1">
                          <a:effectLst/>
                        </a:rPr>
                        <a:t>atau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sama</a:t>
                      </a:r>
                      <a:r>
                        <a:rPr lang="en-US" sz="1100" dirty="0">
                          <a:effectLst/>
                        </a:rPr>
                        <a:t>, </a:t>
                      </a:r>
                      <a:r>
                        <a:rPr lang="en-US" sz="1100" dirty="0" err="1">
                          <a:effectLst/>
                        </a:rPr>
                        <a:t>maka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kondisi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menjadi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benar</a:t>
                      </a:r>
                      <a:r>
                        <a:rPr lang="en-US" sz="1100" dirty="0">
                          <a:effectLst/>
                        </a:rPr>
                        <a:t>.</a:t>
                      </a:r>
                    </a:p>
                  </a:txBody>
                  <a:tcPr marL="95250" marR="95250" marT="63500" marB="635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9945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26" y="229324"/>
            <a:ext cx="10515600" cy="83898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Operator </a:t>
            </a:r>
            <a:r>
              <a:rPr lang="en-US" b="1" dirty="0" err="1"/>
              <a:t>Penugasan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253" y="986829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Operator </a:t>
            </a:r>
            <a:r>
              <a:rPr lang="en-US" sz="1800" dirty="0" err="1"/>
              <a:t>penugasan</a:t>
            </a:r>
            <a:r>
              <a:rPr lang="en-US" sz="1800" dirty="0"/>
              <a:t>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memberikan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memodifikasi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</a:t>
            </a:r>
            <a:r>
              <a:rPr lang="en-US" sz="1800" dirty="0" err="1"/>
              <a:t>variabel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575967"/>
              </p:ext>
            </p:extLst>
          </p:nvPr>
        </p:nvGraphicFramePr>
        <p:xfrm>
          <a:off x="1135704" y="1356360"/>
          <a:ext cx="9311994" cy="5333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3998"/>
                <a:gridCol w="3103998"/>
                <a:gridCol w="3103998"/>
              </a:tblGrid>
              <a:tr h="284216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Operator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effectLst/>
                        </a:rPr>
                        <a:t>Contoh</a:t>
                      </a:r>
                      <a:endParaRPr lang="en-US" sz="1100" dirty="0">
                        <a:effectLst/>
                      </a:endParaRP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Penjelasan</a:t>
                      </a:r>
                    </a:p>
                  </a:txBody>
                  <a:tcPr marL="95250" marR="95250" marT="63500" marB="63500" anchor="ctr"/>
                </a:tc>
              </a:tr>
              <a:tr h="445924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Sama dengan =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 = 1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sv-SE" sz="1100">
                          <a:effectLst/>
                        </a:rPr>
                        <a:t>Memberikan nilai di kanan ke dalam variabel yang berada di sebelah kiri.</a:t>
                      </a:r>
                    </a:p>
                  </a:txBody>
                  <a:tcPr marL="95250" marR="95250" marT="63500" marB="63500" anchor="ctr"/>
                </a:tc>
              </a:tr>
              <a:tr h="607633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Tambah sama dengan +=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 += 2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Memberikan nilai variabel dengan nilai variabel itu sendiri ditambah dengan nilai di sebelah kanan.</a:t>
                      </a:r>
                    </a:p>
                  </a:txBody>
                  <a:tcPr marL="95250" marR="95250" marT="63500" marB="63500" anchor="ctr"/>
                </a:tc>
              </a:tr>
              <a:tr h="607633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Kurang sama dengan -=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 -= 2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Memberikan nilai variabel dengan nilai variabel itu sendiri dikurangi dengan nilai di sebelah kanan.</a:t>
                      </a:r>
                    </a:p>
                  </a:txBody>
                  <a:tcPr marL="95250" marR="95250" marT="63500" marB="63500" anchor="ctr"/>
                </a:tc>
              </a:tr>
              <a:tr h="607633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Kali sama dengan *=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 *= 2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Memberikan nilai variabel dengan nilai variabel itu sendiri dikali dengan nilai di sebelah kanan.</a:t>
                      </a:r>
                    </a:p>
                  </a:txBody>
                  <a:tcPr marL="95250" marR="95250" marT="63500" marB="63500" anchor="ctr"/>
                </a:tc>
              </a:tr>
              <a:tr h="607633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Bagi sama dengan /=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 /= 4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Memberikan nilai variabel dengan nilai variabel itu sendiri dibagi dengan nilai di sebelah kanan.</a:t>
                      </a:r>
                    </a:p>
                  </a:txBody>
                  <a:tcPr marL="95250" marR="95250" marT="63500" marB="63500" anchor="ctr"/>
                </a:tc>
              </a:tr>
              <a:tr h="769342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Sisa bagi sama dengan %=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 %= 3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Memberikan nilai variabel dengan nilai variabel itu sendiri dibagi dengan nilai di sebelah kanan. Yang diambil nantinya adalah sisa baginya.</a:t>
                      </a:r>
                    </a:p>
                  </a:txBody>
                  <a:tcPr marL="95250" marR="95250" marT="63500" marB="63500" anchor="ctr"/>
                </a:tc>
              </a:tr>
              <a:tr h="607633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Pangkat sama dengan **=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 **= 3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Memberikan nilai variabel dengan nilai variabel itu sendiri dipangkatkan dengan nilai di sebelah kanan.</a:t>
                      </a:r>
                    </a:p>
                  </a:txBody>
                  <a:tcPr marL="95250" marR="95250" marT="63500" marB="63500" anchor="ctr"/>
                </a:tc>
              </a:tr>
              <a:tr h="769342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Pembagian bulat sama dengan //=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 //= 3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sv-SE" sz="1100" dirty="0">
                          <a:effectLst/>
                        </a:rPr>
                        <a:t>Membagi bulat operan sebelah kiri operator dengan operan sebelah kanan operator kemudian hasilnya diisikan ke operan sebelah kiri.</a:t>
                      </a:r>
                    </a:p>
                  </a:txBody>
                  <a:tcPr marL="95250" marR="95250" marT="63500" marB="635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7379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Prioritas Eksekusi Operator di Python</a:t>
            </a:r>
            <a:r>
              <a:rPr lang="it-IT" dirty="0"/>
              <a:t/>
            </a:r>
            <a:br>
              <a:rPr lang="it-IT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Dari </a:t>
            </a:r>
            <a:r>
              <a:rPr lang="en-US" dirty="0" err="1"/>
              <a:t>semua</a:t>
            </a:r>
            <a:r>
              <a:rPr lang="en-US" dirty="0"/>
              <a:t> operator </a:t>
            </a:r>
            <a:r>
              <a:rPr lang="en-US" dirty="0" err="1"/>
              <a:t>diatas</a:t>
            </a:r>
            <a:r>
              <a:rPr lang="en-US" dirty="0"/>
              <a:t>,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prioritas</a:t>
            </a:r>
            <a:r>
              <a:rPr lang="en-US" dirty="0"/>
              <a:t> yang </a:t>
            </a:r>
            <a:r>
              <a:rPr lang="en-US" dirty="0" err="1"/>
              <a:t>nantinya</a:t>
            </a:r>
            <a:r>
              <a:rPr lang="en-US" dirty="0"/>
              <a:t> </a:t>
            </a:r>
            <a:r>
              <a:rPr lang="en-US" dirty="0" err="1"/>
              <a:t>prioritas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paling </a:t>
            </a:r>
            <a:r>
              <a:rPr lang="en-US" dirty="0" err="1"/>
              <a:t>pertama</a:t>
            </a:r>
            <a:r>
              <a:rPr lang="en-US" dirty="0"/>
              <a:t>, </a:t>
            </a:r>
            <a:r>
              <a:rPr lang="en-US" dirty="0" err="1"/>
              <a:t>begitu</a:t>
            </a:r>
            <a:r>
              <a:rPr lang="en-US" dirty="0"/>
              <a:t> </a:t>
            </a:r>
            <a:r>
              <a:rPr lang="en-US" dirty="0" err="1"/>
              <a:t>seterusnya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prioritas</a:t>
            </a:r>
            <a:r>
              <a:rPr lang="en-US" dirty="0"/>
              <a:t> </a:t>
            </a:r>
            <a:r>
              <a:rPr lang="en-US" dirty="0" err="1"/>
              <a:t>terakhir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145273"/>
              </p:ext>
            </p:extLst>
          </p:nvPr>
        </p:nvGraphicFramePr>
        <p:xfrm>
          <a:off x="1144760" y="3227476"/>
          <a:ext cx="8128000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Operator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Keterangan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63500" marB="635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**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Aritmatika</a:t>
                      </a:r>
                    </a:p>
                  </a:txBody>
                  <a:tcPr marL="95250" marR="95250" marT="63500" marB="635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~, +, -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Bitwise</a:t>
                      </a:r>
                    </a:p>
                  </a:txBody>
                  <a:tcPr marL="95250" marR="95250" marT="63500" marB="635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*, /, %, //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Aritmatika</a:t>
                      </a:r>
                    </a:p>
                  </a:txBody>
                  <a:tcPr marL="95250" marR="95250" marT="63500" marB="635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+, -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Aritmatika</a:t>
                      </a:r>
                    </a:p>
                  </a:txBody>
                  <a:tcPr marL="95250" marR="95250" marT="63500" marB="635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&gt;&gt;, &lt;&lt;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Bitwise</a:t>
                      </a:r>
                    </a:p>
                  </a:txBody>
                  <a:tcPr marL="95250" marR="95250" marT="63500" marB="635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7691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2264070"/>
              </p:ext>
            </p:extLst>
          </p:nvPr>
        </p:nvGraphicFramePr>
        <p:xfrm>
          <a:off x="838200" y="1825625"/>
          <a:ext cx="10515600" cy="361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Operator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Keterangan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63500" marB="635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&amp;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Bitwise</a:t>
                      </a:r>
                    </a:p>
                  </a:txBody>
                  <a:tcPr marL="95250" marR="95250" marT="63500" marB="635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^, |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Bitwise</a:t>
                      </a:r>
                    </a:p>
                  </a:txBody>
                  <a:tcPr marL="95250" marR="95250" marT="63500" marB="635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&lt;=, &lt;, &gt;, &gt;=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Perbandingan</a:t>
                      </a:r>
                    </a:p>
                  </a:txBody>
                  <a:tcPr marL="95250" marR="95250" marT="63500" marB="635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&lt;&gt; , ==, !=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Perbandingan</a:t>
                      </a:r>
                    </a:p>
                  </a:txBody>
                  <a:tcPr marL="95250" marR="95250" marT="63500" marB="635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=, %=, /=, //=, -=, +=, *=, **=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Penugasan</a:t>
                      </a:r>
                    </a:p>
                  </a:txBody>
                  <a:tcPr marL="95250" marR="95250" marT="63500" marB="635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is, is not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Identitas</a:t>
                      </a:r>
                    </a:p>
                  </a:txBody>
                  <a:tcPr marL="95250" marR="95250" marT="63500" marB="635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in, not in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Membership (Keanggotaan)</a:t>
                      </a:r>
                    </a:p>
                  </a:txBody>
                  <a:tcPr marL="95250" marR="95250" marT="63500" marB="635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not, or, and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Logika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5013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Looping</a:t>
            </a:r>
            <a:endParaRPr lang="en-US" b="1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idx="1"/>
          </p:nvPr>
        </p:nvSpPr>
        <p:spPr bwMode="auto">
          <a:xfrm>
            <a:off x="838200" y="1774394"/>
            <a:ext cx="10668575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Perualangan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dalam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bahasa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pemrograman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berfungsi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menyuruh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komputer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melakukan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sesuatu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secara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berulang-ulang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Terdapat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dua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jenis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perualangan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dalam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bahasa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pemrograman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 python,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yaitu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perulangan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dengan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 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SFMono-Regular"/>
              </a:rPr>
              <a:t>for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 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dan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 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SFMono-Regular"/>
              </a:rPr>
              <a:t>while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Perulangan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 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SFMono-Regular"/>
              </a:rPr>
              <a:t>for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 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disebut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 </a:t>
            </a:r>
            <a:r>
              <a:rPr kumimoji="0" lang="en-US" sz="1800" b="0" i="1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counted loop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 (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perulangan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 yang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terhitung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sementara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perulangan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 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SFMono-Regular"/>
              </a:rPr>
              <a:t>while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 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disebut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 </a:t>
            </a:r>
            <a:r>
              <a:rPr kumimoji="0" lang="en-US" sz="1800" b="0" i="1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uncounted loop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 (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perulangan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 yang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tak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terhitung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Perbedaannya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adalah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perulangan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 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SFMono-Regular"/>
              </a:rPr>
              <a:t>for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 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biasanya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digunakan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untuk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mengulangi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kode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 yang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sudah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diketahui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banyak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perulangannya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Sementara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 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SFMono-Regular"/>
              </a:rPr>
              <a:t>while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 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untuk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perulangan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 yang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memiliki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syarat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dan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tidak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tentu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berapa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banyak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perulangannya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.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860686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</a:t>
            </a:r>
            <a:r>
              <a:rPr lang="en-US" b="1" dirty="0" err="1"/>
              <a:t>Perulangan</a:t>
            </a:r>
            <a:r>
              <a:rPr lang="en-US" b="1" dirty="0"/>
              <a:t> for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/>
              <a:t>Contoh</a:t>
            </a:r>
            <a:r>
              <a:rPr lang="en-US" dirty="0"/>
              <a:t> program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420" y="2542656"/>
            <a:ext cx="8991600" cy="1609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420" y="4869412"/>
            <a:ext cx="7284644" cy="177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3888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perulangannya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</a:t>
            </a:r>
            <a:r>
              <a:rPr lang="en-US" dirty="0" smtClean="0"/>
              <a:t>10x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545" y="2388464"/>
            <a:ext cx="2286000" cy="523875"/>
          </a:xfrm>
          <a:prstGeom prst="rect">
            <a:avLst/>
          </a:prstGeom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38200" y="2829301"/>
            <a:ext cx="10827451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</a:rPr>
              <a:t>Variabel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 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</a:rPr>
              <a:t>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 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</a:rPr>
              <a:t>berfungsi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</a:rPr>
              <a:t>untuk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</a:rPr>
              <a:t>menampung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</a:rPr>
              <a:t>indeks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,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</a:rPr>
              <a:t>dan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</a:rPr>
              <a:t>fungsi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 range() 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</a:rPr>
              <a:t>berfungsi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</a:rPr>
              <a:t>untuk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</a:rPr>
              <a:t>membuat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 list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</a:rPr>
              <a:t>dengan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 range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</a:rPr>
              <a:t>dari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 0-10.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</a:rPr>
              <a:t>Fungsi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 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</a:rPr>
              <a:t>str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() 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</a:rPr>
              <a:t>berfungsi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</a:rPr>
              <a:t>merubah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</a:rPr>
              <a:t>tipe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 data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</a:rPr>
              <a:t>ineger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</a:rPr>
              <a:t>ke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 string.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045" y="4349233"/>
            <a:ext cx="49530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937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Hasil</a:t>
            </a:r>
            <a:r>
              <a:rPr lang="en-US" b="1" dirty="0"/>
              <a:t>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1712" y="1862130"/>
            <a:ext cx="55340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7197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</a:t>
            </a:r>
            <a:r>
              <a:rPr lang="en-US" b="1" dirty="0" err="1"/>
              <a:t>Perulangan</a:t>
            </a:r>
            <a:r>
              <a:rPr lang="en-US" b="1" dirty="0"/>
              <a:t> while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/>
              <a:t>Contoh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143" y="2345743"/>
            <a:ext cx="7467600" cy="1152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131" y="4355756"/>
            <a:ext cx="4917494" cy="234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291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Definisi</a:t>
            </a:r>
            <a:r>
              <a:rPr lang="en-US" b="1" dirty="0" smtClean="0"/>
              <a:t> Python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python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di </a:t>
            </a:r>
            <a:r>
              <a:rPr lang="en-US" dirty="0" err="1"/>
              <a:t>berbagai</a:t>
            </a:r>
            <a:r>
              <a:rPr lang="en-US" dirty="0"/>
              <a:t> platform 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, </a:t>
            </a:r>
            <a:r>
              <a:rPr lang="en-US" dirty="0" err="1"/>
              <a:t>beberapa</a:t>
            </a:r>
            <a:r>
              <a:rPr lang="en-US" dirty="0"/>
              <a:t> di </a:t>
            </a:r>
            <a:r>
              <a:rPr lang="en-US" dirty="0" err="1"/>
              <a:t>antaranya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Linux/Unix</a:t>
            </a:r>
          </a:p>
          <a:p>
            <a:pPr marL="0" indent="0">
              <a:buNone/>
            </a:pPr>
            <a:r>
              <a:rPr lang="en-US" dirty="0"/>
              <a:t>Windows</a:t>
            </a:r>
          </a:p>
          <a:p>
            <a:pPr marL="0" indent="0">
              <a:buNone/>
            </a:pPr>
            <a:r>
              <a:rPr lang="en-US" dirty="0"/>
              <a:t>Mac OS X</a:t>
            </a:r>
          </a:p>
          <a:p>
            <a:pPr marL="0" indent="0">
              <a:buNone/>
            </a:pPr>
            <a:r>
              <a:rPr lang="en-US" dirty="0"/>
              <a:t>Java Virtual Machine</a:t>
            </a:r>
          </a:p>
          <a:p>
            <a:pPr marL="0" indent="0">
              <a:buNone/>
            </a:pPr>
            <a:r>
              <a:rPr lang="en-US" dirty="0"/>
              <a:t>OS/2</a:t>
            </a:r>
          </a:p>
          <a:p>
            <a:pPr marL="0" indent="0">
              <a:buNone/>
            </a:pPr>
            <a:r>
              <a:rPr lang="en-US" dirty="0"/>
              <a:t>Amiga</a:t>
            </a:r>
          </a:p>
          <a:p>
            <a:pPr marL="0" indent="0">
              <a:buNone/>
            </a:pPr>
            <a:r>
              <a:rPr lang="en-US" dirty="0"/>
              <a:t>Palm</a:t>
            </a:r>
          </a:p>
          <a:p>
            <a:pPr marL="0" indent="0">
              <a:buNone/>
            </a:pPr>
            <a:r>
              <a:rPr lang="en-US" dirty="0"/>
              <a:t>Symbian (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produk-produk</a:t>
            </a:r>
            <a:r>
              <a:rPr lang="en-US" dirty="0"/>
              <a:t> Nokia)</a:t>
            </a:r>
          </a:p>
          <a:p>
            <a:r>
              <a:rPr lang="en-US" dirty="0" smtClean="0"/>
              <a:t>Python </a:t>
            </a:r>
            <a:r>
              <a:rPr lang="en-US" dirty="0" err="1"/>
              <a:t>didistribusikan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lisensi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. </a:t>
            </a:r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dirty="0" err="1"/>
              <a:t>sejarahnya</a:t>
            </a:r>
            <a:r>
              <a:rPr lang="en-US" dirty="0"/>
              <a:t> di </a:t>
            </a:r>
            <a:r>
              <a:rPr lang="en-US" dirty="0">
                <a:hlinkClick r:id="rId2"/>
              </a:rPr>
              <a:t>Python Copyright</a:t>
            </a:r>
            <a:r>
              <a:rPr lang="en-US" dirty="0"/>
              <a:t>.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prinsipnya</a:t>
            </a:r>
            <a:r>
              <a:rPr lang="en-US" dirty="0"/>
              <a:t> Python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dipergunakan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 </a:t>
            </a:r>
            <a:r>
              <a:rPr lang="en-US" b="1" dirty="0" err="1"/>
              <a:t>bebas</a:t>
            </a:r>
            <a:r>
              <a:rPr lang="en-US" dirty="0"/>
              <a:t>,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kepentingan</a:t>
            </a:r>
            <a:r>
              <a:rPr lang="en-US" dirty="0"/>
              <a:t> </a:t>
            </a:r>
            <a:r>
              <a:rPr lang="en-US" dirty="0" err="1"/>
              <a:t>komersial</a:t>
            </a:r>
            <a:r>
              <a:rPr lang="en-US" dirty="0"/>
              <a:t>. </a:t>
            </a:r>
            <a:r>
              <a:rPr lang="en-US" dirty="0" err="1"/>
              <a:t>Lisensi</a:t>
            </a:r>
            <a:r>
              <a:rPr lang="en-US" dirty="0"/>
              <a:t> Python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bertentangan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definisi</a:t>
            </a:r>
            <a:r>
              <a:rPr lang="en-US" dirty="0"/>
              <a:t> </a:t>
            </a:r>
            <a:r>
              <a:rPr lang="en-US" dirty="0">
                <a:hlinkClick r:id="rId3"/>
              </a:rPr>
              <a:t>Open Source</a:t>
            </a:r>
            <a:r>
              <a:rPr lang="en-US" dirty="0"/>
              <a:t> </a:t>
            </a:r>
            <a:r>
              <a:rPr lang="en-US" dirty="0" err="1"/>
              <a:t>maupun</a:t>
            </a:r>
            <a:r>
              <a:rPr lang="en-US" dirty="0"/>
              <a:t> </a:t>
            </a:r>
            <a:r>
              <a:rPr lang="en-US" dirty="0">
                <a:hlinkClick r:id="rId4"/>
              </a:rPr>
              <a:t>General Public License (GPL)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8722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966029"/>
            <a:ext cx="7183057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</a:rPr>
              <a:t>Atau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</a:rPr>
              <a:t>bisa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</a:rPr>
              <a:t>juga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</a:rPr>
              <a:t>dengan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</a:rPr>
              <a:t>bentuk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</a:rPr>
              <a:t> yang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</a:rPr>
              <a:t>seperti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</a:rPr>
              <a:t>ini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</a:rPr>
              <a:t>,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</a:rPr>
              <a:t>dengan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</a:rPr>
              <a:t>menggunakan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</a:rPr>
              <a:t> kata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</a:rPr>
              <a:t>kuci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</a:rPr>
              <a:t> break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958" y="2920136"/>
            <a:ext cx="5426140" cy="327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661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kapan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berhenti</a:t>
            </a:r>
            <a:r>
              <a:rPr lang="en-US" dirty="0"/>
              <a:t>. </a:t>
            </a:r>
            <a:r>
              <a:rPr lang="en-US" dirty="0" err="1"/>
              <a:t>kalau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menjawab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terhenti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while,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kali </a:t>
            </a:r>
            <a:r>
              <a:rPr lang="en-US" dirty="0" err="1"/>
              <a:t>mengulang</a:t>
            </a:r>
            <a:r>
              <a:rPr lang="en-US" dirty="0"/>
              <a:t>.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menanyakan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,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mau</a:t>
            </a:r>
            <a:r>
              <a:rPr lang="en-US" dirty="0"/>
              <a:t> </a:t>
            </a:r>
            <a:r>
              <a:rPr lang="en-US" dirty="0" err="1"/>
              <a:t>berhenti</a:t>
            </a:r>
            <a:r>
              <a:rPr lang="en-US" dirty="0"/>
              <a:t> </a:t>
            </a:r>
            <a:r>
              <a:rPr lang="en-US" dirty="0" err="1"/>
              <a:t>mengulang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276" y="3248819"/>
            <a:ext cx="3600450" cy="752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276" y="5424488"/>
            <a:ext cx="543877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219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 </a:t>
            </a:r>
            <a:r>
              <a:rPr lang="en-US" dirty="0" err="1"/>
              <a:t>mengulang</a:t>
            </a:r>
            <a:r>
              <a:rPr lang="en-US" dirty="0"/>
              <a:t>, </a:t>
            </a:r>
            <a:r>
              <a:rPr lang="en-US" dirty="0" err="1"/>
              <a:t>cetak</a:t>
            </a:r>
            <a:r>
              <a:rPr lang="en-US" dirty="0"/>
              <a:t> </a:t>
            </a:r>
            <a:r>
              <a:rPr lang="en-US" dirty="0" err="1"/>
              <a:t>berapa</a:t>
            </a:r>
            <a:r>
              <a:rPr lang="en-US" dirty="0"/>
              <a:t> kali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 smtClean="0"/>
              <a:t>terjadi</a:t>
            </a:r>
            <a:endParaRPr lang="en-US" dirty="0" smtClean="0"/>
          </a:p>
          <a:p>
            <a:endParaRPr lang="en-US" dirty="0"/>
          </a:p>
          <a:p>
            <a:r>
              <a:rPr lang="en-US" dirty="0" err="1"/>
              <a:t>Hasil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232" y="2687700"/>
            <a:ext cx="5286375" cy="504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155" y="3862796"/>
            <a:ext cx="720090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6162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Kondisi</a:t>
            </a:r>
            <a:r>
              <a:rPr lang="en-US" b="1" dirty="0"/>
              <a:t> If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(</a:t>
            </a:r>
            <a:r>
              <a:rPr lang="en-US" dirty="0" err="1"/>
              <a:t>kondisi</a:t>
            </a:r>
            <a:r>
              <a:rPr lang="en-US" dirty="0"/>
              <a:t> if)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mengantisipasi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jalanya</a:t>
            </a:r>
            <a:r>
              <a:rPr lang="en-US" dirty="0"/>
              <a:t> program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Pada</a:t>
            </a:r>
            <a:r>
              <a:rPr lang="en-US" dirty="0"/>
              <a:t> python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statement/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diantaranya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if, else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if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True.</a:t>
            </a:r>
          </a:p>
          <a:p>
            <a:endParaRPr lang="en-US" dirty="0"/>
          </a:p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False </a:t>
            </a:r>
            <a:r>
              <a:rPr lang="en-US" dirty="0" err="1"/>
              <a:t>maka</a:t>
            </a:r>
            <a:r>
              <a:rPr lang="en-US" dirty="0"/>
              <a:t> statement/</a:t>
            </a:r>
            <a:r>
              <a:rPr lang="en-US" dirty="0" err="1"/>
              <a:t>kondisi</a:t>
            </a:r>
            <a:r>
              <a:rPr lang="en-US" dirty="0"/>
              <a:t> if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di-</a:t>
            </a:r>
            <a:r>
              <a:rPr lang="en-US" dirty="0" err="1"/>
              <a:t>eksekusi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53137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9651"/>
            <a:ext cx="6495107" cy="18933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8612" y="3749457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Dari </a:t>
            </a:r>
            <a:r>
              <a:rPr lang="en-US" sz="2800" dirty="0" err="1"/>
              <a:t>contoh</a:t>
            </a:r>
            <a:r>
              <a:rPr lang="en-US" sz="2800" dirty="0"/>
              <a:t> </a:t>
            </a:r>
            <a:r>
              <a:rPr lang="en-US" sz="2800" dirty="0" err="1"/>
              <a:t>diatas</a:t>
            </a:r>
            <a:r>
              <a:rPr lang="en-US" sz="2800" dirty="0"/>
              <a:t>, </a:t>
            </a:r>
            <a:r>
              <a:rPr lang="en-US" sz="2800" dirty="0" err="1"/>
              <a:t>jika</a:t>
            </a:r>
            <a:r>
              <a:rPr lang="en-US" sz="2800" dirty="0"/>
              <a:t> </a:t>
            </a:r>
            <a:r>
              <a:rPr lang="en-US" sz="2800" dirty="0" smtClean="0"/>
              <a:t>program </a:t>
            </a:r>
            <a:r>
              <a:rPr lang="en-US" sz="2800" dirty="0" err="1" smtClean="0"/>
              <a:t>dijalankan</a:t>
            </a:r>
            <a:r>
              <a:rPr lang="en-US" sz="2800" dirty="0" smtClean="0"/>
              <a:t> </a:t>
            </a:r>
            <a:r>
              <a:rPr lang="en-US" sz="2800" dirty="0" err="1"/>
              <a:t>maka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mencetak</a:t>
            </a:r>
            <a:r>
              <a:rPr lang="en-US" sz="2800" dirty="0"/>
              <a:t> string "</a:t>
            </a:r>
            <a:r>
              <a:rPr lang="en-US" sz="2800" dirty="0" err="1"/>
              <a:t>Selamat</a:t>
            </a:r>
            <a:r>
              <a:rPr lang="en-US" sz="2800" dirty="0"/>
              <a:t> </a:t>
            </a:r>
            <a:r>
              <a:rPr lang="en-US" sz="2800" dirty="0" err="1"/>
              <a:t>Anda</a:t>
            </a:r>
            <a:r>
              <a:rPr lang="en-US" sz="2800" dirty="0"/>
              <a:t> Lulus </a:t>
            </a:r>
            <a:r>
              <a:rPr lang="en-US" sz="2800" dirty="0" err="1"/>
              <a:t>Ujian</a:t>
            </a:r>
            <a:r>
              <a:rPr lang="en-US" sz="2800" dirty="0"/>
              <a:t>" </a:t>
            </a:r>
            <a:r>
              <a:rPr lang="en-US" sz="2800" dirty="0" err="1"/>
              <a:t>sebanyak</a:t>
            </a:r>
            <a:r>
              <a:rPr lang="en-US" sz="2800" dirty="0"/>
              <a:t> 1 kali </a:t>
            </a:r>
            <a:r>
              <a:rPr lang="en-US" sz="2800" dirty="0" err="1"/>
              <a:t>yaitu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if </a:t>
            </a:r>
            <a:r>
              <a:rPr lang="en-US" sz="2800" dirty="0" err="1"/>
              <a:t>pertama</a:t>
            </a:r>
            <a:r>
              <a:rPr lang="en-US" sz="2800" dirty="0"/>
              <a:t>. Di if </a:t>
            </a:r>
            <a:r>
              <a:rPr lang="en-US" sz="2800" dirty="0" err="1"/>
              <a:t>kedua</a:t>
            </a:r>
            <a:r>
              <a:rPr lang="en-US" sz="2800" dirty="0"/>
              <a:t> statement </a:t>
            </a:r>
            <a:r>
              <a:rPr lang="en-US" sz="2800" dirty="0" err="1"/>
              <a:t>bernilai</a:t>
            </a:r>
            <a:r>
              <a:rPr lang="en-US" sz="2800" dirty="0"/>
              <a:t> </a:t>
            </a:r>
            <a:r>
              <a:rPr lang="en-US" sz="2800" dirty="0" err="1"/>
              <a:t>salah</a:t>
            </a:r>
            <a:r>
              <a:rPr lang="en-US" sz="2800" dirty="0"/>
              <a:t>, </a:t>
            </a:r>
            <a:r>
              <a:rPr lang="en-US" sz="2800" dirty="0" err="1"/>
              <a:t>jadi</a:t>
            </a:r>
            <a:r>
              <a:rPr lang="en-US" sz="2800" dirty="0"/>
              <a:t> </a:t>
            </a:r>
            <a:r>
              <a:rPr lang="en-US" sz="2800" dirty="0" err="1"/>
              <a:t>perintah</a:t>
            </a:r>
            <a:r>
              <a:rPr lang="en-US" sz="2800" dirty="0"/>
              <a:t> print("</a:t>
            </a:r>
            <a:r>
              <a:rPr lang="en-US" sz="2800" dirty="0" err="1"/>
              <a:t>Selamat</a:t>
            </a:r>
            <a:r>
              <a:rPr lang="en-US" sz="2800" dirty="0"/>
              <a:t> </a:t>
            </a:r>
            <a:r>
              <a:rPr lang="en-US" sz="2800" dirty="0" err="1"/>
              <a:t>Anda</a:t>
            </a:r>
            <a:r>
              <a:rPr lang="en-US" sz="2800" dirty="0"/>
              <a:t> Lulus")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dieksekusi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40363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Kondisi</a:t>
            </a:r>
            <a:r>
              <a:rPr lang="en-US" b="1" dirty="0"/>
              <a:t> If Else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(</a:t>
            </a:r>
            <a:r>
              <a:rPr lang="en-US" dirty="0" err="1"/>
              <a:t>kondisi</a:t>
            </a:r>
            <a:r>
              <a:rPr lang="en-US" dirty="0"/>
              <a:t> if else)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/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Pada</a:t>
            </a:r>
            <a:r>
              <a:rPr lang="en-US" dirty="0"/>
              <a:t> python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statement/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diantaranya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if, else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if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Kondisi</a:t>
            </a:r>
            <a:r>
              <a:rPr lang="en-US" dirty="0"/>
              <a:t> if else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True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if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dieksekusi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False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else.</a:t>
            </a:r>
          </a:p>
        </p:txBody>
      </p:sp>
    </p:spTree>
    <p:extLst>
      <p:ext uri="{BB962C8B-B14F-4D97-AF65-F5344CB8AC3E}">
        <p14:creationId xmlns:p14="http://schemas.microsoft.com/office/powerpoint/2010/main" val="5119155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2281"/>
            <a:ext cx="7715250" cy="18573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3972270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contoh</a:t>
            </a:r>
            <a:r>
              <a:rPr lang="en-US" sz="2800" dirty="0"/>
              <a:t> </a:t>
            </a:r>
            <a:r>
              <a:rPr lang="en-US" sz="2800" dirty="0" err="1"/>
              <a:t>diatas</a:t>
            </a:r>
            <a:r>
              <a:rPr lang="en-US" sz="2800" dirty="0"/>
              <a:t>, </a:t>
            </a:r>
            <a:r>
              <a:rPr lang="en-US" sz="2800" dirty="0" err="1"/>
              <a:t>jika</a:t>
            </a:r>
            <a:r>
              <a:rPr lang="en-US" sz="2800" dirty="0"/>
              <a:t> program </a:t>
            </a:r>
            <a:r>
              <a:rPr lang="en-US" sz="2800" dirty="0" err="1"/>
              <a:t>dijalankan</a:t>
            </a:r>
            <a:r>
              <a:rPr lang="en-US" sz="2800" dirty="0"/>
              <a:t> </a:t>
            </a:r>
            <a:r>
              <a:rPr lang="en-US" sz="2800" dirty="0" err="1"/>
              <a:t>maka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mencetak</a:t>
            </a:r>
            <a:r>
              <a:rPr lang="en-US" sz="2800" dirty="0"/>
              <a:t> string "</a:t>
            </a:r>
            <a:r>
              <a:rPr lang="en-US" sz="2800" dirty="0" err="1"/>
              <a:t>Maaf</a:t>
            </a:r>
            <a:r>
              <a:rPr lang="en-US" sz="2800" dirty="0"/>
              <a:t> </a:t>
            </a:r>
            <a:r>
              <a:rPr lang="en-US" sz="2800" dirty="0" err="1"/>
              <a:t>Anda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Lulus" </a:t>
            </a:r>
            <a:r>
              <a:rPr lang="en-US" sz="2800" dirty="0" err="1"/>
              <a:t>karena</a:t>
            </a:r>
            <a:r>
              <a:rPr lang="en-US" sz="2800" dirty="0"/>
              <a:t> </a:t>
            </a:r>
            <a:r>
              <a:rPr lang="en-US" sz="2800" dirty="0" err="1"/>
              <a:t>pernyataan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if </a:t>
            </a:r>
            <a:r>
              <a:rPr lang="en-US" sz="2800" dirty="0" err="1"/>
              <a:t>bernilai</a:t>
            </a:r>
            <a:r>
              <a:rPr lang="en-US" sz="2800" dirty="0"/>
              <a:t> False</a:t>
            </a:r>
          </a:p>
        </p:txBody>
      </p:sp>
    </p:spTree>
    <p:extLst>
      <p:ext uri="{BB962C8B-B14F-4D97-AF65-F5344CB8AC3E}">
        <p14:creationId xmlns:p14="http://schemas.microsoft.com/office/powerpoint/2010/main" val="23936124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Kondisi</a:t>
            </a:r>
            <a:r>
              <a:rPr lang="en-US" b="1" dirty="0"/>
              <a:t> </a:t>
            </a:r>
            <a:r>
              <a:rPr lang="en-US" b="1" dirty="0" err="1"/>
              <a:t>Elif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(</a:t>
            </a:r>
            <a:r>
              <a:rPr lang="en-US" dirty="0" err="1"/>
              <a:t>kondisi</a:t>
            </a:r>
            <a:r>
              <a:rPr lang="en-US" dirty="0"/>
              <a:t> if </a:t>
            </a:r>
            <a:r>
              <a:rPr lang="en-US" dirty="0" err="1"/>
              <a:t>elif</a:t>
            </a:r>
            <a:r>
              <a:rPr lang="en-US" dirty="0"/>
              <a:t>)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lanjutan</a:t>
            </a:r>
            <a:r>
              <a:rPr lang="en-US" dirty="0"/>
              <a:t>/</a:t>
            </a:r>
            <a:r>
              <a:rPr lang="en-US" dirty="0" err="1"/>
              <a:t>percabangan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“</a:t>
            </a:r>
            <a:r>
              <a:rPr lang="en-US" dirty="0" err="1"/>
              <a:t>kondisi</a:t>
            </a:r>
            <a:r>
              <a:rPr lang="en-US" dirty="0"/>
              <a:t> if”.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menyeleksi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.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“else”, </a:t>
            </a:r>
            <a:r>
              <a:rPr lang="en-US" dirty="0" err="1"/>
              <a:t>bedanya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“</a:t>
            </a:r>
            <a:r>
              <a:rPr lang="en-US" dirty="0" err="1"/>
              <a:t>elif</a:t>
            </a:r>
            <a:r>
              <a:rPr lang="en-US" dirty="0"/>
              <a:t>”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90866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7288" y="440444"/>
            <a:ext cx="6283366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5097597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contoh</a:t>
            </a:r>
            <a:r>
              <a:rPr lang="en-US" sz="2800" dirty="0"/>
              <a:t> </a:t>
            </a:r>
            <a:r>
              <a:rPr lang="en-US" sz="2800" dirty="0" err="1"/>
              <a:t>diatas</a:t>
            </a:r>
            <a:r>
              <a:rPr lang="en-US" sz="2800" dirty="0"/>
              <a:t>, </a:t>
            </a:r>
            <a:r>
              <a:rPr lang="en-US" sz="2800" dirty="0" err="1"/>
              <a:t>jika</a:t>
            </a:r>
            <a:r>
              <a:rPr lang="en-US" sz="2800" dirty="0"/>
              <a:t> program </a:t>
            </a:r>
            <a:r>
              <a:rPr lang="en-US" sz="2800" dirty="0" err="1"/>
              <a:t>dijalankan</a:t>
            </a:r>
            <a:r>
              <a:rPr lang="en-US" sz="2800" dirty="0"/>
              <a:t> </a:t>
            </a:r>
            <a:r>
              <a:rPr lang="en-US" sz="2800" dirty="0" err="1"/>
              <a:t>maka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mencetak</a:t>
            </a:r>
            <a:r>
              <a:rPr lang="en-US" sz="2800" dirty="0"/>
              <a:t> string "</a:t>
            </a:r>
            <a:r>
              <a:rPr lang="en-US" sz="2800" dirty="0" err="1"/>
              <a:t>Saya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libur</a:t>
            </a:r>
            <a:r>
              <a:rPr lang="en-US" sz="2800" dirty="0"/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31579025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program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dicapai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statemen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dipanggil</a:t>
            </a:r>
            <a:r>
              <a:rPr lang="en-US" dirty="0"/>
              <a:t> di </a:t>
            </a:r>
            <a:r>
              <a:rPr lang="en-US" dirty="0" err="1"/>
              <a:t>manapun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program. </a:t>
            </a:r>
          </a:p>
          <a:p>
            <a:endParaRPr lang="en-US" dirty="0"/>
          </a:p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Python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kata </a:t>
            </a:r>
            <a:r>
              <a:rPr lang="en-US" dirty="0" err="1"/>
              <a:t>kunci</a:t>
            </a:r>
            <a:r>
              <a:rPr lang="en-US" dirty="0"/>
              <a:t> def.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pengenal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diikut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parameter yang </a:t>
            </a:r>
            <a:r>
              <a:rPr lang="en-US" dirty="0" err="1"/>
              <a:t>diapit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kurung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diakhir</a:t>
            </a:r>
            <a:r>
              <a:rPr lang="en-US" dirty="0"/>
              <a:t> </a:t>
            </a:r>
            <a:r>
              <a:rPr lang="en-US" dirty="0" err="1"/>
              <a:t>dingan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:.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dipanggil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8964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Instalasi</a:t>
            </a:r>
            <a:r>
              <a:rPr lang="en-US" b="1" dirty="0" smtClean="0"/>
              <a:t> Python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python di Windows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gampang</a:t>
            </a:r>
            <a:r>
              <a:rPr lang="en-US" dirty="0"/>
              <a:t>. </a:t>
            </a:r>
            <a:r>
              <a:rPr lang="en-US" dirty="0" err="1"/>
              <a:t>Langkah-langkanya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menginstal</a:t>
            </a:r>
            <a:r>
              <a:rPr lang="en-US" dirty="0"/>
              <a:t> software Windows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umumnya</a:t>
            </a:r>
            <a:r>
              <a:rPr lang="en-US" dirty="0"/>
              <a:t>, </a:t>
            </a:r>
            <a:r>
              <a:rPr lang="en-US" i="1" dirty="0"/>
              <a:t>next-next-finish</a:t>
            </a:r>
            <a:r>
              <a:rPr lang="en-US" dirty="0"/>
              <a:t>.</a:t>
            </a:r>
          </a:p>
          <a:p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konfigurasi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ditengah-tengah</a:t>
            </a:r>
            <a:r>
              <a:rPr lang="en-US" dirty="0"/>
              <a:t> proses </a:t>
            </a:r>
            <a:r>
              <a:rPr lang="en-US" dirty="0" err="1"/>
              <a:t>instalasi</a:t>
            </a:r>
            <a:r>
              <a:rPr lang="en-US" dirty="0"/>
              <a:t>, agar </a:t>
            </a:r>
            <a:r>
              <a:rPr lang="en-US" dirty="0" err="1"/>
              <a:t>perintah</a:t>
            </a:r>
            <a:r>
              <a:rPr lang="en-US" dirty="0"/>
              <a:t> Python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dikenali</a:t>
            </a:r>
            <a:r>
              <a:rPr lang="en-US" dirty="0"/>
              <a:t> di CMD.</a:t>
            </a:r>
          </a:p>
          <a:p>
            <a:r>
              <a:rPr lang="en-US" dirty="0"/>
              <a:t>Python yang </a:t>
            </a:r>
            <a:r>
              <a:rPr lang="en-US" dirty="0" err="1"/>
              <a:t>akan</a:t>
            </a:r>
            <a:r>
              <a:rPr lang="en-US" dirty="0"/>
              <a:t> di </a:t>
            </a:r>
            <a:r>
              <a:rPr lang="en-US" dirty="0" err="1"/>
              <a:t>instal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panduan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python </a:t>
            </a:r>
            <a:r>
              <a:rPr lang="en-US" dirty="0" err="1"/>
              <a:t>versi</a:t>
            </a:r>
            <a:r>
              <a:rPr lang="en-US" dirty="0"/>
              <a:t> 3. Download di </a:t>
            </a:r>
            <a:r>
              <a:rPr lang="en-US" dirty="0" err="1"/>
              <a:t>situs</a:t>
            </a:r>
            <a:r>
              <a:rPr lang="en-US" dirty="0"/>
              <a:t> </a:t>
            </a:r>
            <a:r>
              <a:rPr lang="en-US" dirty="0" err="1"/>
              <a:t>resmi</a:t>
            </a:r>
            <a:r>
              <a:rPr lang="en-US" dirty="0"/>
              <a:t> python (</a:t>
            </a:r>
            <a:r>
              <a:rPr lang="en-US" dirty="0">
                <a:hlinkClick r:id="rId2"/>
              </a:rPr>
              <a:t>python.org</a:t>
            </a:r>
            <a:r>
              <a:rPr lang="en-US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1042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4535"/>
            <a:ext cx="649605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040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Parameter </a:t>
            </a:r>
            <a:r>
              <a:rPr lang="en-US" b="1" dirty="0" err="1"/>
              <a:t>Fungsi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parameter, parameter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disediakan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output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Parameter </a:t>
            </a:r>
            <a:r>
              <a:rPr lang="en-US" dirty="0" err="1"/>
              <a:t>dikirim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kurung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pemanggilan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. </a:t>
            </a:r>
            <a:r>
              <a:rPr lang="en-US" dirty="0" err="1"/>
              <a:t>Nilai</a:t>
            </a:r>
            <a:r>
              <a:rPr lang="en-US" dirty="0"/>
              <a:t> parameter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pemanggilan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dinamakan</a:t>
            </a:r>
            <a:r>
              <a:rPr lang="en-US" dirty="0"/>
              <a:t> argument.</a:t>
            </a:r>
          </a:p>
        </p:txBody>
      </p:sp>
    </p:spTree>
    <p:extLst>
      <p:ext uri="{BB962C8B-B14F-4D97-AF65-F5344CB8AC3E}">
        <p14:creationId xmlns:p14="http://schemas.microsoft.com/office/powerpoint/2010/main" val="31519631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4525" y="1853406"/>
            <a:ext cx="83629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9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Variabel</a:t>
            </a:r>
            <a:r>
              <a:rPr lang="en-US" b="1" dirty="0"/>
              <a:t> </a:t>
            </a:r>
            <a:r>
              <a:rPr lang="en-US" b="1" dirty="0" err="1"/>
              <a:t>Lokal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yang </a:t>
            </a:r>
            <a:r>
              <a:rPr lang="en-US" dirty="0" err="1"/>
              <a:t>dideklarasikan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,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kaitannya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lain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diluar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kata lain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varabel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lokal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scope </a:t>
            </a:r>
            <a:r>
              <a:rPr lang="en-US" dirty="0" err="1"/>
              <a:t>variabel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323" y="3560652"/>
            <a:ext cx="56102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1806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Penggunaan</a:t>
            </a:r>
            <a:r>
              <a:rPr lang="en-US" b="1" dirty="0"/>
              <a:t> </a:t>
            </a:r>
            <a:r>
              <a:rPr lang="en-US" b="1" dirty="0" err="1"/>
              <a:t>Statemen</a:t>
            </a:r>
            <a:r>
              <a:rPr lang="en-US" b="1" dirty="0"/>
              <a:t> Global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diluar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,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terbatas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baca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diluar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menggunaan</a:t>
            </a:r>
            <a:r>
              <a:rPr lang="en-US" dirty="0"/>
              <a:t> </a:t>
            </a:r>
            <a:r>
              <a:rPr lang="en-US" dirty="0" err="1"/>
              <a:t>statemen</a:t>
            </a:r>
            <a:r>
              <a:rPr lang="en-US" dirty="0"/>
              <a:t> global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111" y="3032339"/>
            <a:ext cx="4744016" cy="362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3742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Nilai</a:t>
            </a:r>
            <a:r>
              <a:rPr lang="en-US" b="1" dirty="0"/>
              <a:t> </a:t>
            </a:r>
            <a:r>
              <a:rPr lang="en-US" b="1" dirty="0" err="1"/>
              <a:t>Argumen</a:t>
            </a:r>
            <a:r>
              <a:rPr lang="en-US" b="1" dirty="0"/>
              <a:t> Default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paramater</a:t>
            </a:r>
            <a:r>
              <a:rPr lang="en-US" dirty="0"/>
              <a:t> </a:t>
            </a:r>
            <a:r>
              <a:rPr lang="en-US" dirty="0" err="1"/>
              <a:t>opsional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default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argumen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dipanggil</a:t>
            </a:r>
            <a:r>
              <a:rPr lang="en-US" dirty="0"/>
              <a:t>.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menspesifikasikan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default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=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parameter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712" y="3748135"/>
            <a:ext cx="41910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9423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Keyword </a:t>
            </a:r>
            <a:r>
              <a:rPr lang="en-US" b="1" dirty="0" err="1"/>
              <a:t>Argumen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parameter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menspesifikasikan</a:t>
            </a:r>
            <a:r>
              <a:rPr lang="en-US" dirty="0"/>
              <a:t> </a:t>
            </a:r>
            <a:r>
              <a:rPr lang="en-US" dirty="0" err="1"/>
              <a:t>sebagian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keyword </a:t>
            </a:r>
            <a:r>
              <a:rPr lang="en-US" dirty="0" err="1"/>
              <a:t>argumen</a:t>
            </a:r>
            <a:r>
              <a:rPr lang="en-US" dirty="0"/>
              <a:t>. Kita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(keyword) </a:t>
            </a:r>
            <a:r>
              <a:rPr lang="en-US" dirty="0" err="1"/>
              <a:t>melainkan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(</a:t>
            </a:r>
            <a:r>
              <a:rPr lang="en-US" dirty="0" err="1"/>
              <a:t>argumen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, normal </a:t>
            </a:r>
            <a:r>
              <a:rPr lang="en-US" dirty="0" err="1"/>
              <a:t>pemanggilan</a:t>
            </a:r>
            <a:r>
              <a:rPr lang="en-US" dirty="0" smtClean="0"/>
              <a:t>).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651" y="3783499"/>
            <a:ext cx="411480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5188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Parameter </a:t>
            </a:r>
            <a:r>
              <a:rPr lang="en-US" b="1" dirty="0" err="1"/>
              <a:t>VarArgs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Terkadang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argumen</a:t>
            </a:r>
            <a:r>
              <a:rPr lang="en-US" dirty="0"/>
              <a:t> yang </a:t>
            </a:r>
            <a:r>
              <a:rPr lang="en-US" dirty="0" err="1"/>
              <a:t>tida</a:t>
            </a:r>
            <a:r>
              <a:rPr lang="en-US" dirty="0"/>
              <a:t> </a:t>
            </a:r>
            <a:r>
              <a:rPr lang="en-US" dirty="0" err="1"/>
              <a:t>tentu</a:t>
            </a:r>
            <a:r>
              <a:rPr lang="en-US" dirty="0"/>
              <a:t>,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bintang</a:t>
            </a:r>
            <a:r>
              <a:rPr lang="en-US" dirty="0"/>
              <a:t> *.</a:t>
            </a:r>
          </a:p>
        </p:txBody>
      </p:sp>
    </p:spTree>
    <p:extLst>
      <p:ext uri="{BB962C8B-B14F-4D97-AF65-F5344CB8AC3E}">
        <p14:creationId xmlns:p14="http://schemas.microsoft.com/office/powerpoint/2010/main" val="9105313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Statemen</a:t>
            </a:r>
            <a:r>
              <a:rPr lang="en-US" b="1" dirty="0"/>
              <a:t> Return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Statemen</a:t>
            </a:r>
            <a:r>
              <a:rPr lang="en-US" dirty="0"/>
              <a:t> return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. Kita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menspesifikasikan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kembalian</a:t>
            </a:r>
            <a:r>
              <a:rPr lang="en-US" dirty="0"/>
              <a:t>.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latihan</a:t>
            </a:r>
            <a:r>
              <a:rPr lang="en-US" dirty="0"/>
              <a:t> 20 </a:t>
            </a:r>
            <a:r>
              <a:rPr lang="en-US" dirty="0" err="1"/>
              <a:t>melainkan</a:t>
            </a:r>
            <a:r>
              <a:rPr lang="en-US" dirty="0"/>
              <a:t> </a:t>
            </a:r>
            <a:r>
              <a:rPr lang="en-US" dirty="0" err="1"/>
              <a:t>mencetak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, </a:t>
            </a:r>
            <a:r>
              <a:rPr lang="en-US" dirty="0" err="1"/>
              <a:t>fungsi</a:t>
            </a:r>
            <a:r>
              <a:rPr lang="en-US" dirty="0"/>
              <a:t> total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pemanggil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60156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</a:t>
            </a:r>
            <a:r>
              <a:rPr lang="en-US" b="1" dirty="0" smtClean="0"/>
              <a:t>ibrary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dirty="0" err="1"/>
              <a:t>Scipy</a:t>
            </a:r>
            <a:endParaRPr lang="en-US" dirty="0"/>
          </a:p>
          <a:p>
            <a:r>
              <a:rPr lang="en-US" dirty="0" err="1"/>
              <a:t>Kegunaanya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menangani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aljabar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matematika</a:t>
            </a:r>
            <a:r>
              <a:rPr lang="en-US" dirty="0"/>
              <a:t> </a:t>
            </a:r>
            <a:r>
              <a:rPr lang="en-US" dirty="0" err="1"/>
              <a:t>lainya</a:t>
            </a:r>
            <a:r>
              <a:rPr lang="en-US" dirty="0"/>
              <a:t>. </a:t>
            </a:r>
            <a:r>
              <a:rPr lang="en-US" dirty="0" err="1"/>
              <a:t>Disini</a:t>
            </a:r>
            <a:r>
              <a:rPr lang="en-US" dirty="0"/>
              <a:t>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menangani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matematika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kompleks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library </a:t>
            </a:r>
            <a:r>
              <a:rPr lang="en-US" b="1" dirty="0"/>
              <a:t>math</a:t>
            </a:r>
            <a:r>
              <a:rPr lang="en-US" dirty="0"/>
              <a:t> </a:t>
            </a:r>
            <a:r>
              <a:rPr lang="en-US" dirty="0" err="1"/>
              <a:t>bawaan</a:t>
            </a:r>
            <a:r>
              <a:rPr lang="en-US" dirty="0"/>
              <a:t> Python.</a:t>
            </a:r>
          </a:p>
          <a:p>
            <a:r>
              <a:rPr lang="en-US" dirty="0"/>
              <a:t>Ada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statistika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yang </a:t>
            </a:r>
            <a:r>
              <a:rPr lang="en-US" dirty="0" err="1"/>
              <a:t>dimiliki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Scipy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866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Instalasi</a:t>
            </a:r>
            <a:r>
              <a:rPr lang="en-US" b="1" dirty="0"/>
              <a:t> Python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Download python </a:t>
            </a:r>
            <a:r>
              <a:rPr lang="en-US" dirty="0" err="1"/>
              <a:t>versi</a:t>
            </a:r>
            <a:r>
              <a:rPr lang="en-US" dirty="0"/>
              <a:t> </a:t>
            </a:r>
            <a:r>
              <a:rPr lang="en-US" dirty="0" err="1"/>
              <a:t>terbaru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website </a:t>
            </a:r>
            <a:r>
              <a:rPr lang="en-US" dirty="0" err="1"/>
              <a:t>resmi</a:t>
            </a:r>
            <a:r>
              <a:rPr lang="en-US" dirty="0"/>
              <a:t> python( </a:t>
            </a:r>
            <a:r>
              <a:rPr lang="en-US" dirty="0">
                <a:hlinkClick r:id="rId2"/>
              </a:rPr>
              <a:t>www.python.org</a:t>
            </a:r>
            <a:r>
              <a:rPr lang="en-US" dirty="0"/>
              <a:t> )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774" y="1412940"/>
            <a:ext cx="7366492" cy="391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95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Library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kegunaan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. </a:t>
            </a:r>
            <a:r>
              <a:rPr lang="en-US" dirty="0" err="1"/>
              <a:t>Fiturnya</a:t>
            </a:r>
            <a:r>
              <a:rPr lang="en-US" dirty="0"/>
              <a:t>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MATLAB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 </a:t>
            </a:r>
            <a:r>
              <a:rPr lang="en-US" i="1" dirty="0"/>
              <a:t>array</a:t>
            </a:r>
            <a:r>
              <a:rPr lang="en-US" dirty="0"/>
              <a:t> </a:t>
            </a:r>
            <a:r>
              <a:rPr lang="en-US" dirty="0" err="1"/>
              <a:t>dan</a:t>
            </a:r>
            <a:r>
              <a:rPr lang="en-US" dirty="0"/>
              <a:t> </a:t>
            </a:r>
            <a:r>
              <a:rPr lang="en-US" i="1" dirty="0"/>
              <a:t>array</a:t>
            </a:r>
            <a:r>
              <a:rPr lang="en-US" dirty="0"/>
              <a:t> </a:t>
            </a:r>
            <a:r>
              <a:rPr lang="en-US" dirty="0" err="1"/>
              <a:t>multidimensi</a:t>
            </a:r>
            <a:r>
              <a:rPr lang="en-US" dirty="0"/>
              <a:t>.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 </a:t>
            </a:r>
            <a:r>
              <a:rPr lang="en-US" i="1" dirty="0"/>
              <a:t>library</a:t>
            </a:r>
            <a:r>
              <a:rPr lang="en-US" dirty="0"/>
              <a:t> 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 </a:t>
            </a:r>
            <a:r>
              <a:rPr lang="en-US" i="1" dirty="0"/>
              <a:t>library</a:t>
            </a:r>
            <a:r>
              <a:rPr lang="en-US" dirty="0"/>
              <a:t> lain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Scikit</a:t>
            </a:r>
            <a:r>
              <a:rPr lang="en-US" dirty="0"/>
              <a:t>-Learn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keperluan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data.</a:t>
            </a:r>
          </a:p>
        </p:txBody>
      </p:sp>
    </p:spTree>
    <p:extLst>
      <p:ext uri="{BB962C8B-B14F-4D97-AF65-F5344CB8AC3E}">
        <p14:creationId xmlns:p14="http://schemas.microsoft.com/office/powerpoint/2010/main" val="41741884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3. Pandas</a:t>
            </a:r>
          </a:p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 </a:t>
            </a:r>
            <a:r>
              <a:rPr lang="en-US" i="1" dirty="0" err="1"/>
              <a:t>dataframe</a:t>
            </a:r>
            <a:r>
              <a:rPr lang="en-US" dirty="0"/>
              <a:t>,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 </a:t>
            </a:r>
            <a:r>
              <a:rPr lang="en-US" i="1" dirty="0"/>
              <a:t>file</a:t>
            </a:r>
            <a:r>
              <a:rPr lang="en-US" dirty="0"/>
              <a:t> 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virtual </a:t>
            </a:r>
            <a:r>
              <a:rPr lang="en-US" dirty="0" err="1"/>
              <a:t>ala</a:t>
            </a:r>
            <a:r>
              <a:rPr lang="en-US" dirty="0"/>
              <a:t> </a:t>
            </a:r>
            <a:r>
              <a:rPr lang="en-US" i="1" dirty="0"/>
              <a:t>spreadsheet</a:t>
            </a:r>
            <a:r>
              <a:rPr lang="en-US" dirty="0"/>
              <a:t> 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Pandas.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Pandas,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mengolah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mengolahnya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 </a:t>
            </a:r>
            <a:r>
              <a:rPr lang="en-US" i="1" dirty="0"/>
              <a:t>join</a:t>
            </a:r>
            <a:r>
              <a:rPr lang="en-US" dirty="0"/>
              <a:t>, </a:t>
            </a:r>
            <a:r>
              <a:rPr lang="en-US" i="1" dirty="0"/>
              <a:t>distinct</a:t>
            </a:r>
            <a:r>
              <a:rPr lang="en-US" dirty="0"/>
              <a:t>, </a:t>
            </a:r>
            <a:r>
              <a:rPr lang="en-US" i="1" dirty="0"/>
              <a:t>group by</a:t>
            </a:r>
            <a:r>
              <a:rPr lang="en-US" dirty="0"/>
              <a:t>, </a:t>
            </a:r>
            <a:r>
              <a:rPr lang="en-US" dirty="0" err="1"/>
              <a:t>agregasi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SQL.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yang </a:t>
            </a:r>
            <a:r>
              <a:rPr lang="en-US" dirty="0" err="1"/>
              <a:t>dimuat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 </a:t>
            </a:r>
            <a:r>
              <a:rPr lang="en-US" i="1" dirty="0"/>
              <a:t>file</a:t>
            </a:r>
            <a:r>
              <a:rPr lang="en-US" dirty="0"/>
              <a:t> </a:t>
            </a:r>
            <a:r>
              <a:rPr lang="en-US" dirty="0" err="1"/>
              <a:t>ke</a:t>
            </a:r>
            <a:r>
              <a:rPr lang="en-US" dirty="0"/>
              <a:t> RAM.</a:t>
            </a:r>
          </a:p>
          <a:p>
            <a:r>
              <a:rPr lang="en-US" dirty="0"/>
              <a:t>Pandas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 </a:t>
            </a:r>
            <a:r>
              <a:rPr lang="en-US" i="1" dirty="0"/>
              <a:t>file</a:t>
            </a:r>
            <a:r>
              <a:rPr lang="en-US" dirty="0"/>
              <a:t> 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 </a:t>
            </a:r>
            <a:r>
              <a:rPr lang="en-US" i="1" dirty="0"/>
              <a:t>format</a:t>
            </a:r>
            <a:r>
              <a:rPr lang="en-US" dirty="0"/>
              <a:t> </a:t>
            </a:r>
            <a:r>
              <a:rPr lang="en-US" dirty="0" err="1"/>
              <a:t>seperti</a:t>
            </a:r>
            <a:r>
              <a:rPr lang="en-US" dirty="0"/>
              <a:t> </a:t>
            </a:r>
            <a:r>
              <a:rPr lang="en-US" b="1" dirty="0"/>
              <a:t>.txt</a:t>
            </a:r>
            <a:r>
              <a:rPr lang="en-US" dirty="0"/>
              <a:t>, </a:t>
            </a:r>
            <a:r>
              <a:rPr lang="en-US" b="1" dirty="0"/>
              <a:t>.</a:t>
            </a:r>
            <a:r>
              <a:rPr lang="en-US" b="1" dirty="0" err="1"/>
              <a:t>csv</a:t>
            </a:r>
            <a:r>
              <a:rPr lang="en-US" dirty="0"/>
              <a:t>, </a:t>
            </a:r>
            <a:r>
              <a:rPr lang="en-US" b="1" dirty="0"/>
              <a:t>.</a:t>
            </a:r>
            <a:r>
              <a:rPr lang="en-US" b="1" dirty="0" err="1"/>
              <a:t>tsv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 </a:t>
            </a:r>
            <a:r>
              <a:rPr lang="en-US" dirty="0" err="1"/>
              <a:t>Anggap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Pandas </a:t>
            </a:r>
            <a:r>
              <a:rPr lang="en-US" dirty="0" err="1"/>
              <a:t>adalah</a:t>
            </a:r>
            <a:r>
              <a:rPr lang="en-US" dirty="0"/>
              <a:t> </a:t>
            </a:r>
            <a:r>
              <a:rPr lang="en-US" i="1" dirty="0"/>
              <a:t>spreadsheet</a:t>
            </a:r>
            <a:r>
              <a:rPr lang="en-US" dirty="0"/>
              <a:t> 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GUI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punya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SQL.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7989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4. </a:t>
            </a:r>
            <a:r>
              <a:rPr lang="en-US" dirty="0" err="1"/>
              <a:t>Matplotlib</a:t>
            </a:r>
            <a:endParaRPr lang="en-US" dirty="0"/>
          </a:p>
          <a:p>
            <a:r>
              <a:rPr lang="en-US" dirty="0"/>
              <a:t>Data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olah</a:t>
            </a:r>
            <a:r>
              <a:rPr lang="en-US" dirty="0"/>
              <a:t>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elok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begitu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hitam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investor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.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berwarna</a:t>
            </a:r>
            <a:r>
              <a:rPr lang="en-US" dirty="0"/>
              <a:t> </a:t>
            </a:r>
            <a:r>
              <a:rPr lang="en-US" dirty="0" err="1"/>
              <a:t>pasti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tertarik</a:t>
            </a:r>
            <a:r>
              <a:rPr lang="en-US" dirty="0"/>
              <a:t> </a:t>
            </a:r>
            <a:r>
              <a:rPr lang="en-US" dirty="0" err="1"/>
              <a:t>melihatnya</a:t>
            </a:r>
            <a:r>
              <a:rPr lang="en-US" dirty="0"/>
              <a:t>. </a:t>
            </a:r>
            <a:r>
              <a:rPr lang="en-US" dirty="0" err="1"/>
              <a:t>Matplotlib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memvisualisasikan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indah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rapi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6963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5. </a:t>
            </a:r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r>
              <a:rPr lang="en-US" i="1" dirty="0"/>
              <a:t>Machine learning</a:t>
            </a:r>
            <a:r>
              <a:rPr lang="en-US" dirty="0"/>
              <a:t> </a:t>
            </a:r>
            <a:r>
              <a:rPr lang="en-US" dirty="0" err="1"/>
              <a:t>ada</a:t>
            </a:r>
            <a:r>
              <a:rPr lang="en-US" dirty="0"/>
              <a:t> yang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statistika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. Salah </a:t>
            </a:r>
            <a:r>
              <a:rPr lang="en-US" dirty="0" err="1"/>
              <a:t>satunya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 </a:t>
            </a:r>
            <a:r>
              <a:rPr lang="en-US" i="1" dirty="0"/>
              <a:t>support vector machine</a:t>
            </a:r>
            <a:r>
              <a:rPr lang="en-US" dirty="0"/>
              <a:t> 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regresi</a:t>
            </a:r>
            <a:r>
              <a:rPr lang="en-US" dirty="0"/>
              <a:t> linier.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sebagian</a:t>
            </a:r>
            <a:r>
              <a:rPr lang="en-US" dirty="0"/>
              <a:t> orang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 </a:t>
            </a:r>
            <a:r>
              <a:rPr lang="en-US" i="1" dirty="0"/>
              <a:t>library</a:t>
            </a:r>
            <a:r>
              <a:rPr lang="en-US" dirty="0"/>
              <a:t> 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tadi</a:t>
            </a:r>
            <a:r>
              <a:rPr lang="en-US" dirty="0"/>
              <a:t>.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membuatnya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singkat</a:t>
            </a:r>
            <a:r>
              <a:rPr lang="en-US" dirty="0"/>
              <a:t>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butuh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 pula.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8038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Jupyter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 </a:t>
            </a:r>
            <a:r>
              <a:rPr lang="en-US" dirty="0" err="1"/>
              <a:t>lebih</a:t>
            </a:r>
            <a:r>
              <a:rPr lang="en-US" dirty="0"/>
              <a:t> di </a:t>
            </a:r>
            <a:r>
              <a:rPr lang="en-US" dirty="0" err="1"/>
              <a:t>kenal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sebutan</a:t>
            </a:r>
            <a:r>
              <a:rPr lang="en-US" dirty="0"/>
              <a:t> </a:t>
            </a:r>
            <a:r>
              <a:rPr lang="en-US" dirty="0" err="1"/>
              <a:t>Jupyter</a:t>
            </a:r>
            <a:r>
              <a:rPr lang="en-US" dirty="0"/>
              <a:t>. </a:t>
            </a:r>
            <a:r>
              <a:rPr lang="en-US" dirty="0" err="1"/>
              <a:t>Jupyter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IPython</a:t>
            </a:r>
            <a:r>
              <a:rPr lang="en-US" dirty="0"/>
              <a:t>, </a:t>
            </a:r>
            <a:r>
              <a:rPr lang="en-US" dirty="0" err="1"/>
              <a:t>IPython</a:t>
            </a:r>
            <a:r>
              <a:rPr lang="en-US" dirty="0"/>
              <a:t> </a:t>
            </a:r>
            <a:r>
              <a:rPr lang="en-US" dirty="0" err="1"/>
              <a:t>disini</a:t>
            </a:r>
            <a:r>
              <a:rPr lang="en-US" dirty="0"/>
              <a:t> </a:t>
            </a:r>
            <a:r>
              <a:rPr lang="en-US" dirty="0" err="1"/>
              <a:t>bertindak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kernel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Jupyter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antarmuka</a:t>
            </a:r>
            <a:r>
              <a:rPr lang="en-US" dirty="0"/>
              <a:t> Notebook Interface(</a:t>
            </a:r>
            <a:r>
              <a:rPr lang="en-US" dirty="0" err="1"/>
              <a:t>silahkan</a:t>
            </a:r>
            <a:r>
              <a:rPr lang="en-US" dirty="0"/>
              <a:t> </a:t>
            </a:r>
            <a:r>
              <a:rPr lang="en-US" dirty="0" err="1"/>
              <a:t>baca</a:t>
            </a:r>
            <a:r>
              <a:rPr lang="en-US" dirty="0"/>
              <a:t> </a:t>
            </a:r>
            <a:r>
              <a:rPr lang="en-US" dirty="0" err="1"/>
              <a:t>penjelasannya</a:t>
            </a:r>
            <a:r>
              <a:rPr lang="en-US" dirty="0"/>
              <a:t>) --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dokument</a:t>
            </a:r>
            <a:r>
              <a:rPr lang="en-US" dirty="0"/>
              <a:t> </a:t>
            </a:r>
            <a:r>
              <a:rPr lang="en-US" dirty="0" err="1"/>
              <a:t>interaktif</a:t>
            </a:r>
            <a:r>
              <a:rPr lang="en-US" dirty="0"/>
              <a:t>. </a:t>
            </a:r>
            <a:r>
              <a:rPr lang="en-US" dirty="0" err="1"/>
              <a:t>Jupyter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dibilang</a:t>
            </a:r>
            <a:r>
              <a:rPr lang="en-US" dirty="0"/>
              <a:t> editor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web </a:t>
            </a:r>
            <a:r>
              <a:rPr lang="en-US" dirty="0" err="1"/>
              <a:t>aplikasi</a:t>
            </a:r>
            <a:r>
              <a:rPr lang="en-US" dirty="0"/>
              <a:t> di </a:t>
            </a:r>
            <a:r>
              <a:rPr lang="en-US" dirty="0" err="1"/>
              <a:t>localhost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.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Python, equations, </a:t>
            </a:r>
            <a:r>
              <a:rPr lang="en-US" dirty="0" err="1"/>
              <a:t>visualisasi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Markdown editor.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0935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Jupyter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Jupyter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594" y="2386940"/>
            <a:ext cx="765744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5747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Jupyter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257" y="1879946"/>
            <a:ext cx="765744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4583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Seaborn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Seaborn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perpustakaan</a:t>
            </a:r>
            <a:r>
              <a:rPr lang="en-US" dirty="0"/>
              <a:t> </a:t>
            </a:r>
            <a:r>
              <a:rPr lang="en-US" dirty="0" err="1"/>
              <a:t>visualisasi</a:t>
            </a:r>
            <a:r>
              <a:rPr lang="en-US" dirty="0"/>
              <a:t> data Python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matplotlib</a:t>
            </a:r>
            <a:r>
              <a:rPr lang="en-US" dirty="0"/>
              <a:t>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antarmuka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menggambar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statistik</a:t>
            </a:r>
            <a:r>
              <a:rPr lang="en-US" dirty="0"/>
              <a:t> yang </a:t>
            </a:r>
            <a:r>
              <a:rPr lang="en-US" dirty="0" err="1"/>
              <a:t>menarik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informatif</a:t>
            </a:r>
            <a:r>
              <a:rPr lang="en-US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5466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Seaborn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Seaborn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934" y="2303908"/>
            <a:ext cx="7469109" cy="424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6382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Seaborn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7277" y="1825625"/>
            <a:ext cx="765744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743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Instalasi</a:t>
            </a:r>
            <a:r>
              <a:rPr lang="en-US" b="1" dirty="0"/>
              <a:t> Python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46842" y="3884969"/>
            <a:ext cx="8215265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PT Sans"/>
              </a:rPr>
              <a:t>1.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PT Sans"/>
              </a:rPr>
              <a:t>Buka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PT Sans"/>
              </a:rPr>
              <a:t> File python-3.exe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Georgia" panose="02040502050405020303" pitchFamily="18" charset="0"/>
              </a:rPr>
              <a:t>Setelah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Georgia" panose="02040502050405020303" pitchFamily="18" charset="0"/>
              </a:rPr>
              <a:t> download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Georgia" panose="02040502050405020303" pitchFamily="18" charset="0"/>
              </a:rPr>
              <a:t>selesai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Georgia" panose="02040502050405020303" pitchFamily="18" charset="0"/>
              </a:rPr>
              <a:t>,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Georgia" panose="02040502050405020303" pitchFamily="18" charset="0"/>
              </a:rPr>
              <a:t>kita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Georgia" panose="02040502050405020303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Georgia" panose="02040502050405020303" pitchFamily="18" charset="0"/>
              </a:rPr>
              <a:t>akan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Georgia" panose="02040502050405020303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Georgia" panose="02040502050405020303" pitchFamily="18" charset="0"/>
              </a:rPr>
              <a:t>mendapatkan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Georgia" panose="02040502050405020303" pitchFamily="18" charset="0"/>
              </a:rPr>
              <a:t> file 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python-3.7.2.exe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Georgia" panose="02040502050405020303" pitchFamily="18" charset="0"/>
              </a:rPr>
              <a:t>. File 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python-3.7.2.exe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Georgia" panose="02040502050405020303" pitchFamily="18" charset="0"/>
              </a:rPr>
              <a:t>adalah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Georgia" panose="02040502050405020303" pitchFamily="18" charset="0"/>
              </a:rPr>
              <a:t> file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Georgia" panose="02040502050405020303" pitchFamily="18" charset="0"/>
              </a:rPr>
              <a:t>instalator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Georgia" panose="02040502050405020303" pitchFamily="18" charset="0"/>
              </a:rPr>
              <a:t> python.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Georgia" panose="02040502050405020303" pitchFamily="18" charset="0"/>
              </a:rPr>
              <a:t>File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Georgia" panose="02040502050405020303" pitchFamily="18" charset="0"/>
              </a:rPr>
              <a:t>ini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Georgia" panose="02040502050405020303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Georgia" panose="02040502050405020303" pitchFamily="18" charset="0"/>
              </a:rPr>
              <a:t>akan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Georgia" panose="02040502050405020303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Georgia" panose="02040502050405020303" pitchFamily="18" charset="0"/>
              </a:rPr>
              <a:t>melakukan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Georgia" panose="02040502050405020303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Georgia" panose="02040502050405020303" pitchFamily="18" charset="0"/>
              </a:rPr>
              <a:t>instalasi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Georgia" panose="02040502050405020303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Georgia" panose="02040502050405020303" pitchFamily="18" charset="0"/>
              </a:rPr>
              <a:t>ke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Georgia" panose="02040502050405020303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Georgia" panose="02040502050405020303" pitchFamily="18" charset="0"/>
              </a:rPr>
              <a:t>sistem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Georgia" panose="02040502050405020303" pitchFamily="18" charset="0"/>
              </a:rPr>
              <a:t> windows.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Georgia" panose="02040502050405020303" pitchFamily="18" charset="0"/>
              </a:rPr>
              <a:t>Klik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Georgia" panose="02040502050405020303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Georgia" panose="02040502050405020303" pitchFamily="18" charset="0"/>
              </a:rPr>
              <a:t>ganda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Georgia" panose="02040502050405020303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Georgia" panose="02040502050405020303" pitchFamily="18" charset="0"/>
              </a:rPr>
              <a:t>untuk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Georgia" panose="02040502050405020303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Georgia" panose="02040502050405020303" pitchFamily="18" charset="0"/>
              </a:rPr>
              <a:t>mengeksekusinya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Georgia" panose="02040502050405020303" pitchFamily="18" charset="0"/>
              </a:rPr>
              <a:t>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872" y="2048912"/>
            <a:ext cx="810577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217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Instalasi</a:t>
            </a:r>
            <a:r>
              <a:rPr lang="en-US" b="1" dirty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diminta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“Install Now”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/>
              <a:t> </a:t>
            </a:r>
            <a:r>
              <a:rPr lang="en-US" dirty="0" err="1" smtClean="0"/>
              <a:t>menginstal</a:t>
            </a:r>
            <a:r>
              <a:rPr lang="en-US" dirty="0" smtClean="0"/>
              <a:t> python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konfigurasi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“Customize installation”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menginstal</a:t>
            </a:r>
            <a:r>
              <a:rPr lang="en-US" dirty="0" smtClean="0"/>
              <a:t> python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konfigurasi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Pilih</a:t>
            </a:r>
            <a:r>
              <a:rPr lang="en-US" dirty="0" smtClean="0"/>
              <a:t> “Install Now”.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26882"/>
            <a:ext cx="5366113" cy="336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959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Tunggu</a:t>
            </a:r>
            <a:r>
              <a:rPr lang="en-US" dirty="0" smtClean="0"/>
              <a:t> proses install python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selesai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98" y="1027906"/>
            <a:ext cx="5831611" cy="359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147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Instalasi</a:t>
            </a:r>
            <a:r>
              <a:rPr lang="en-US" b="1" dirty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Bila</a:t>
            </a:r>
            <a:r>
              <a:rPr lang="en-US" dirty="0" smtClean="0"/>
              <a:t> install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berhasil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“Setup was successful”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r>
              <a:rPr lang="en-US" dirty="0" smtClean="0"/>
              <a:t> close.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721" y="1509064"/>
            <a:ext cx="5501914" cy="338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696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2246</Words>
  <Application>Microsoft Office PowerPoint</Application>
  <PresentationFormat>Widescreen</PresentationFormat>
  <Paragraphs>398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8" baseType="lpstr">
      <vt:lpstr>Adobe Gothic Std B</vt:lpstr>
      <vt:lpstr>-apple-system</vt:lpstr>
      <vt:lpstr>Arial</vt:lpstr>
      <vt:lpstr>Calibri</vt:lpstr>
      <vt:lpstr>Calibri Light</vt:lpstr>
      <vt:lpstr>Georgia</vt:lpstr>
      <vt:lpstr>PT Sans</vt:lpstr>
      <vt:lpstr>SFMono-Regular</vt:lpstr>
      <vt:lpstr>Office Theme</vt:lpstr>
      <vt:lpstr>Pengantar deep learning</vt:lpstr>
      <vt:lpstr>Definisi Python</vt:lpstr>
      <vt:lpstr>Definisi Python</vt:lpstr>
      <vt:lpstr>Instalasi Python</vt:lpstr>
      <vt:lpstr>Instalasi Python</vt:lpstr>
      <vt:lpstr>Instalasi Python</vt:lpstr>
      <vt:lpstr>Instalasi Python</vt:lpstr>
      <vt:lpstr>PowerPoint Presentation</vt:lpstr>
      <vt:lpstr>Instalasi Python</vt:lpstr>
      <vt:lpstr>Rule Python</vt:lpstr>
      <vt:lpstr>Rule Python</vt:lpstr>
      <vt:lpstr>Rule Python</vt:lpstr>
      <vt:lpstr>Rule Python</vt:lpstr>
      <vt:lpstr>Rule Python</vt:lpstr>
      <vt:lpstr>Package manager</vt:lpstr>
      <vt:lpstr>Package manager</vt:lpstr>
      <vt:lpstr>Data Type</vt:lpstr>
      <vt:lpstr>Structure Data</vt:lpstr>
      <vt:lpstr>Operator</vt:lpstr>
      <vt:lpstr>Operator Aritmatika</vt:lpstr>
      <vt:lpstr>Operator Perbandingan </vt:lpstr>
      <vt:lpstr>Operator Penugasan </vt:lpstr>
      <vt:lpstr>Prioritas Eksekusi Operator di Python </vt:lpstr>
      <vt:lpstr>PowerPoint Presentation</vt:lpstr>
      <vt:lpstr>Looping</vt:lpstr>
      <vt:lpstr>1. Perulangan for </vt:lpstr>
      <vt:lpstr>PowerPoint Presentation</vt:lpstr>
      <vt:lpstr>Hasil:</vt:lpstr>
      <vt:lpstr>2. Perulangan while </vt:lpstr>
      <vt:lpstr>PowerPoint Presentation</vt:lpstr>
      <vt:lpstr>PowerPoint Presentation</vt:lpstr>
      <vt:lpstr>PowerPoint Presentation</vt:lpstr>
      <vt:lpstr>Kondisi If </vt:lpstr>
      <vt:lpstr>PowerPoint Presentation</vt:lpstr>
      <vt:lpstr>Kondisi If Else </vt:lpstr>
      <vt:lpstr>PowerPoint Presentation</vt:lpstr>
      <vt:lpstr>Kondisi Elif </vt:lpstr>
      <vt:lpstr>PowerPoint Presentation</vt:lpstr>
      <vt:lpstr>Function </vt:lpstr>
      <vt:lpstr>PowerPoint Presentation</vt:lpstr>
      <vt:lpstr>Parameter Fungsi </vt:lpstr>
      <vt:lpstr>PowerPoint Presentation</vt:lpstr>
      <vt:lpstr>Variabel Lokal </vt:lpstr>
      <vt:lpstr>Penggunaan Statemen Global </vt:lpstr>
      <vt:lpstr>Nilai Argumen Default </vt:lpstr>
      <vt:lpstr>Keyword Argumen </vt:lpstr>
      <vt:lpstr>Parameter VarArgs </vt:lpstr>
      <vt:lpstr>Statemen Return </vt:lpstr>
      <vt:lpstr>Library</vt:lpstr>
      <vt:lpstr>Library</vt:lpstr>
      <vt:lpstr>Library</vt:lpstr>
      <vt:lpstr>Library</vt:lpstr>
      <vt:lpstr>Library</vt:lpstr>
      <vt:lpstr>Jupyter</vt:lpstr>
      <vt:lpstr>Jupyter</vt:lpstr>
      <vt:lpstr>Jupyter</vt:lpstr>
      <vt:lpstr>Seaborn</vt:lpstr>
      <vt:lpstr>Seaborn</vt:lpstr>
      <vt:lpstr>Seaborn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1</dc:title>
  <dc:creator>ARISTIAWAN WIGUNA</dc:creator>
  <cp:lastModifiedBy>ARISTIAWAN WIGUNA</cp:lastModifiedBy>
  <cp:revision>34</cp:revision>
  <dcterms:created xsi:type="dcterms:W3CDTF">2019-03-22T07:00:07Z</dcterms:created>
  <dcterms:modified xsi:type="dcterms:W3CDTF">2019-03-30T10:53:53Z</dcterms:modified>
</cp:coreProperties>
</file>