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61" r:id="rId7"/>
    <p:sldId id="260" r:id="rId8"/>
    <p:sldId id="259" r:id="rId9"/>
    <p:sldId id="262" r:id="rId10"/>
    <p:sldId id="263" r:id="rId11"/>
    <p:sldId id="300" r:id="rId12"/>
    <p:sldId id="301" r:id="rId13"/>
    <p:sldId id="302" r:id="rId14"/>
    <p:sldId id="303" r:id="rId15"/>
    <p:sldId id="264" r:id="rId16"/>
    <p:sldId id="265" r:id="rId17"/>
    <p:sldId id="266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7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7AB0-EAE7-44D1-A948-64490BE3D6B0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1455-A704-4C6F-9711-F2E15A77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docs/osd/" TargetMode="External"/><Relationship Id="rId2" Type="http://schemas.openxmlformats.org/officeDocument/2006/relationships/hyperlink" Target="http://www.python.org/doc/Copyright.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.org/copyleft/gpl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273" b="10627"/>
          <a:stretch/>
        </p:blipFill>
        <p:spPr>
          <a:xfrm>
            <a:off x="0" y="45265"/>
            <a:ext cx="121588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465" y="171749"/>
            <a:ext cx="9144000" cy="2387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Pengantar</a:t>
            </a:r>
            <a:r>
              <a:rPr lang="en-US" b="1" dirty="0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deep learning</a:t>
            </a:r>
            <a:endParaRPr lang="en-US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pychecker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Jalankan</a:t>
            </a:r>
            <a:r>
              <a:rPr lang="en-US" b="1" dirty="0"/>
              <a:t> </a:t>
            </a:r>
            <a:r>
              <a:rPr lang="en-US" b="1" dirty="0" err="1"/>
              <a:t>pychecker</a:t>
            </a:r>
            <a:r>
              <a:rPr lang="en-US" b="1" dirty="0"/>
              <a:t> di </a:t>
            </a:r>
            <a:r>
              <a:rPr lang="en-US" b="1" dirty="0" err="1"/>
              <a:t>atas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Impor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impor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paket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saja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Paket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Impor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lokasi</a:t>
            </a:r>
            <a:r>
              <a:rPr lang="en-US" b="1" dirty="0"/>
              <a:t> pathname </a:t>
            </a:r>
            <a:r>
              <a:rPr lang="en-US" b="1" dirty="0" err="1"/>
              <a:t>lengkap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Pengecualian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Pengecualian</a:t>
            </a:r>
            <a:r>
              <a:rPr lang="en-US" b="1" dirty="0"/>
              <a:t> </a:t>
            </a:r>
            <a:r>
              <a:rPr lang="en-US" b="1" dirty="0" err="1"/>
              <a:t>diizinkan</a:t>
            </a:r>
            <a:r>
              <a:rPr lang="en-US" b="1" dirty="0"/>
              <a:t> </a:t>
            </a:r>
            <a:r>
              <a:rPr lang="en-US" b="1" dirty="0" err="1"/>
              <a:t>tetapi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hati-hati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Variabel</a:t>
            </a:r>
            <a:r>
              <a:rPr lang="en-US" b="1" dirty="0"/>
              <a:t> global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Hindari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global.</a:t>
            </a:r>
          </a:p>
          <a:p>
            <a:pPr marL="0" indent="0">
              <a:buNone/>
            </a:pP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Bersarang</a:t>
            </a:r>
            <a:r>
              <a:rPr lang="en-US" b="1" dirty="0"/>
              <a:t> / </a:t>
            </a:r>
            <a:r>
              <a:rPr lang="en-US" b="1" dirty="0" err="1"/>
              <a:t>Lokal</a:t>
            </a:r>
            <a:r>
              <a:rPr lang="en-US" b="1" dirty="0"/>
              <a:t> / </a:t>
            </a:r>
            <a:r>
              <a:rPr lang="en-US" b="1" dirty="0" err="1"/>
              <a:t>Dalam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bersarang</a:t>
            </a:r>
            <a:r>
              <a:rPr lang="en-US" b="1" dirty="0"/>
              <a:t> / </a:t>
            </a:r>
            <a:r>
              <a:rPr lang="en-US" b="1" dirty="0" err="1"/>
              <a:t>lokal</a:t>
            </a:r>
            <a:r>
              <a:rPr lang="en-US" b="1" dirty="0"/>
              <a:t> /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baik-baik</a:t>
            </a:r>
            <a:r>
              <a:rPr lang="en-US" b="1" dirty="0"/>
              <a:t> </a:t>
            </a:r>
            <a:r>
              <a:rPr lang="en-US" b="1" dirty="0" err="1"/>
              <a:t>saja</a:t>
            </a:r>
            <a:r>
              <a:rPr lang="en-US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694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130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Pemahaman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Iterator </a:t>
            </a:r>
            <a:r>
              <a:rPr lang="en-US" b="1" dirty="0" err="1"/>
              <a:t>dan</a:t>
            </a:r>
            <a:r>
              <a:rPr lang="en-US" b="1" dirty="0"/>
              <a:t> Operator Default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iterator </a:t>
            </a:r>
            <a:r>
              <a:rPr lang="en-US" b="1" dirty="0" err="1"/>
              <a:t>dan</a:t>
            </a:r>
            <a:r>
              <a:rPr lang="en-US" b="1" dirty="0"/>
              <a:t> operator default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yang </a:t>
            </a:r>
            <a:r>
              <a:rPr lang="en-US" b="1" dirty="0" err="1"/>
              <a:t>mendukungnya</a:t>
            </a:r>
            <a:r>
              <a:rPr lang="en-US" b="1" dirty="0"/>
              <a:t>, </a:t>
            </a:r>
            <a:r>
              <a:rPr lang="en-US" b="1" dirty="0" err="1"/>
              <a:t>seperti</a:t>
            </a:r>
            <a:r>
              <a:rPr lang="en-US" b="1" dirty="0"/>
              <a:t> </a:t>
            </a:r>
            <a:r>
              <a:rPr lang="en-US" b="1" dirty="0" err="1"/>
              <a:t>daftar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kamus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file.</a:t>
            </a:r>
          </a:p>
          <a:p>
            <a:pPr marL="0" indent="0">
              <a:buNone/>
            </a:pPr>
            <a:r>
              <a:rPr lang="en-US" b="1" dirty="0"/>
              <a:t>Generator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generator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smtClean="0"/>
              <a:t>Lambda</a:t>
            </a:r>
          </a:p>
          <a:p>
            <a:pPr marL="0" indent="0">
              <a:buNone/>
            </a:pPr>
            <a:r>
              <a:rPr lang="en-US" b="1" dirty="0"/>
              <a:t>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258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Ekspresi</a:t>
            </a:r>
            <a:r>
              <a:rPr lang="en-US" b="1" dirty="0" smtClean="0"/>
              <a:t> </a:t>
            </a:r>
            <a:r>
              <a:rPr lang="en-US" b="1" dirty="0" err="1"/>
              <a:t>Bersyarat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b="1" dirty="0"/>
              <a:t> Default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Properti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mengakses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data di </a:t>
            </a:r>
            <a:r>
              <a:rPr lang="en-US" b="1" dirty="0" err="1"/>
              <a:t>tempat</a:t>
            </a:r>
            <a:r>
              <a:rPr lang="en-US" b="1" dirty="0"/>
              <a:t> yang </a:t>
            </a:r>
            <a:r>
              <a:rPr lang="en-US" b="1" dirty="0" err="1"/>
              <a:t>biasanya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miliki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accessor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setter yang </a:t>
            </a:r>
            <a:r>
              <a:rPr lang="en-US" b="1" dirty="0" err="1"/>
              <a:t>sederhana</a:t>
            </a:r>
            <a:r>
              <a:rPr lang="en-US" b="1" dirty="0"/>
              <a:t>, </a:t>
            </a:r>
            <a:r>
              <a:rPr lang="en-US" b="1" dirty="0" err="1"/>
              <a:t>ringan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 / </a:t>
            </a:r>
            <a:r>
              <a:rPr lang="en-US" b="1" dirty="0" err="1"/>
              <a:t>salah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false "</a:t>
            </a:r>
            <a:r>
              <a:rPr lang="en-US" b="1" dirty="0" err="1"/>
              <a:t>implisit</a:t>
            </a:r>
            <a:r>
              <a:rPr lang="en-US" b="1" dirty="0"/>
              <a:t>"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memungkinkan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lagi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string </a:t>
            </a:r>
            <a:r>
              <a:rPr lang="en-US" b="1" dirty="0" err="1"/>
              <a:t>alih-alih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string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memungkinkan</a:t>
            </a:r>
            <a:r>
              <a:rPr lang="en-US" b="1" dirty="0"/>
              <a:t>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sintaks</a:t>
            </a:r>
            <a:r>
              <a:rPr lang="en-US" b="1" dirty="0"/>
              <a:t> </a:t>
            </a:r>
            <a:r>
              <a:rPr lang="en-US" b="1" dirty="0" err="1"/>
              <a:t>panggilan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alih-alih</a:t>
            </a:r>
            <a:r>
              <a:rPr lang="en-US" b="1" dirty="0"/>
              <a:t> </a:t>
            </a:r>
            <a:r>
              <a:rPr lang="en-US" b="1" dirty="0" err="1"/>
              <a:t>berlaku</a:t>
            </a:r>
            <a:r>
              <a:rPr lang="en-US" b="1" dirty="0"/>
              <a:t>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pemahaman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loop </a:t>
            </a:r>
            <a:r>
              <a:rPr lang="en-US" b="1" dirty="0" err="1"/>
              <a:t>daripada</a:t>
            </a:r>
            <a:r>
              <a:rPr lang="en-US" b="1" dirty="0"/>
              <a:t> </a:t>
            </a:r>
            <a:r>
              <a:rPr lang="en-US" b="1" dirty="0" err="1"/>
              <a:t>memfilter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memetakan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lambda inline pula.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loop,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mengurangi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47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Pelingkupan</a:t>
            </a:r>
            <a:r>
              <a:rPr lang="en-US" b="1" dirty="0"/>
              <a:t> </a:t>
            </a:r>
            <a:r>
              <a:rPr lang="en-US" b="1" dirty="0" err="1"/>
              <a:t>Leksikal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Oke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Penghias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dekorator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bijaksana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keuntungan</a:t>
            </a:r>
            <a:r>
              <a:rPr lang="en-US" b="1" dirty="0"/>
              <a:t> yang </a:t>
            </a:r>
            <a:r>
              <a:rPr lang="en-US" b="1" dirty="0" err="1"/>
              <a:t>jelas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Threading</a:t>
            </a:r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Jangan</a:t>
            </a:r>
            <a:r>
              <a:rPr lang="en-US" b="1" dirty="0"/>
              <a:t> </a:t>
            </a:r>
            <a:r>
              <a:rPr lang="en-US" b="1" dirty="0" err="1"/>
              <a:t>mengandalkan</a:t>
            </a:r>
            <a:r>
              <a:rPr lang="en-US" b="1" dirty="0"/>
              <a:t> atomicity </a:t>
            </a:r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err="1"/>
              <a:t>bawaan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Daya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?  </a:t>
            </a:r>
            <a:r>
              <a:rPr lang="en-US" b="1" dirty="0" err="1"/>
              <a:t>Hindari</a:t>
            </a:r>
            <a:r>
              <a:rPr lang="en-US" b="1" dirty="0"/>
              <a:t> </a:t>
            </a:r>
            <a:r>
              <a:rPr lang="en-US" b="1" dirty="0" err="1"/>
              <a:t>fitur-fitur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50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Package manager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PIP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app store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package manager),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menginstall</a:t>
            </a:r>
            <a:r>
              <a:rPr lang="en-US" dirty="0"/>
              <a:t>, me-manage modules </a:t>
            </a:r>
            <a:r>
              <a:rPr lang="en-US" dirty="0" err="1"/>
              <a:t>atau</a:t>
            </a:r>
            <a:r>
              <a:rPr lang="en-US" dirty="0"/>
              <a:t> package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python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uninstall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modules yang </a:t>
            </a:r>
            <a:r>
              <a:rPr lang="en-US" dirty="0" err="1"/>
              <a:t>tersedia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modules </a:t>
            </a:r>
            <a:r>
              <a:rPr lang="en-US" dirty="0" err="1"/>
              <a:t>dan</a:t>
            </a:r>
            <a:r>
              <a:rPr lang="en-US" dirty="0"/>
              <a:t> 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terinstall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modules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konvesional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men-download source modules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mencarinya</a:t>
            </a:r>
            <a:r>
              <a:rPr lang="en-US" dirty="0"/>
              <a:t> di internet, </a:t>
            </a:r>
            <a:r>
              <a:rPr lang="en-US" dirty="0" err="1"/>
              <a:t>menambahkannya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site-packages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script setup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modules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merepotkan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keep on track modules-modules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install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versinya</a:t>
            </a:r>
            <a:r>
              <a:rPr lang="en-US" dirty="0"/>
              <a:t>. pip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modules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command line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commandnya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5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 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pip install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40" y="2296404"/>
            <a:ext cx="7657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2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06093"/>
              </p:ext>
            </p:extLst>
          </p:nvPr>
        </p:nvGraphicFramePr>
        <p:xfrm>
          <a:off x="838200" y="1930886"/>
          <a:ext cx="9881103" cy="304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321"/>
                <a:gridCol w="3300081"/>
                <a:gridCol w="3293701"/>
              </a:tblGrid>
              <a:tr h="23824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Contoh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56395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Boolean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True atau False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benar True yang bernilai 1, atau salah False yang bernilai 0</a:t>
                      </a:r>
                    </a:p>
                  </a:txBody>
                  <a:tcPr marL="95250" marR="95250" marT="63500" marB="63500" anchor="ctr"/>
                </a:tc>
              </a:tr>
              <a:tr h="56395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"Ayo </a:t>
                      </a:r>
                      <a:r>
                        <a:rPr lang="en-US" sz="1200" dirty="0" err="1">
                          <a:effectLst/>
                        </a:rPr>
                        <a:t>belajar</a:t>
                      </a:r>
                      <a:r>
                        <a:rPr lang="en-US" sz="1200" dirty="0">
                          <a:effectLst/>
                        </a:rPr>
                        <a:t> Python"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karakter/kalimat bisa berupa huruf angka, dll (diapit tanda " atau ')</a:t>
                      </a:r>
                    </a:p>
                  </a:txBody>
                  <a:tcPr marL="95250" marR="95250" marT="63500" marB="63500" anchor="ctr"/>
                </a:tc>
              </a:tr>
              <a:tr h="23824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Integer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25 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 1209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bilangan bulat</a:t>
                      </a:r>
                    </a:p>
                  </a:txBody>
                  <a:tcPr marL="95250" marR="95250" marT="63500" marB="63500" anchor="ctr"/>
                </a:tc>
              </a:tr>
              <a:tr h="40110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Float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3.14 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 0.99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nn-NO" sz="1200">
                          <a:effectLst/>
                        </a:rPr>
                        <a:t>Menyatakan bilangan yang mempunyai koma</a:t>
                      </a:r>
                    </a:p>
                  </a:txBody>
                  <a:tcPr marL="95250" marR="95250" marT="63500" marB="63500" anchor="ctr"/>
                </a:tc>
              </a:tr>
              <a:tr h="40110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Hexadecimal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9a 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 1d3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Menyatakan bilangan dalam format heksa (bilangan berbasis 16)</a:t>
                      </a:r>
                    </a:p>
                  </a:txBody>
                  <a:tcPr marL="95250" marR="95250" marT="63500" marB="63500" anchor="ctr"/>
                </a:tc>
              </a:tr>
              <a:tr h="40110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Complex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 + 5j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Menyatakan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pasangan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angka</a:t>
                      </a:r>
                      <a:r>
                        <a:rPr lang="en-US" sz="1200" dirty="0">
                          <a:effectLst/>
                        </a:rPr>
                        <a:t> real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imajiner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01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Data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730964"/>
              </p:ext>
            </p:extLst>
          </p:nvPr>
        </p:nvGraphicFramePr>
        <p:xfrm>
          <a:off x="838200" y="1825625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Penjelasan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['xyz', 786, 2.23]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Data </a:t>
                      </a:r>
                      <a:r>
                        <a:rPr lang="en-US" sz="1200" dirty="0" err="1">
                          <a:effectLst/>
                        </a:rPr>
                        <a:t>untaian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diubah-ubah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Tuple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('xyz', 768, 2.23)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Data </a:t>
                      </a:r>
                      <a:r>
                        <a:rPr lang="en-US" sz="1200" dirty="0" err="1">
                          <a:effectLst/>
                        </a:rPr>
                        <a:t>untaian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tapi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diubah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Dictionary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{'</a:t>
                      </a:r>
                      <a:r>
                        <a:rPr lang="en-US" sz="1200" dirty="0" err="1">
                          <a:effectLst/>
                        </a:rPr>
                        <a:t>nama</a:t>
                      </a:r>
                      <a:r>
                        <a:rPr lang="en-US" sz="1200" dirty="0">
                          <a:effectLst/>
                        </a:rPr>
                        <a:t>': 'adi','id':2}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Data </a:t>
                      </a:r>
                      <a:r>
                        <a:rPr lang="en-US" sz="1200" dirty="0" err="1">
                          <a:effectLst/>
                        </a:rPr>
                        <a:t>untaian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berupa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pasangan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penunjuk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nilai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3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116583"/>
            <a:ext cx="10004918" cy="3262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Operator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konstruksi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memanipulasi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contoh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3 + 2 = 5.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Disini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operan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operator.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Bahasa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pemrograman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Python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mendukung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berbagai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macam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operator,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diantaranya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Aritmatika</a:t>
            </a:r>
            <a:r>
              <a:rPr lang="en-US" sz="1800" dirty="0"/>
              <a:t> (Arithmetic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Perbandingan</a:t>
            </a:r>
            <a:r>
              <a:rPr lang="en-US" sz="1800" dirty="0"/>
              <a:t> (Comparison (Relational)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Penugasan</a:t>
            </a:r>
            <a:r>
              <a:rPr lang="en-US" sz="1800" dirty="0"/>
              <a:t> (Assignment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Logika</a:t>
            </a:r>
            <a:r>
              <a:rPr lang="en-US" sz="1800" dirty="0"/>
              <a:t> (Logical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Bitwise (Bitwise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Keanggotaan</a:t>
            </a:r>
            <a:r>
              <a:rPr lang="en-US" sz="1800" dirty="0"/>
              <a:t> (Membership Operators)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Operator </a:t>
            </a:r>
            <a:r>
              <a:rPr lang="en-US" sz="1800" dirty="0" err="1"/>
              <a:t>Identitas</a:t>
            </a:r>
            <a:r>
              <a:rPr lang="en-US" sz="1800" dirty="0"/>
              <a:t> (Identity Operators)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0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 </a:t>
            </a:r>
            <a:r>
              <a:rPr lang="en-US" dirty="0" err="1"/>
              <a:t>interpretatif</a:t>
            </a:r>
            <a:r>
              <a:rPr lang="en-US" dirty="0"/>
              <a:t> </a:t>
            </a:r>
            <a:r>
              <a:rPr lang="en-US" dirty="0" err="1"/>
              <a:t>multiguna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 Python </a:t>
            </a:r>
            <a:r>
              <a:rPr lang="en-US" dirty="0" err="1"/>
              <a:t>diklaim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kapabilitas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sintaksis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. 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mendukung</a:t>
            </a:r>
            <a:r>
              <a:rPr lang="en-US" dirty="0"/>
              <a:t> multi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utamanya</a:t>
            </a:r>
            <a:r>
              <a:rPr lang="en-US" dirty="0"/>
              <a:t>;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;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imperatif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 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python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skripmeski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.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platform 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9231"/>
          </a:xfrm>
        </p:spPr>
        <p:txBody>
          <a:bodyPr/>
          <a:lstStyle/>
          <a:p>
            <a:r>
              <a:rPr lang="en-US" b="1" dirty="0" smtClean="0"/>
              <a:t>Operator </a:t>
            </a:r>
            <a:r>
              <a:rPr lang="en-US" b="1" dirty="0" err="1" smtClean="0"/>
              <a:t>Aritmatika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219486"/>
              </p:ext>
            </p:extLst>
          </p:nvPr>
        </p:nvGraphicFramePr>
        <p:xfrm>
          <a:off x="838200" y="2580237"/>
          <a:ext cx="10515600" cy="393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783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Contoh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468576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Penjumlahan</a:t>
                      </a:r>
                      <a:r>
                        <a:rPr lang="en-US" sz="1200" dirty="0">
                          <a:effectLst/>
                        </a:rPr>
                        <a:t> +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 + 3 = 4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Menjumlahkan nilai dari masing-masing operan atau bilangan</a:t>
                      </a:r>
                    </a:p>
                  </a:txBody>
                  <a:tcPr marL="95250" marR="95250" marT="63500" marB="63500" anchor="ctr"/>
                </a:tc>
              </a:tr>
              <a:tr h="658825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Pengurangan</a:t>
                      </a:r>
                      <a:r>
                        <a:rPr lang="en-US" sz="1200" dirty="0">
                          <a:effectLst/>
                        </a:rPr>
                        <a:t> -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4 - 1 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Mengurangi nilai operan di sebelah kiri menggunakan operan di sebelah kanan</a:t>
                      </a:r>
                    </a:p>
                  </a:txBody>
                  <a:tcPr marL="95250" marR="95250" marT="63500" marB="63500" anchor="ctr"/>
                </a:tc>
              </a:tr>
              <a:tr h="2783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Perkalian *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 * 4 = 8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Mengalikan operan/bilangan</a:t>
                      </a:r>
                    </a:p>
                  </a:txBody>
                  <a:tcPr marL="95250" marR="95250" marT="63500" marB="63500" anchor="ctr"/>
                </a:tc>
              </a:tr>
              <a:tr h="65882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Pembagian /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 / 5 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Untuk membagi operan di sebelah kiri menggunakan operan di sebelah kanan</a:t>
                      </a:r>
                    </a:p>
                  </a:txBody>
                  <a:tcPr marL="95250" marR="95250" marT="63500" marB="63500" anchor="ctr"/>
                </a:tc>
              </a:tr>
              <a:tr h="8490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Sisa Bagi %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11 % 2 = 1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Mendapatkan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pembagian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kiri</a:t>
                      </a:r>
                      <a:r>
                        <a:rPr lang="en-US" sz="1200" dirty="0">
                          <a:effectLst/>
                        </a:rPr>
                        <a:t> operator </a:t>
                      </a:r>
                      <a:r>
                        <a:rPr lang="en-US" sz="1200" dirty="0" err="1">
                          <a:effectLst/>
                        </a:rPr>
                        <a:t>ketika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dibagi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oleh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kanan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658825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Pangkat</a:t>
                      </a:r>
                      <a:r>
                        <a:rPr lang="en-US" sz="1200" dirty="0">
                          <a:effectLst/>
                        </a:rPr>
                        <a:t> **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 ** 2 = 64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Memangkatkan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kiri</a:t>
                      </a:r>
                      <a:r>
                        <a:rPr lang="en-US" sz="1200" dirty="0">
                          <a:effectLst/>
                        </a:rPr>
                        <a:t> operator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operan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sebelah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kanan</a:t>
                      </a:r>
                      <a:r>
                        <a:rPr lang="en-US" sz="1200" dirty="0">
                          <a:effectLst/>
                        </a:rPr>
                        <a:t> operator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2535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</a:rPr>
              <a:t>Adalah</a:t>
            </a:r>
            <a:r>
              <a:rPr lang="en-US" dirty="0" smtClean="0">
                <a:solidFill>
                  <a:srgbClr val="222222"/>
                </a:solidFill>
              </a:rPr>
              <a:t> operator</a:t>
            </a:r>
            <a:r>
              <a:rPr lang="en-US" dirty="0">
                <a:solidFill>
                  <a:srgbClr val="222222"/>
                </a:solidFill>
              </a:rPr>
              <a:t> yang </a:t>
            </a:r>
            <a:r>
              <a:rPr lang="en-US" dirty="0" err="1">
                <a:solidFill>
                  <a:srgbClr val="222222"/>
                </a:solidFill>
              </a:rPr>
              <a:t>digunakan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untuk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melakukan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operasi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penjumlahan</a:t>
            </a:r>
            <a:r>
              <a:rPr lang="en-US" dirty="0">
                <a:solidFill>
                  <a:srgbClr val="222222"/>
                </a:solidFill>
              </a:rPr>
              <a:t>, </a:t>
            </a:r>
            <a:r>
              <a:rPr lang="en-US" dirty="0" err="1">
                <a:solidFill>
                  <a:srgbClr val="222222"/>
                </a:solidFill>
              </a:rPr>
              <a:t>pengurangan</a:t>
            </a:r>
            <a:r>
              <a:rPr lang="en-US" dirty="0">
                <a:solidFill>
                  <a:srgbClr val="222222"/>
                </a:solidFill>
              </a:rPr>
              <a:t>, </a:t>
            </a:r>
            <a:r>
              <a:rPr lang="en-US" dirty="0" err="1">
                <a:solidFill>
                  <a:srgbClr val="222222"/>
                </a:solidFill>
              </a:rPr>
              <a:t>pembagian</a:t>
            </a:r>
            <a:r>
              <a:rPr lang="en-US" dirty="0">
                <a:solidFill>
                  <a:srgbClr val="222222"/>
                </a:solidFill>
              </a:rPr>
              <a:t>, </a:t>
            </a:r>
            <a:r>
              <a:rPr lang="en-US" dirty="0" err="1">
                <a:solidFill>
                  <a:srgbClr val="222222"/>
                </a:solidFill>
              </a:rPr>
              <a:t>dan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perkalian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atau</a:t>
            </a:r>
            <a:r>
              <a:rPr lang="en-US" dirty="0">
                <a:solidFill>
                  <a:srgbClr val="222222"/>
                </a:solidFill>
              </a:rPr>
              <a:t> operator </a:t>
            </a:r>
            <a:r>
              <a:rPr lang="en-US" dirty="0" err="1">
                <a:solidFill>
                  <a:srgbClr val="222222"/>
                </a:solidFill>
              </a:rPr>
              <a:t>yg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digunakan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untuk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melakukan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perhitungan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pada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 err="1">
                <a:solidFill>
                  <a:srgbClr val="222222"/>
                </a:solidFill>
              </a:rPr>
              <a:t>bilangan</a:t>
            </a:r>
            <a:r>
              <a:rPr lang="en-US" dirty="0">
                <a:solidFill>
                  <a:srgbClr val="22222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3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Perbandingan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</a:t>
            </a:r>
            <a:r>
              <a:rPr lang="en-US" sz="1800" dirty="0" err="1"/>
              <a:t>perbandingan</a:t>
            </a:r>
            <a:r>
              <a:rPr lang="en-US" sz="1800" dirty="0"/>
              <a:t> (comparison operators)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operan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87607"/>
              </p:ext>
            </p:extLst>
          </p:nvPr>
        </p:nvGraphicFramePr>
        <p:xfrm>
          <a:off x="937788" y="2426225"/>
          <a:ext cx="10035012" cy="43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004"/>
                <a:gridCol w="3345004"/>
                <a:gridCol w="3345004"/>
              </a:tblGrid>
              <a:tr h="35761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Contoh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dengan</a:t>
                      </a:r>
                      <a:r>
                        <a:rPr lang="en-US" sz="1100" dirty="0">
                          <a:effectLst/>
                        </a:rPr>
                        <a:t> ==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 == 1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>
                          <a:effectLst/>
                        </a:rPr>
                        <a:t>bernilai True Jika masing-masing operan memiliki nilai yang sama, maka kondisi bernilai benar atau True.</a:t>
                      </a:r>
                    </a:p>
                  </a:txBody>
                  <a:tcPr marL="95250" marR="95250" marT="63500" marB="63500" anchor="ctr"/>
                </a:tc>
              </a:tr>
              <a:tr h="445794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dengan</a:t>
                      </a:r>
                      <a:r>
                        <a:rPr lang="en-US" sz="1100" dirty="0">
                          <a:effectLst/>
                        </a:rPr>
                        <a:t> !=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 !=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95250" marR="95250" marT="63500" marB="63500" anchor="ctr"/>
                </a:tc>
              </a:tr>
              <a:tr h="44579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Tidak sama dengan &lt;&gt;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 &lt;&gt;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 dirty="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besar dari &gt;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 &gt;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bernilai</a:t>
                      </a:r>
                      <a:r>
                        <a:rPr lang="en-US" sz="1100" dirty="0">
                          <a:effectLst/>
                        </a:rPr>
                        <a:t> True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lebih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besar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kanan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menjadi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benar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kecil dari &lt;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 &lt;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bernilai True Jika nilai operan kiri lebih kecil dari nilai operan kanan, maka kondisi menjadi benar.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besar atau sama dengan &gt;=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5 &gt;=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bernilai</a:t>
                      </a:r>
                      <a:r>
                        <a:rPr lang="en-US" sz="1100" dirty="0">
                          <a:effectLst/>
                        </a:rPr>
                        <a:t> True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lebih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besar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kanan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atau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menjadi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benar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/>
                </a:tc>
              </a:tr>
              <a:tr h="60745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Lebih kecil atau sama dengan &lt;=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 &lt;=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bernilai</a:t>
                      </a:r>
                      <a:r>
                        <a:rPr lang="en-US" sz="1100" dirty="0">
                          <a:effectLst/>
                        </a:rPr>
                        <a:t> True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lebih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kecil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nilai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kanan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atau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sama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menjadi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benar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94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6" y="229324"/>
            <a:ext cx="10515600" cy="8389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Operator </a:t>
            </a:r>
            <a:r>
              <a:rPr lang="en-US" b="1" dirty="0" err="1"/>
              <a:t>Penugasan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53" y="98682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Operator </a:t>
            </a:r>
            <a:r>
              <a:rPr lang="en-US" sz="1800" dirty="0" err="1"/>
              <a:t>penugasan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memodifikasi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75967"/>
              </p:ext>
            </p:extLst>
          </p:nvPr>
        </p:nvGraphicFramePr>
        <p:xfrm>
          <a:off x="1135704" y="1356360"/>
          <a:ext cx="9311994" cy="533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998"/>
                <a:gridCol w="3103998"/>
                <a:gridCol w="3103998"/>
              </a:tblGrid>
              <a:tr h="2842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Contoh</a:t>
                      </a:r>
                      <a:endParaRPr lang="en-US" sz="1100" dirty="0">
                        <a:effectLst/>
                      </a:endParaRP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Penjelasan</a:t>
                      </a:r>
                    </a:p>
                  </a:txBody>
                  <a:tcPr marL="95250" marR="95250" marT="63500" marB="63500" anchor="ctr"/>
                </a:tc>
              </a:tr>
              <a:tr h="44592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Sama dengan 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= 1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>
                          <a:effectLst/>
                        </a:rPr>
                        <a:t>Memberikan nilai di kanan ke dalam variabel yang berada di sebelah kiri.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Tambah sama dengan +=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+=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ditambah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Kurang sama dengan -=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-=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dikurangi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Kali sama dengan *=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*= 2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dikali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Bagi sama dengan /=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/= 4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dibagi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76934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Sisa bagi sama dengan %=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%=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dibagi dengan nilai di sebelah kanan. Yang diambil nantinya adalah sisa baginya.</a:t>
                      </a:r>
                    </a:p>
                  </a:txBody>
                  <a:tcPr marL="95250" marR="95250" marT="63500" marB="63500" anchor="ctr"/>
                </a:tc>
              </a:tr>
              <a:tr h="6076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Pangkat sama dengan **=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**=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Memberikan nilai variabel dengan nilai variabel itu sendiri dipangkatkan dengan nilai di sebelah kanan.</a:t>
                      </a:r>
                    </a:p>
                  </a:txBody>
                  <a:tcPr marL="95250" marR="95250" marT="63500" marB="63500" anchor="ctr"/>
                </a:tc>
              </a:tr>
              <a:tr h="76934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Pembagian bulat sama dengan //=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 //= 3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sv-SE" sz="1100" dirty="0">
                          <a:effectLst/>
                        </a:rPr>
                        <a:t>Membagi bulat operan sebelah kiri operator dengan operan sebelah kanan operator kemudian hasilnya diisikan ke operan sebelah kiri.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7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Prioritas Eksekusi Operator di Python</a:t>
            </a:r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semua</a:t>
            </a:r>
            <a:r>
              <a:rPr lang="en-US" dirty="0"/>
              <a:t> operator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paling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45273"/>
              </p:ext>
            </p:extLst>
          </p:nvPr>
        </p:nvGraphicFramePr>
        <p:xfrm>
          <a:off x="1144760" y="3227476"/>
          <a:ext cx="81280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Keterangan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Aritmatika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~, +, -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*, /, %, //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Aritmatika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Aritmatika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&gt;&gt;, &lt;&lt;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6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64070"/>
              </p:ext>
            </p:extLst>
          </p:nvPr>
        </p:nvGraphicFramePr>
        <p:xfrm>
          <a:off x="838200" y="1825625"/>
          <a:ext cx="105156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Keterangan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^, |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&lt;=, &lt;, &gt;, &gt;=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Perbandingan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&lt;&gt; , ==, !=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Perbandingan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=, %=, /=, //=, -=, +=, *=, **=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Penugasan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is, is not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Identitas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in, not in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Membership (Keanggotaan)</a:t>
                      </a:r>
                    </a:p>
                  </a:txBody>
                  <a:tcPr marL="95250" marR="9525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not, or, and</a:t>
                      </a:r>
                    </a:p>
                  </a:txBody>
                  <a:tcPr marL="95250" marR="9525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1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</a:t>
            </a:r>
            <a:endParaRPr lang="en-US" b="1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774394"/>
            <a:ext cx="1066857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Perualangan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pemrograman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berfungsi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menyuruh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komputer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melakukan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sesuatu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secara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berulang-ulang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Terdapat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jenis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perualangan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pemrograman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python,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disebut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counted loop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terhitung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sementara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disebut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uncounted loop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terhitung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Perbedaannya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adalah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biasanya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digunakan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mengulangi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kode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sudah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diketahui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banyak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Sementara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memiliki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syarat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tidak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tentu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berapa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banyak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perulangannya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606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Perulangan</a:t>
            </a:r>
            <a:r>
              <a:rPr lang="en-US" b="1" dirty="0"/>
              <a:t> for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Contoh</a:t>
            </a:r>
            <a:r>
              <a:rPr lang="en-US" dirty="0"/>
              <a:t> program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20" y="2542656"/>
            <a:ext cx="8991600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20" y="4869412"/>
            <a:ext cx="7284644" cy="17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8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perulangannya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smtClean="0"/>
              <a:t>10x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45" y="2388464"/>
            <a:ext cx="2286000" cy="52387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2829301"/>
            <a:ext cx="1082745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Variabel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berfungsi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menampung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indeks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range()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berfungsi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membuat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list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dengan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range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dari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0-10.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()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berfungsi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merubah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tipe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data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ineger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ke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string.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45" y="4349233"/>
            <a:ext cx="4953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12" y="1862130"/>
            <a:ext cx="5534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Perulangan</a:t>
            </a:r>
            <a:r>
              <a:rPr lang="en-US" b="1" dirty="0"/>
              <a:t> while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43" y="2345743"/>
            <a:ext cx="746760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31" y="4355756"/>
            <a:ext cx="4917494" cy="23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platform 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Linux/Unix</a:t>
            </a:r>
          </a:p>
          <a:p>
            <a:pPr marL="0" indent="0">
              <a:buNone/>
            </a:pP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/>
              <a:t>Mac OS X</a:t>
            </a:r>
          </a:p>
          <a:p>
            <a:pPr marL="0" indent="0">
              <a:buNone/>
            </a:pPr>
            <a:r>
              <a:rPr lang="en-US" dirty="0"/>
              <a:t>Java Virtual Machine</a:t>
            </a:r>
          </a:p>
          <a:p>
            <a:pPr marL="0" indent="0">
              <a:buNone/>
            </a:pPr>
            <a:r>
              <a:rPr lang="en-US" dirty="0"/>
              <a:t>OS/2</a:t>
            </a:r>
          </a:p>
          <a:p>
            <a:pPr marL="0" indent="0">
              <a:buNone/>
            </a:pPr>
            <a:r>
              <a:rPr lang="en-US" dirty="0"/>
              <a:t>Amiga</a:t>
            </a:r>
          </a:p>
          <a:p>
            <a:pPr marL="0" indent="0">
              <a:buNone/>
            </a:pPr>
            <a:r>
              <a:rPr lang="en-US" dirty="0"/>
              <a:t>Palm</a:t>
            </a:r>
          </a:p>
          <a:p>
            <a:pPr marL="0" indent="0">
              <a:buNone/>
            </a:pPr>
            <a:r>
              <a:rPr lang="en-US" dirty="0"/>
              <a:t>Symbian 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Nokia)</a:t>
            </a:r>
          </a:p>
          <a:p>
            <a:r>
              <a:rPr lang="en-US" dirty="0" smtClean="0"/>
              <a:t>Python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.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sejarahnya</a:t>
            </a:r>
            <a:r>
              <a:rPr lang="en-US" dirty="0"/>
              <a:t> di </a:t>
            </a:r>
            <a:r>
              <a:rPr lang="en-US" dirty="0">
                <a:hlinkClick r:id="rId2"/>
              </a:rPr>
              <a:t>Python Copyright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prinsipnya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b="1" dirty="0" err="1"/>
              <a:t>bebas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. </a:t>
            </a:r>
            <a:r>
              <a:rPr lang="en-US" dirty="0" err="1"/>
              <a:t>Lisensi</a:t>
            </a:r>
            <a:r>
              <a:rPr lang="en-US" dirty="0"/>
              <a:t> 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Open Source</a:t>
            </a:r>
            <a:r>
              <a:rPr lang="en-US" dirty="0"/>
              <a:t> </a:t>
            </a:r>
            <a:r>
              <a:rPr lang="en-US" dirty="0" err="1"/>
              <a:t>maupun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General Public License (GPL)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6029"/>
            <a:ext cx="718305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bisa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juga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bentuk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seperti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menggunakan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kata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</a:rPr>
              <a:t>kuci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 break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8" y="2920136"/>
            <a:ext cx="5426140" cy="32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6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while,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mengulang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76" y="3248819"/>
            <a:ext cx="360045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76" y="5424488"/>
            <a:ext cx="5438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,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2" y="2687700"/>
            <a:ext cx="528637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55" y="3862796"/>
            <a:ext cx="7200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6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Kondisi</a:t>
            </a:r>
            <a:r>
              <a:rPr lang="en-US" b="1" dirty="0"/>
              <a:t> If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True.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eksekusi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313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9651"/>
            <a:ext cx="6495107" cy="1893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612" y="374945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Dari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smtClean="0"/>
              <a:t>program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string "</a:t>
            </a:r>
            <a:r>
              <a:rPr lang="en-US" sz="2800" dirty="0" err="1"/>
              <a:t>Selamat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Lulus </a:t>
            </a:r>
            <a:r>
              <a:rPr lang="en-US" sz="2800" dirty="0" err="1"/>
              <a:t>Ujian</a:t>
            </a:r>
            <a:r>
              <a:rPr lang="en-US" sz="2800" dirty="0"/>
              <a:t>" </a:t>
            </a:r>
            <a:r>
              <a:rPr lang="en-US" sz="2800" dirty="0" err="1"/>
              <a:t>sebanyak</a:t>
            </a:r>
            <a:r>
              <a:rPr lang="en-US" sz="2800" dirty="0"/>
              <a:t> 1 kali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if </a:t>
            </a:r>
            <a:r>
              <a:rPr lang="en-US" sz="2800" dirty="0" err="1"/>
              <a:t>pertama</a:t>
            </a:r>
            <a:r>
              <a:rPr lang="en-US" sz="2800" dirty="0"/>
              <a:t>. Di if </a:t>
            </a:r>
            <a:r>
              <a:rPr lang="en-US" sz="2800" dirty="0" err="1"/>
              <a:t>kedua</a:t>
            </a:r>
            <a:r>
              <a:rPr lang="en-US" sz="2800" dirty="0"/>
              <a:t> statement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print("</a:t>
            </a:r>
            <a:r>
              <a:rPr lang="en-US" sz="2800" dirty="0" err="1"/>
              <a:t>Selamat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Lulus")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dieksekusi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036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Kondisi</a:t>
            </a:r>
            <a:r>
              <a:rPr lang="en-US" b="1" dirty="0"/>
              <a:t> If Else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True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else.</a:t>
            </a:r>
          </a:p>
        </p:txBody>
      </p:sp>
    </p:spTree>
    <p:extLst>
      <p:ext uri="{BB962C8B-B14F-4D97-AF65-F5344CB8AC3E}">
        <p14:creationId xmlns:p14="http://schemas.microsoft.com/office/powerpoint/2010/main" val="51191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281"/>
            <a:ext cx="7715250" cy="1857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97227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program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string "</a:t>
            </a:r>
            <a:r>
              <a:rPr lang="en-US" sz="2800" dirty="0" err="1"/>
              <a:t>Maaf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Lulus"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if </a:t>
            </a:r>
            <a:r>
              <a:rPr lang="en-US" sz="2800" dirty="0" err="1"/>
              <a:t>bernilai</a:t>
            </a:r>
            <a:r>
              <a:rPr lang="en-US" sz="2800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39361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Elif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086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88" y="440444"/>
            <a:ext cx="628336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09759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program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string "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libur</a:t>
            </a:r>
            <a:r>
              <a:rPr lang="en-US" sz="28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157902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di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program. </a:t>
            </a:r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def.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diikut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dingan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:.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96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Instalasi</a:t>
            </a:r>
            <a:r>
              <a:rPr lang="en-US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di Windows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gampang</a:t>
            </a:r>
            <a:r>
              <a:rPr lang="en-US" dirty="0"/>
              <a:t>. </a:t>
            </a:r>
            <a:r>
              <a:rPr lang="en-US" dirty="0" err="1"/>
              <a:t>Langkah-langkanya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software Windows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 </a:t>
            </a:r>
            <a:r>
              <a:rPr lang="en-US" i="1" dirty="0"/>
              <a:t>next-next-finish</a:t>
            </a:r>
            <a:r>
              <a:rPr lang="en-US" dirty="0"/>
              <a:t>.</a:t>
            </a:r>
          </a:p>
          <a:p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ditengah-tengah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, agar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di CMD.</a:t>
            </a:r>
          </a:p>
          <a:p>
            <a:r>
              <a:rPr lang="en-US" dirty="0"/>
              <a:t>Python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instal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 3. Download di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python (</a:t>
            </a:r>
            <a:r>
              <a:rPr lang="en-US" dirty="0">
                <a:hlinkClick r:id="rId2"/>
              </a:rPr>
              <a:t>python.org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535"/>
            <a:ext cx="6496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4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</a:t>
            </a:r>
            <a:r>
              <a:rPr lang="en-US" b="1" dirty="0" err="1"/>
              <a:t>Fungsi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parameter, 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output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Parameter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parameter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argument.</a:t>
            </a:r>
          </a:p>
        </p:txBody>
      </p:sp>
    </p:spTree>
    <p:extLst>
      <p:ext uri="{BB962C8B-B14F-4D97-AF65-F5344CB8AC3E}">
        <p14:creationId xmlns:p14="http://schemas.microsoft.com/office/powerpoint/2010/main" val="3151963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1853406"/>
            <a:ext cx="8362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b="1" dirty="0" err="1"/>
              <a:t>Lokal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scope </a:t>
            </a:r>
            <a:r>
              <a:rPr lang="en-US" dirty="0" err="1"/>
              <a:t>variabel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3" y="3560652"/>
            <a:ext cx="5610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80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Statemen</a:t>
            </a:r>
            <a:r>
              <a:rPr lang="en-US" b="1" dirty="0"/>
              <a:t> Global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menggunaan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 global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11" y="3032339"/>
            <a:ext cx="4744016" cy="36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4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b="1" dirty="0"/>
              <a:t> Default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paramater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=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parameter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2" y="3748135"/>
            <a:ext cx="4191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42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 </a:t>
            </a:r>
            <a:r>
              <a:rPr lang="en-US" b="1" dirty="0" err="1"/>
              <a:t>Argumen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parameter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dirty="0" err="1"/>
              <a:t>argumen</a:t>
            </a:r>
            <a:r>
              <a:rPr lang="en-US" dirty="0"/>
              <a:t>. Kita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(keyword)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(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, normal </a:t>
            </a:r>
            <a:r>
              <a:rPr lang="en-US" dirty="0" err="1"/>
              <a:t>pemanggilan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51" y="3783499"/>
            <a:ext cx="4114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18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</a:t>
            </a:r>
            <a:r>
              <a:rPr lang="en-US" b="1" dirty="0" err="1"/>
              <a:t>VarArgs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tida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bintang</a:t>
            </a:r>
            <a:r>
              <a:rPr lang="en-US" dirty="0"/>
              <a:t> *.</a:t>
            </a:r>
          </a:p>
        </p:txBody>
      </p:sp>
    </p:spTree>
    <p:extLst>
      <p:ext uri="{BB962C8B-B14F-4D97-AF65-F5344CB8AC3E}">
        <p14:creationId xmlns:p14="http://schemas.microsoft.com/office/powerpoint/2010/main" val="910531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Statemen</a:t>
            </a:r>
            <a:r>
              <a:rPr lang="en-US" b="1" dirty="0"/>
              <a:t> Return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Statemen</a:t>
            </a:r>
            <a:r>
              <a:rPr lang="en-US" dirty="0"/>
              <a:t> return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Kita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20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total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01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b="1" dirty="0" smtClean="0"/>
              <a:t>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Kegunaanya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lainya</a:t>
            </a:r>
            <a:r>
              <a:rPr lang="en-US" dirty="0"/>
              <a:t>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 </a:t>
            </a:r>
            <a:r>
              <a:rPr lang="en-US" b="1" dirty="0"/>
              <a:t>math</a:t>
            </a:r>
            <a:r>
              <a:rPr lang="en-US" dirty="0"/>
              <a:t> </a:t>
            </a:r>
            <a:r>
              <a:rPr lang="en-US" dirty="0" err="1"/>
              <a:t>bawaan</a:t>
            </a:r>
            <a:r>
              <a:rPr lang="en-US" dirty="0"/>
              <a:t> Python.</a:t>
            </a:r>
          </a:p>
          <a:p>
            <a:r>
              <a:rPr lang="en-US" dirty="0"/>
              <a:t>Ada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6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Download python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/>
              <a:t>resmi</a:t>
            </a:r>
            <a:r>
              <a:rPr lang="en-US" dirty="0"/>
              <a:t> python(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4" y="1412940"/>
            <a:ext cx="7366492" cy="39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9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 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MATLAB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i="1" dirty="0"/>
              <a:t>array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array</a:t>
            </a:r>
            <a:r>
              <a:rPr lang="en-US" dirty="0"/>
              <a:t> </a:t>
            </a:r>
            <a:r>
              <a:rPr lang="en-US" dirty="0" err="1"/>
              <a:t>multidimensi</a:t>
            </a:r>
            <a:r>
              <a:rPr lang="en-US" dirty="0"/>
              <a:t>.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174188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Pandas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i="1" dirty="0" err="1"/>
              <a:t>dataframe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virtual </a:t>
            </a:r>
            <a:r>
              <a:rPr lang="en-US" dirty="0" err="1"/>
              <a:t>ala</a:t>
            </a:r>
            <a:r>
              <a:rPr lang="en-US" dirty="0"/>
              <a:t> </a:t>
            </a:r>
            <a:r>
              <a:rPr lang="en-US" i="1" dirty="0"/>
              <a:t>spreadsheet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Pandas.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Pandas,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mengolahnya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i="1" dirty="0"/>
              <a:t>join</a:t>
            </a:r>
            <a:r>
              <a:rPr lang="en-US" dirty="0"/>
              <a:t>, </a:t>
            </a:r>
            <a:r>
              <a:rPr lang="en-US" i="1" dirty="0"/>
              <a:t>distinct</a:t>
            </a:r>
            <a:r>
              <a:rPr lang="en-US" dirty="0"/>
              <a:t>, </a:t>
            </a:r>
            <a:r>
              <a:rPr lang="en-US" i="1" dirty="0"/>
              <a:t>group by</a:t>
            </a:r>
            <a:r>
              <a:rPr lang="en-US" dirty="0"/>
              <a:t>, </a:t>
            </a:r>
            <a:r>
              <a:rPr lang="en-US" dirty="0" err="1"/>
              <a:t>agregasi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SQL.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RAM.</a:t>
            </a:r>
          </a:p>
          <a:p>
            <a:r>
              <a:rPr lang="en-US" dirty="0"/>
              <a:t>Pandas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 </a:t>
            </a:r>
            <a:r>
              <a:rPr lang="en-US" i="1" dirty="0"/>
              <a:t>format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b="1" dirty="0"/>
              <a:t>.txt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csv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tsv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Pandas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spreadsheet</a:t>
            </a:r>
            <a:r>
              <a:rPr lang="en-US" dirty="0"/>
              <a:t> 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GUI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98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elok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investor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melihatnya</a:t>
            </a:r>
            <a:r>
              <a:rPr lang="en-US" dirty="0"/>
              <a:t>.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9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i="1" dirty="0"/>
              <a:t>Machine learning</a:t>
            </a:r>
            <a:r>
              <a:rPr lang="en-US" dirty="0"/>
              <a:t> 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.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support vector machine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linier.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orang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pula.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6842" y="3884969"/>
            <a:ext cx="82152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PT Sans"/>
              </a:rPr>
              <a:t>1.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PT Sans"/>
              </a:rPr>
              <a:t>Buka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PT Sans"/>
              </a:rPr>
              <a:t> File python-3.exe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Setelah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download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selesai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kita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mendapatkan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file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python-3.7.2.exe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. File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python-3.7.2.exe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adalah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file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instalator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python.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File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melakukan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instalasi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sistem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windows.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Klik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ganda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mengeksekusinya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72" y="2048912"/>
            <a:ext cx="8105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1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“Install Now”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python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“Customize installation”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python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“Install Now”.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882"/>
            <a:ext cx="5366113" cy="33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5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Tunggu</a:t>
            </a:r>
            <a:r>
              <a:rPr lang="en-US" dirty="0" smtClean="0"/>
              <a:t> proses install python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" y="1027906"/>
            <a:ext cx="5831611" cy="35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Bila</a:t>
            </a:r>
            <a:r>
              <a:rPr lang="en-US" dirty="0" smtClean="0"/>
              <a:t> install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“Setup was successful”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close.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1" y="1509064"/>
            <a:ext cx="5501914" cy="33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2143</Words>
  <Application>Microsoft Office PowerPoint</Application>
  <PresentationFormat>Widescreen</PresentationFormat>
  <Paragraphs>387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Adobe Gothic Std B</vt:lpstr>
      <vt:lpstr>-apple-system</vt:lpstr>
      <vt:lpstr>Arial</vt:lpstr>
      <vt:lpstr>Calibri</vt:lpstr>
      <vt:lpstr>Calibri Light</vt:lpstr>
      <vt:lpstr>Georgia</vt:lpstr>
      <vt:lpstr>PT Sans</vt:lpstr>
      <vt:lpstr>SFMono-Regular</vt:lpstr>
      <vt:lpstr>Office Theme</vt:lpstr>
      <vt:lpstr>Pengantar deep learning</vt:lpstr>
      <vt:lpstr>Definisi Python</vt:lpstr>
      <vt:lpstr>Definisi Python</vt:lpstr>
      <vt:lpstr>Instalasi Python</vt:lpstr>
      <vt:lpstr>Instalasi Python</vt:lpstr>
      <vt:lpstr>Instalasi Python</vt:lpstr>
      <vt:lpstr>Instalasi Python</vt:lpstr>
      <vt:lpstr>PowerPoint Presentation</vt:lpstr>
      <vt:lpstr>Instalasi Python</vt:lpstr>
      <vt:lpstr>Rule Python</vt:lpstr>
      <vt:lpstr>Rule Python</vt:lpstr>
      <vt:lpstr>Rule Python</vt:lpstr>
      <vt:lpstr>Rule Python</vt:lpstr>
      <vt:lpstr>Rule Python</vt:lpstr>
      <vt:lpstr>Package manager</vt:lpstr>
      <vt:lpstr>Package manager</vt:lpstr>
      <vt:lpstr>Data Type</vt:lpstr>
      <vt:lpstr>Structure Data</vt:lpstr>
      <vt:lpstr>Operator</vt:lpstr>
      <vt:lpstr>Operator Aritmatika</vt:lpstr>
      <vt:lpstr>Operator Perbandingan </vt:lpstr>
      <vt:lpstr>Operator Penugasan </vt:lpstr>
      <vt:lpstr>Prioritas Eksekusi Operator di Python </vt:lpstr>
      <vt:lpstr>PowerPoint Presentation</vt:lpstr>
      <vt:lpstr>Looping</vt:lpstr>
      <vt:lpstr>1. Perulangan for </vt:lpstr>
      <vt:lpstr>PowerPoint Presentation</vt:lpstr>
      <vt:lpstr>Hasil:</vt:lpstr>
      <vt:lpstr>2. Perulangan while </vt:lpstr>
      <vt:lpstr>PowerPoint Presentation</vt:lpstr>
      <vt:lpstr>PowerPoint Presentation</vt:lpstr>
      <vt:lpstr>PowerPoint Presentation</vt:lpstr>
      <vt:lpstr>Kondisi If </vt:lpstr>
      <vt:lpstr>PowerPoint Presentation</vt:lpstr>
      <vt:lpstr>Kondisi If Else </vt:lpstr>
      <vt:lpstr>PowerPoint Presentation</vt:lpstr>
      <vt:lpstr>Kondisi Elif </vt:lpstr>
      <vt:lpstr>PowerPoint Presentation</vt:lpstr>
      <vt:lpstr>Function </vt:lpstr>
      <vt:lpstr>PowerPoint Presentation</vt:lpstr>
      <vt:lpstr>Parameter Fungsi </vt:lpstr>
      <vt:lpstr>PowerPoint Presentation</vt:lpstr>
      <vt:lpstr>Variabel Lokal </vt:lpstr>
      <vt:lpstr>Penggunaan Statemen Global </vt:lpstr>
      <vt:lpstr>Nilai Argumen Default </vt:lpstr>
      <vt:lpstr>Keyword Argumen </vt:lpstr>
      <vt:lpstr>Parameter VarArgs </vt:lpstr>
      <vt:lpstr>Statemen Return </vt:lpstr>
      <vt:lpstr>Library</vt:lpstr>
      <vt:lpstr>Library</vt:lpstr>
      <vt:lpstr>Library</vt:lpstr>
      <vt:lpstr>Library</vt:lpstr>
      <vt:lpstr>Library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</dc:title>
  <dc:creator>ARISTIAWAN WIGUNA</dc:creator>
  <cp:lastModifiedBy>ARISTIAWAN WIGUNA</cp:lastModifiedBy>
  <cp:revision>33</cp:revision>
  <dcterms:created xsi:type="dcterms:W3CDTF">2019-03-22T07:00:07Z</dcterms:created>
  <dcterms:modified xsi:type="dcterms:W3CDTF">2019-03-23T06:57:31Z</dcterms:modified>
</cp:coreProperties>
</file>