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27A-AC4D-46EF-9BC4-941C3B78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4" y="1316606"/>
            <a:ext cx="10758797" cy="285782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84138-FF86-434C-AFA2-70D252546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574" y="4174435"/>
            <a:ext cx="9621077" cy="1366959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i="1" dirty="0"/>
              <a:t>Aristide Bechi</a:t>
            </a:r>
          </a:p>
          <a:p>
            <a:r>
              <a:rPr lang="en-US" sz="2800" b="1" i="1" dirty="0"/>
              <a:t>Credit One</a:t>
            </a:r>
          </a:p>
          <a:p>
            <a:r>
              <a:rPr lang="en-US" sz="2000" b="1" i="1" dirty="0"/>
              <a:t>November 19</a:t>
            </a:r>
            <a:r>
              <a:rPr lang="en-US" sz="2000" b="1" i="1" baseline="30000" dirty="0"/>
              <a:t>th</a:t>
            </a:r>
            <a:r>
              <a:rPr lang="en-US" sz="2000" b="1" i="1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46132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3708-42B4-4C75-8578-2E61EF1D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879" y="755877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A4B6-F5A1-4F3A-845D-22185AF0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79" y="1805112"/>
            <a:ext cx="9603275" cy="4027697"/>
          </a:xfrm>
        </p:spPr>
        <p:txBody>
          <a:bodyPr>
            <a:noAutofit/>
          </a:bodyPr>
          <a:lstStyle/>
          <a:p>
            <a:r>
              <a:rPr lang="en-US" dirty="0"/>
              <a:t>Examine and understand which customer traits might relate to the likelihood of defaulting on credit obligations.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predictive model that Credit One can use to better classify potential customers as being ‘at-risk’</a:t>
            </a:r>
          </a:p>
        </p:txBody>
      </p:sp>
    </p:spTree>
    <p:extLst>
      <p:ext uri="{BB962C8B-B14F-4D97-AF65-F5344CB8AC3E}">
        <p14:creationId xmlns:p14="http://schemas.microsoft.com/office/powerpoint/2010/main" val="22609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62EF6D-3EBB-4619-834F-FCEE19C6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4" y="1477818"/>
            <a:ext cx="11656290" cy="442685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Our Process Framework for this project will be based on Zumel and Mount’s framework. It consists of the following: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b="1" dirty="0"/>
              <a:t>Problems and Goals: </a:t>
            </a:r>
          </a:p>
          <a:p>
            <a:pPr lvl="2"/>
            <a:r>
              <a:rPr lang="en-US" sz="1900" dirty="0"/>
              <a:t>Increase in the number of customers’ loan default could lead to loss of business.</a:t>
            </a:r>
          </a:p>
          <a:p>
            <a:pPr lvl="2"/>
            <a:r>
              <a:rPr lang="en-US" sz="1900" dirty="0"/>
              <a:t>Examine which customer traits might relate to the likelihood of defaulting on credit obligations. </a:t>
            </a:r>
          </a:p>
          <a:p>
            <a:pPr lvl="2"/>
            <a:r>
              <a:rPr lang="en-US" sz="1900" dirty="0"/>
              <a:t>Build a predictive model to classify potential customers as being ‘at-risk’.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b="1" dirty="0"/>
              <a:t>Data collection and management: </a:t>
            </a:r>
          </a:p>
          <a:p>
            <a:pPr lvl="2"/>
            <a:r>
              <a:rPr lang="en-US" sz="1900" dirty="0"/>
              <a:t>Analysis will be based on data collected from current customer. </a:t>
            </a:r>
          </a:p>
          <a:p>
            <a:pPr lvl="2"/>
            <a:r>
              <a:rPr lang="en-US" sz="1900" dirty="0"/>
              <a:t>Dataset consists of attributes such as: gender, Education, Marital status, Age and Credit history.</a:t>
            </a:r>
          </a:p>
          <a:p>
            <a:pPr lvl="2"/>
            <a:r>
              <a:rPr lang="en-US" sz="1900" dirty="0"/>
              <a:t>At first glance, dataset seems to be adequate for our analysis.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12F93-6B0C-4D53-9E00-092F6C39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07028"/>
          </a:xfrm>
        </p:spPr>
        <p:txBody>
          <a:bodyPr/>
          <a:lstStyle/>
          <a:p>
            <a:pPr algn="ctr"/>
            <a:r>
              <a:rPr lang="en-US" b="1" dirty="0"/>
              <a:t>Data Science Process Framework </a:t>
            </a:r>
          </a:p>
        </p:txBody>
      </p:sp>
    </p:spTree>
    <p:extLst>
      <p:ext uri="{BB962C8B-B14F-4D97-AF65-F5344CB8AC3E}">
        <p14:creationId xmlns:p14="http://schemas.microsoft.com/office/powerpoint/2010/main" val="336638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62EF6D-3EBB-4619-834F-FCEE19C6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4" y="1477818"/>
            <a:ext cx="11656290" cy="442685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 startAt="3"/>
            </a:pPr>
            <a:r>
              <a:rPr lang="en-US" b="1" dirty="0"/>
              <a:t>Model: </a:t>
            </a:r>
          </a:p>
          <a:p>
            <a:pPr lvl="2"/>
            <a:r>
              <a:rPr lang="en-US" sz="1800" dirty="0"/>
              <a:t>Classification machine learning algorithm will be used to create predictive model for default risk.</a:t>
            </a:r>
          </a:p>
          <a:p>
            <a:pPr lvl="2"/>
            <a:r>
              <a:rPr lang="en-US" sz="1800" dirty="0"/>
              <a:t>At least two classifiers will be tested and compared .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b="1" dirty="0"/>
              <a:t>Model Evaluation: </a:t>
            </a:r>
            <a:r>
              <a:rPr lang="en-US" dirty="0"/>
              <a:t>Models accuracies will be evaluated.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b="1" dirty="0"/>
              <a:t>Results and Presentation to stakeholders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b="1" dirty="0"/>
              <a:t>Deployment and Maintenance</a:t>
            </a:r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12F93-6B0C-4D53-9E00-092F6C39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07028"/>
          </a:xfrm>
        </p:spPr>
        <p:txBody>
          <a:bodyPr/>
          <a:lstStyle/>
          <a:p>
            <a:pPr algn="ctr"/>
            <a:r>
              <a:rPr lang="en-US" b="1" dirty="0"/>
              <a:t>Data Science Process Framework Cont’d</a:t>
            </a:r>
          </a:p>
        </p:txBody>
      </p:sp>
    </p:spTree>
    <p:extLst>
      <p:ext uri="{BB962C8B-B14F-4D97-AF65-F5344CB8AC3E}">
        <p14:creationId xmlns:p14="http://schemas.microsoft.com/office/powerpoint/2010/main" val="390034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55E8-B365-4D6C-AA6D-E41D481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39916"/>
          </a:xfrm>
        </p:spPr>
        <p:txBody>
          <a:bodyPr/>
          <a:lstStyle/>
          <a:p>
            <a:pPr algn="ctr"/>
            <a:r>
              <a:rPr lang="en-US" b="1" dirty="0"/>
              <a:t>Data Source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2541499-9D58-485A-BB80-AEA89C7C86CE}"/>
              </a:ext>
            </a:extLst>
          </p:cNvPr>
          <p:cNvSpPr txBox="1">
            <a:spLocks/>
          </p:cNvSpPr>
          <p:nvPr/>
        </p:nvSpPr>
        <p:spPr>
          <a:xfrm>
            <a:off x="272008" y="1635853"/>
            <a:ext cx="11782971" cy="4453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 is located in Taiwan.</a:t>
            </a:r>
          </a:p>
          <a:p>
            <a:r>
              <a:rPr lang="en-US" dirty="0"/>
              <a:t>30 thousands customers demographic data.</a:t>
            </a:r>
          </a:p>
          <a:p>
            <a:r>
              <a:rPr lang="en-US" dirty="0"/>
              <a:t>It consists of the following attributes: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Credit amount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Education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Marital status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Payment history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Customer default status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5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55E8-B365-4D6C-AA6D-E41D481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39916"/>
          </a:xfrm>
        </p:spPr>
        <p:txBody>
          <a:bodyPr/>
          <a:lstStyle/>
          <a:p>
            <a:pPr algn="ctr"/>
            <a:r>
              <a:rPr lang="en-US" b="1" dirty="0"/>
              <a:t>Data Management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2541499-9D58-485A-BB80-AEA89C7C86CE}"/>
              </a:ext>
            </a:extLst>
          </p:cNvPr>
          <p:cNvSpPr txBox="1">
            <a:spLocks/>
          </p:cNvSpPr>
          <p:nvPr/>
        </p:nvSpPr>
        <p:spPr>
          <a:xfrm>
            <a:off x="272008" y="1635853"/>
            <a:ext cx="11782971" cy="4453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saved on highly secured server.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Latest technology in data encryption will be employed.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Limited and controlled data access.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3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55E8-B365-4D6C-AA6D-E41D481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39916"/>
          </a:xfrm>
        </p:spPr>
        <p:txBody>
          <a:bodyPr/>
          <a:lstStyle/>
          <a:p>
            <a:pPr algn="ctr"/>
            <a:r>
              <a:rPr lang="en-US" b="1" dirty="0"/>
              <a:t>Flowchart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2541499-9D58-485A-BB80-AEA89C7C86CE}"/>
              </a:ext>
            </a:extLst>
          </p:cNvPr>
          <p:cNvSpPr txBox="1">
            <a:spLocks/>
          </p:cNvSpPr>
          <p:nvPr/>
        </p:nvSpPr>
        <p:spPr>
          <a:xfrm>
            <a:off x="589559" y="528508"/>
            <a:ext cx="11782971" cy="4453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52D8F2-F054-41EA-8331-85A94601935E}"/>
              </a:ext>
            </a:extLst>
          </p:cNvPr>
          <p:cNvSpPr/>
          <p:nvPr/>
        </p:nvSpPr>
        <p:spPr>
          <a:xfrm>
            <a:off x="272008" y="2004968"/>
            <a:ext cx="1252203" cy="11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Goals 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0CDEC-0F07-4410-9628-82854BFAD54B}"/>
              </a:ext>
            </a:extLst>
          </p:cNvPr>
          <p:cNvSpPr/>
          <p:nvPr/>
        </p:nvSpPr>
        <p:spPr>
          <a:xfrm>
            <a:off x="2194877" y="2004968"/>
            <a:ext cx="1385029" cy="11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E9087-79CA-4EB0-9221-1E43AFEA8B6F}"/>
              </a:ext>
            </a:extLst>
          </p:cNvPr>
          <p:cNvSpPr/>
          <p:nvPr/>
        </p:nvSpPr>
        <p:spPr>
          <a:xfrm>
            <a:off x="4193734" y="2004968"/>
            <a:ext cx="1252203" cy="11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Creation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5A7AC-6D78-4031-9D2E-ED467B3FFF2C}"/>
              </a:ext>
            </a:extLst>
          </p:cNvPr>
          <p:cNvSpPr/>
          <p:nvPr/>
        </p:nvSpPr>
        <p:spPr>
          <a:xfrm>
            <a:off x="6059765" y="1989586"/>
            <a:ext cx="1417184" cy="11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055BB-48C3-4260-9B0F-3C30D561461E}"/>
              </a:ext>
            </a:extLst>
          </p:cNvPr>
          <p:cNvSpPr/>
          <p:nvPr/>
        </p:nvSpPr>
        <p:spPr>
          <a:xfrm>
            <a:off x="8051072" y="2004968"/>
            <a:ext cx="1632883" cy="11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36611-9293-4A95-A532-23F58F57CCCE}"/>
              </a:ext>
            </a:extLst>
          </p:cNvPr>
          <p:cNvSpPr/>
          <p:nvPr/>
        </p:nvSpPr>
        <p:spPr>
          <a:xfrm>
            <a:off x="10258079" y="1989587"/>
            <a:ext cx="1727670" cy="11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Deployement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90D31CC-B743-4B0A-BF81-C8B734D48985}"/>
              </a:ext>
            </a:extLst>
          </p:cNvPr>
          <p:cNvSpPr/>
          <p:nvPr/>
        </p:nvSpPr>
        <p:spPr>
          <a:xfrm>
            <a:off x="1524211" y="2347082"/>
            <a:ext cx="670666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E5F527-F652-4541-94E1-F163FE1C0135}"/>
              </a:ext>
            </a:extLst>
          </p:cNvPr>
          <p:cNvSpPr/>
          <p:nvPr/>
        </p:nvSpPr>
        <p:spPr>
          <a:xfrm>
            <a:off x="3579906" y="2362464"/>
            <a:ext cx="622395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274E16-5FFC-4B88-BF26-83F3060A7AD0}"/>
              </a:ext>
            </a:extLst>
          </p:cNvPr>
          <p:cNvSpPr/>
          <p:nvPr/>
        </p:nvSpPr>
        <p:spPr>
          <a:xfrm>
            <a:off x="5437370" y="2386713"/>
            <a:ext cx="622395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3E25B0E-F315-4F03-944D-BAA2BB10B93A}"/>
              </a:ext>
            </a:extLst>
          </p:cNvPr>
          <p:cNvSpPr/>
          <p:nvPr/>
        </p:nvSpPr>
        <p:spPr>
          <a:xfrm>
            <a:off x="7476947" y="2347082"/>
            <a:ext cx="574125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EA94F0-C502-4EF3-9D54-47818002FCC1}"/>
              </a:ext>
            </a:extLst>
          </p:cNvPr>
          <p:cNvSpPr/>
          <p:nvPr/>
        </p:nvSpPr>
        <p:spPr>
          <a:xfrm>
            <a:off x="9683955" y="2347082"/>
            <a:ext cx="574123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A727-945D-4BE9-89CC-92BB68A0FE84}"/>
              </a:ext>
            </a:extLst>
          </p:cNvPr>
          <p:cNvSpPr/>
          <p:nvPr/>
        </p:nvSpPr>
        <p:spPr>
          <a:xfrm rot="10800000">
            <a:off x="4757197" y="2327319"/>
            <a:ext cx="2031013" cy="1754548"/>
          </a:xfrm>
          <a:prstGeom prst="circular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006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1554</TotalTime>
  <Words>288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Gallery</vt:lpstr>
      <vt:lpstr>Data Science Framework </vt:lpstr>
      <vt:lpstr>Project Goals</vt:lpstr>
      <vt:lpstr>Data Science Process Framework </vt:lpstr>
      <vt:lpstr>Data Science Process Framework Cont’d</vt:lpstr>
      <vt:lpstr>Data Source</vt:lpstr>
      <vt:lpstr>Data Management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Investigate Customer Buying Patterns </dc:title>
  <dc:creator>Aristide Bechi</dc:creator>
  <cp:lastModifiedBy>Aristide Bechi</cp:lastModifiedBy>
  <cp:revision>61</cp:revision>
  <dcterms:created xsi:type="dcterms:W3CDTF">2019-07-06T02:03:56Z</dcterms:created>
  <dcterms:modified xsi:type="dcterms:W3CDTF">2019-11-20T06:18:46Z</dcterms:modified>
</cp:coreProperties>
</file>