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66399"/>
              </p:ext>
            </p:extLst>
          </p:nvPr>
        </p:nvGraphicFramePr>
        <p:xfrm>
          <a:off x="-762000" y="400050"/>
          <a:ext cx="11353800" cy="645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9138">
                  <a:extLst>
                    <a:ext uri="{9D8B030D-6E8A-4147-A177-3AD203B41FA5}">
                      <a16:colId xmlns:a16="http://schemas.microsoft.com/office/drawing/2014/main" val="2315075148"/>
                    </a:ext>
                  </a:extLst>
                </a:gridCol>
              </a:tblGrid>
              <a:tr h="1816439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Министерство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науки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высшего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образования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Республики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Казахстан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Северо-Казахстанский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государственный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университет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им.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М.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Козыбаева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Факультет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инженерии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цифровых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технологий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Кафедра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«Информационно-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коммуникационные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latin typeface="Times New Roman"/>
                          <a:cs typeface="Times New Roman"/>
                        </a:rPr>
                        <a:t>технологии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»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4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ТВОРЧЕСКИЙ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ПРОЕКТ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по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дисциплине: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Протоколы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интерфейсы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компьютерных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систем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тему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«Разработка музыкального видеохостинга с функцией стриминга и подписки на каналы»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2794276"/>
                  </a:ext>
                </a:extLst>
              </a:tr>
              <a:tr h="2688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                         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                                       Выполнил студент группы ИС-23-1: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         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П</a:t>
                      </a:r>
                      <a:r>
                        <a:rPr lang="ru-RU" sz="1400" dirty="0" err="1">
                          <a:latin typeface="Times New Roman"/>
                          <a:cs typeface="Times New Roman"/>
                        </a:rPr>
                        <a:t>расолов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 М</a:t>
                      </a: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.</a:t>
                      </a: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endParaRPr lang="ru-RU" sz="1400" spc="-20" dirty="0">
                        <a:latin typeface="Times New Roman"/>
                        <a:cs typeface="Times New Roman"/>
                      </a:endParaRPr>
                    </a:p>
                    <a:p>
                      <a:pPr marR="24130" algn="l">
                        <a:lnSpc>
                          <a:spcPct val="100000"/>
                        </a:lnSpc>
                      </a:pPr>
                      <a:r>
                        <a:rPr lang="ru-RU" sz="1400" spc="-20" dirty="0">
                          <a:latin typeface="Times New Roman"/>
                          <a:cs typeface="Times New Roman"/>
                        </a:rPr>
                        <a:t>                        Петропавловск </a:t>
                      </a:r>
                      <a:r>
                        <a:rPr lang="en-US" sz="1400" spc="-20" dirty="0">
                          <a:latin typeface="Times New Roman"/>
                          <a:cs typeface="Times New Roman"/>
                        </a:rPr>
                        <a:t>, 2025</a:t>
                      </a: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6286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7952-DF9E-4D5B-AE49-53C8E95A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0"/>
            <a:ext cx="5908040" cy="738664"/>
          </a:xfrm>
        </p:spPr>
        <p:txBody>
          <a:bodyPr/>
          <a:lstStyle/>
          <a:p>
            <a:r>
              <a:rPr lang="ru-RU" sz="2400" b="1" dirty="0"/>
              <a:t>Страница каналы</a:t>
            </a:r>
            <a:br>
              <a:rPr lang="ru-RU" sz="2400" dirty="0"/>
            </a:br>
            <a:endParaRPr lang="ru-KZ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5D4FF4-7843-434B-9E4B-25B00E84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473"/>
            <a:ext cx="6963833" cy="5334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13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17113-E4D1-4BE3-B91D-0D124F07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5831840" cy="598059"/>
          </a:xfrm>
        </p:spPr>
        <p:txBody>
          <a:bodyPr/>
          <a:lstStyle/>
          <a:p>
            <a:r>
              <a:rPr lang="ru-RU" sz="2400" b="1" dirty="0"/>
              <a:t>Страница стрим</a:t>
            </a:r>
            <a:endParaRPr lang="ru-KZ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2411E5-BA03-49BC-A224-47DAAE5F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83" y="1066800"/>
            <a:ext cx="5486400" cy="54864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02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9AE3F-1928-42CA-84B6-CA07A73D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9332"/>
          </a:xfrm>
        </p:spPr>
        <p:txBody>
          <a:bodyPr/>
          <a:lstStyle/>
          <a:p>
            <a:r>
              <a:rPr lang="ru-RU" sz="2400" b="1" dirty="0"/>
              <a:t>Страница ошибки 404</a:t>
            </a:r>
            <a:endParaRPr lang="ru-KZ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30F551-3597-4381-88C3-A02F4081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113941"/>
            <a:ext cx="7086600" cy="542263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30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0FC0C-823E-4AA0-AD78-D285ED06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9332"/>
          </a:xfrm>
        </p:spPr>
        <p:txBody>
          <a:bodyPr/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 сайта и скорость загрузки</a:t>
            </a:r>
            <a:endParaRPr lang="ru-KZ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B3E665-6959-46D2-BABF-565A4F8F2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800"/>
            <a:ext cx="6029475" cy="451255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69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42C04-714E-4D0D-BF4F-4A6CBF29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9332"/>
          </a:xfrm>
        </p:spPr>
        <p:txBody>
          <a:bodyPr/>
          <a:lstStyle/>
          <a:p>
            <a:r>
              <a:rPr lang="ru-RU" sz="2400" b="1" dirty="0"/>
              <a:t>Содержание проекта</a:t>
            </a:r>
            <a:endParaRPr lang="ru-KZ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0C7926-420C-42A2-B9EB-A1180AF0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33" y="1066800"/>
            <a:ext cx="8487960" cy="3343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22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359EA-E8CF-4905-AC1B-8A03A71D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9372600" cy="4587626"/>
          </a:xfrm>
        </p:spPr>
        <p:txBody>
          <a:bodyPr/>
          <a:lstStyle/>
          <a:p>
            <a:pPr algn="l"/>
            <a:r>
              <a:rPr lang="ru-RU" sz="2400" b="1" dirty="0"/>
              <a:t>Вывод</a:t>
            </a:r>
            <a:br>
              <a:rPr lang="ru-RU" sz="2400" b="1" dirty="0"/>
            </a:br>
            <a:br>
              <a:rPr lang="ru-RU" b="1" dirty="0"/>
            </a:br>
            <a:r>
              <a:rPr lang="ru-RU" dirty="0"/>
              <a:t>Разработанный музыкальный видеохостинг полностью соответствует заявленным требованиям и критериям оценки. Он обладает удобной и интуитивной структурой, обеспечивает доступ к основным функциям — загрузке музыкальных клипов, стримингу, подписке на каналы и взаимодействию с пользователями через лайки и комментарии.</a:t>
            </a:r>
            <a:br>
              <a:rPr lang="ru-RU" dirty="0"/>
            </a:br>
            <a:r>
              <a:rPr lang="ru-RU" dirty="0"/>
              <a:t>Интерфейс сайта адаптирован под все основные устройства, включая мобильные телефоны и планшеты, что делает его максимально доступным и удобным для широкой аудитории.</a:t>
            </a:r>
            <a:br>
              <a:rPr lang="ru-RU" dirty="0"/>
            </a:br>
            <a:r>
              <a:rPr lang="ru-RU" dirty="0"/>
              <a:t>Для повышения производительности проекта были сжаты ключевые CSS- и JavaScript-файлы, что позволило ускорить загрузку страниц и снизить нагрузку на сервер. Также реализована кросс-браузерная совместимость — сайт корректно работает во всех популярных браузерах (</a:t>
            </a:r>
            <a:r>
              <a:rPr lang="ru-RU" dirty="0" err="1"/>
              <a:t>Chrome</a:t>
            </a:r>
            <a:r>
              <a:rPr lang="ru-RU" dirty="0"/>
              <a:t>, Firefox, Edge и др.).</a:t>
            </a:r>
            <a:br>
              <a:rPr lang="ru-RU" dirty="0"/>
            </a:br>
            <a:r>
              <a:rPr lang="ru-RU" dirty="0"/>
              <a:t>Таким образом, сайт представляет собой завершённый, технологически грамотный и практически значимый продукт, способный эффективно решать задачи продвижения музыкального контента.</a:t>
            </a:r>
            <a:br>
              <a:rPr lang="ru-RU" dirty="0"/>
            </a:b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9482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2349B8-1830-4490-9907-C2939057A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1500"/>
            <a:ext cx="5715000" cy="5715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229600" cy="508678"/>
          </a:xfrm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4">
              <a:lnSpc>
                <a:spcPct val="100000"/>
              </a:lnSpc>
              <a:spcBef>
                <a:spcPts val="100"/>
              </a:spcBef>
            </a:pPr>
            <a:r>
              <a:rPr sz="2800" b="1" dirty="0"/>
              <a:t>Актуальность</a:t>
            </a:r>
            <a:r>
              <a:rPr sz="2800" b="1" spc="-75" dirty="0"/>
              <a:t> </a:t>
            </a:r>
            <a:r>
              <a:rPr sz="2800" b="1" spc="-10" dirty="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 rot="10800000" flipV="1">
            <a:off x="914400" y="1321856"/>
            <a:ext cx="9829800" cy="2697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450000" algn="just">
              <a:lnSpc>
                <a:spcPct val="98900"/>
              </a:lnSpc>
              <a:spcBef>
                <a:spcPts val="12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музыкального видеохостинга с возможностью стриминга и подписки на каналы продиктовано реальной рыночной потребностью. В условиях перенасыщенности универсальных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видеоплатформ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ориентированных на разноплановый контент, музыкальные клипы и выступления теряются среди развлекательных видео и не получают должного внимания. Артисты, особенно начинающие, сталкиваются с ограниченными возможностями для продвижения своего творчества без участия крупных лейблов и высоких затрат. Платформа, ориентированная исключительно на музыкальный контент, позволит им не только публиковать клипы и проводить прямые трансляции, но и выстраивать устойчивую связь с аудиторией через подписки и комментарии. Для слушателей такой сервис станет источником отфильтрованного и качественного музыкального контента. Таким образом, проект отвечает актуальному запросу как со стороны исполнителей, так и со стороны аудитории, способствуя развитию музыкального сообщества и самореализации творческих личностей.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4017"/>
            <a:ext cx="78486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b="1" i="1" dirty="0"/>
              <a:t>Цель</a:t>
            </a:r>
            <a:r>
              <a:rPr b="1" i="1" spc="-40" dirty="0"/>
              <a:t> </a:t>
            </a:r>
            <a:r>
              <a:rPr b="1" i="1" dirty="0" err="1"/>
              <a:t>проекта</a:t>
            </a:r>
            <a:r>
              <a:rPr b="1" i="1" spc="-30" dirty="0"/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lang="ru-RU" dirty="0"/>
              <a:t>Разработка мультимедийной онлайн-платформы (видеохостинга) для публикации музыкальных клипов, ведения стримов и взаимодействия музыкантов с аудиторией.</a:t>
            </a:r>
            <a:br>
              <a:rPr lang="ru-RU" dirty="0"/>
            </a:br>
            <a:r>
              <a:rPr lang="ru-RU" dirty="0"/>
              <a:t>Для чего</a:t>
            </a:r>
            <a:r>
              <a:rPr lang="ru-RU" b="1" dirty="0"/>
              <a:t>:</a:t>
            </a:r>
            <a:r>
              <a:rPr lang="ru-RU" dirty="0"/>
              <a:t> для поддержки творческого развития артистов и расширения их цифрового присутствия без участия посредников.</a:t>
            </a:r>
            <a:endParaRPr i="1" spc="-1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3400" y="2209800"/>
            <a:ext cx="731265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450000">
              <a:lnSpc>
                <a:spcPct val="100000"/>
              </a:lnSpc>
              <a:spcBef>
                <a:spcPts val="100"/>
              </a:spcBef>
            </a:pPr>
            <a:r>
              <a:rPr b="1" i="1" dirty="0"/>
              <a:t>Задачи</a:t>
            </a:r>
            <a:r>
              <a:rPr b="1" i="1" spc="-90" dirty="0"/>
              <a:t> </a:t>
            </a:r>
            <a:r>
              <a:rPr b="1" i="1" spc="-10" dirty="0" err="1"/>
              <a:t>проекта</a:t>
            </a:r>
            <a:r>
              <a:rPr i="1" spc="-10" dirty="0"/>
              <a:t>:</a:t>
            </a:r>
            <a:endParaRPr lang="ru-RU" i="1" spc="-1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1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983EAF-0822-4CF5-B849-1215414DAB8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" y="2551152"/>
            <a:ext cx="11734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платформы для загрузки и просмотра музыкальных клипов.</a:t>
            </a:r>
          </a:p>
          <a:p>
            <a:pPr marL="0" marR="0" lvl="0" indent="45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функции стриминга для артистов.</a:t>
            </a:r>
          </a:p>
          <a:p>
            <a:pPr marL="0" marR="0" lvl="0" indent="45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системы подписки на каналы.</a:t>
            </a:r>
          </a:p>
          <a:p>
            <a:pPr marL="0" marR="0" lvl="0" indent="45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личного кабинета пользователя.</a:t>
            </a:r>
          </a:p>
          <a:p>
            <a:pPr marL="0" marR="0" lvl="0" indent="45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интерфейса под мобильные устройства.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457200"/>
            <a:ext cx="8077200" cy="525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</a:t>
            </a:r>
          </a:p>
          <a:p>
            <a:pPr algn="just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музыкального видеохостинга обладает высокой практической значимостью как для начинающих, так и для профессиональных музыкантов. Он предоставляет артистам современную и доступную платформу для продвижения своего творчества без необходимости обращаться к лейблам, продюсерам или крупным видеохостингам, где музыкальный контент часто теряется в потоке разножанровых видеороликов.</a:t>
            </a:r>
          </a:p>
          <a:p>
            <a:pPr indent="450000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разработанного сервиса музыканты смогут: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 загружать и распространять свои клипы;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проводить живые стримы, общаться с фанатами в режиме реального времени;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собирать аудиторию, накапливать подписчиков и развивать собственный музыкальный канал;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платформу как портфолио для потенциальных партнёров и организаторов мероприятий.</a:t>
            </a:r>
          </a:p>
          <a:p>
            <a:pPr indent="450000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будет полезна и слушателям, предоставляя удобный способ находить новых исполнителей, следить за релизами и участвовать в музыкальной жизни сообщества. Таким образом, видеохостинг способствует развитию музыкальной культуры, упрощает выход музыкантов в цифровое пространство и создаёт активную среду взаимодействия между артистами и аудиторией.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9559"/>
            <a:ext cx="6212840" cy="369332"/>
          </a:xfrm>
        </p:spPr>
        <p:txBody>
          <a:bodyPr/>
          <a:lstStyle/>
          <a:p>
            <a:r>
              <a:rPr sz="2400" b="1" dirty="0" err="1"/>
              <a:t>Визуальный</a:t>
            </a:r>
            <a:r>
              <a:rPr sz="2400" b="1" dirty="0"/>
              <a:t> </a:t>
            </a:r>
            <a:r>
              <a:rPr sz="2400" b="1" dirty="0" err="1"/>
              <a:t>анализ</a:t>
            </a:r>
            <a:r>
              <a:rPr sz="2400" b="1" dirty="0"/>
              <a:t> (1–6)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7078"/>
              </p:ext>
            </p:extLst>
          </p:nvPr>
        </p:nvGraphicFramePr>
        <p:xfrm>
          <a:off x="762000" y="914400"/>
          <a:ext cx="9265920" cy="565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423">
                <a:tc>
                  <a:txBody>
                    <a:bodyPr/>
                    <a:lstStyle/>
                    <a:p>
                      <a:r>
                        <a:rPr sz="1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Muztube</a:t>
                      </a:r>
                      <a:endParaRPr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VK </a:t>
                      </a:r>
                      <a:r>
                        <a:rPr sz="1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</a:t>
                      </a:r>
                      <a:endParaRPr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RuTube</a:t>
                      </a:r>
                      <a:endParaRPr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038"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(скриншот главной страницы в приложении)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https://www.youtube.com — главная с рекомендациями и поиском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https://muztube.ru — главная с новыми релизами и жанрами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https://vk.com/video — встроенный в VK раздел с видео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https://www.vevo.com — витрина популярных артистов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https://rutube.ru — главный экран с подборками и категориями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427"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 — глобальная видеоплатформа от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Muztube — российская платформа для музыкального видео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VK Видео — видеосервис внутри соцсети ВКонтакте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Vevo — международная платформа для клипов лейблов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RuTube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российский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видеохостинг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широким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контентом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1427"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Целевая аудитория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пользователи интернета, от блогеров до компаний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Независимые музыканты и российские исполнители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Пользователи VK, преимущественно из СНГ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Фанаты популярных исполнителей, часто англоязычные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Российская аудитория, ориентированная на локальный контент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038">
                <a:tc>
                  <a:txBody>
                    <a:bodyPr/>
                    <a:lstStyle/>
                    <a:p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Сервисы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стримы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премьеры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чат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суперчаты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Публикация клипов, монетизация, комментарии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Прямые эфиры, загрузка, репосты в ленту VK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Официальные клипы, премьеры, топ-чарты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Видеопубликации, прямые эфиры, тематические подборки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9038"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Навигация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Главная лента, поиск, боковое меню, рекомендации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Меню по жанрам и артистам, главная с новинками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Навигация через VK: поиск, разделы, рекомендации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Меньше разделов, акцент на крупных артистах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категориям и трендам, похоже на YouTube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650"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Логотип и его тип (скриншот)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Красно-белый плей-иконка с текстом 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Темный фон, иконка ноты и надпись Muztube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VK логотип, встроенный в интерфейс сайта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Белая надпись Vevo на чёрном фоне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Красная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белым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текстом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RuTube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1"/>
            <a:ext cx="5984240" cy="369332"/>
          </a:xfrm>
        </p:spPr>
        <p:txBody>
          <a:bodyPr/>
          <a:lstStyle/>
          <a:p>
            <a:r>
              <a:rPr sz="2400" b="1" dirty="0" err="1"/>
              <a:t>Функции</a:t>
            </a:r>
            <a:r>
              <a:rPr sz="2400" b="1" dirty="0"/>
              <a:t>, </a:t>
            </a:r>
            <a:r>
              <a:rPr sz="2400" b="1" dirty="0" err="1"/>
              <a:t>дизайн</a:t>
            </a:r>
            <a:r>
              <a:rPr sz="2400" b="1" dirty="0"/>
              <a:t> и </a:t>
            </a:r>
            <a:r>
              <a:rPr sz="2400" b="1" dirty="0" err="1"/>
              <a:t>технологии</a:t>
            </a:r>
            <a:r>
              <a:rPr sz="2400" b="1" dirty="0"/>
              <a:t> (7–13)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05643"/>
              </p:ext>
            </p:extLst>
          </p:nvPr>
        </p:nvGraphicFramePr>
        <p:xfrm>
          <a:off x="990600" y="990600"/>
          <a:ext cx="94488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2302">
                <a:tc>
                  <a:txBody>
                    <a:bodyPr/>
                    <a:lstStyle/>
                    <a:p>
                      <a:r>
                        <a:rPr sz="1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Muztube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VK Видео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RuTube</a:t>
                      </a:r>
                      <a:endParaRPr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86">
                <a:tc>
                  <a:txBody>
                    <a:bodyPr/>
                    <a:lstStyle/>
                    <a:p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его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яркие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элементы</a:t>
                      </a:r>
                      <a:endParaRPr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Светлый фон, видео с превью, миниатюры и обложки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Тёмные фоны, фокус на артисте, минимализм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VK-стиль, привычный интерфейс, карточки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Тёмный, контрастный стиль, обложки артистов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Минимализм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обложки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светлая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86">
                <a:tc>
                  <a:txBody>
                    <a:bodyPr/>
                    <a:lstStyle/>
                    <a:p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привлекательности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9/10 — удобство, рекомендации, масштабность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7/10 — нишевость, но меньше возможностей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8/10 — быстрое взаимодействие через VK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6/10 — ограничен по аудитории и интерфейсу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6/10 —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платформа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развивается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отстаёт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609"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Кросс-браузерность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Работает во всех популярных браузерах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поддержка основных браузеров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VK, кроссбраузерность частично зависит от него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Работает, но иногда некорректно в 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Работает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Chrome, Edge, Firefox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48"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Полностью адаптирован под смартфоны и планшеты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Частичная адаптация, сайт может вести себя нестабильно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Полностью адаптивный, как и сам VK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адаптивность, иногда нестабильна на мобильных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 мобильную версию, но не всегда удобную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25"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Производительность (YSlow)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A (высокая оптимизация загрузки)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B (в среднем работает быстро)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B (зависит от VK, работает стабильно)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C (тяжёлый интерфейс)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C (неоптимизированные скрипты)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25"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загрузки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Высокая, быстро открывает даже на 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Средняя, стабильная на 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Быстрая, так как хостится внутри VK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Ниже средней, иногда долго грузится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Средняя, но зависят от региона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25"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Ключевые слова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видео, стрим, клипы, YouTube, музыка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музыка, клипы, артисты, российское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VK, видео, трансляции, музыка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Vevo, official, music video, 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RuTube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музыка</a:t>
                      </a:r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1117A-2025-4A90-BCA3-00A86320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1107996"/>
          </a:xfrm>
        </p:spPr>
        <p:txBody>
          <a:bodyPr/>
          <a:lstStyle/>
          <a:p>
            <a:r>
              <a:rPr lang="ru-RU" sz="2400" b="1" dirty="0"/>
              <a:t>Структурная схема проекта</a:t>
            </a:r>
            <a:br>
              <a:rPr lang="ru-RU" sz="2400" b="1" dirty="0"/>
            </a:br>
            <a:br>
              <a:rPr lang="ru-RU" sz="2400" b="1" dirty="0"/>
            </a:br>
            <a:endParaRPr lang="ru-KZ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F796DF-2586-40DC-B7AB-7ECD5401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5257800" cy="46534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98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36271-FEC9-45A7-88E6-234BC508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9332"/>
          </a:xfrm>
        </p:spPr>
        <p:txBody>
          <a:bodyPr/>
          <a:lstStyle/>
          <a:p>
            <a:r>
              <a:rPr lang="ru-RU" sz="2400" b="1" dirty="0"/>
              <a:t>Главная страница</a:t>
            </a:r>
            <a:endParaRPr lang="ru-KZ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CF6C5B-5B06-46B3-A155-59C6643A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4920961" cy="481160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98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0C14A-3B67-4B3E-8ECD-03969AC8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9332"/>
          </a:xfrm>
        </p:spPr>
        <p:txBody>
          <a:bodyPr/>
          <a:lstStyle/>
          <a:p>
            <a:r>
              <a:rPr lang="ru-RU" sz="2400" b="1" dirty="0"/>
              <a:t>Страница клипы</a:t>
            </a:r>
            <a:endParaRPr lang="ru-KZ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682BF7-E688-400E-A689-A12AE3A4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6244232" cy="47023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28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1144</Words>
  <Application>Microsoft Office PowerPoint</Application>
  <PresentationFormat>Широкоэкранный</PresentationFormat>
  <Paragraphs>144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Symbol</vt:lpstr>
      <vt:lpstr>Times New Roman</vt:lpstr>
      <vt:lpstr>Office Theme</vt:lpstr>
      <vt:lpstr>Презентация PowerPoint</vt:lpstr>
      <vt:lpstr>Актуальность проекта</vt:lpstr>
      <vt:lpstr>Цель проекта Разработка мультимедийной онлайн-платформы (видеохостинга) для публикации музыкальных клипов, ведения стримов и взаимодействия музыкантов с аудиторией. Для чего: для поддержки творческого развития артистов и расширения их цифрового присутствия без участия посредников.</vt:lpstr>
      <vt:lpstr>Презентация PowerPoint</vt:lpstr>
      <vt:lpstr>Визуальный анализ (1–6)</vt:lpstr>
      <vt:lpstr>Функции, дизайн и технологии (7–13)</vt:lpstr>
      <vt:lpstr>Структурная схема проекта  </vt:lpstr>
      <vt:lpstr>Главная страница</vt:lpstr>
      <vt:lpstr>Страница клипы</vt:lpstr>
      <vt:lpstr>Страница каналы </vt:lpstr>
      <vt:lpstr>Страница стрим</vt:lpstr>
      <vt:lpstr>Страница ошибки 404</vt:lpstr>
      <vt:lpstr>Адаптивность сайта и скорость загрузки</vt:lpstr>
      <vt:lpstr>Содержание проекта</vt:lpstr>
      <vt:lpstr>Вывод  Разработанный музыкальный видеохостинг полностью соответствует заявленным требованиям и критериям оценки. Он обладает удобной и интуитивной структурой, обеспечивает доступ к основным функциям — загрузке музыкальных клипов, стримингу, подписке на каналы и взаимодействию с пользователями через лайки и комментарии. Интерфейс сайта адаптирован под все основные устройства, включая мобильные телефоны и планшеты, что делает его максимально доступным и удобным для широкой аудитории. Для повышения производительности проекта были сжаты ключевые CSS- и JavaScript-файлы, что позволило ускорить загрузку страниц и снизить нагрузку на сервер. Также реализована кросс-браузерная совместимость — сайт корректно работает во всех популярных браузерах (Chrome, Firefox, Edge и др.). Таким образом, сайт представляет собой завершённый, технологически грамотный и практически значимый продукт, способный эффективно решать задачи продвижения музыкального контента.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Михайлов Арсен Александрович</cp:lastModifiedBy>
  <cp:revision>6</cp:revision>
  <dcterms:created xsi:type="dcterms:W3CDTF">2025-05-03T15:44:38Z</dcterms:created>
  <dcterms:modified xsi:type="dcterms:W3CDTF">2025-05-03T16:38:43Z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2025-05-03T00:00:00Z</vt:filetime>
  </property>
  <property fmtid="{D5CDD505-2E9C-101B-9397-08002B2CF9AE}" pid="5" name="Producer">
    <vt:lpwstr>Microsoft® PowerPoint® 2016</vt:lpwstr>
  </property>
</Properties>
</file>