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Cabin" panose="020B0604020202020204" charset="0"/>
      <p:regular r:id="rId18"/>
      <p:bold r:id="rId19"/>
      <p:italic r:id="rId20"/>
      <p:boldItalic r:id="rId21"/>
    </p:embeddedFont>
    <p:embeddedFont>
      <p:font typeface="Century Gothic" panose="020B0502020202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jHMXh6QQMai5MVH4UU7mI0+VId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583" autoAdjust="0"/>
  </p:normalViewPr>
  <p:slideViewPr>
    <p:cSldViewPr snapToGrid="0">
      <p:cViewPr varScale="1">
        <p:scale>
          <a:sx n="104" d="100"/>
          <a:sy n="104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" name="Google Shape;1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46" name="Google Shape;14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0" name="Google Shape;16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9" name="Google Shape;19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425a6ea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3" name="Google Shape;213;gd425a6ea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5" name="Google Shape;22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d3606dda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" name="Google Shape;30;gd3606dda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41" name="Google Shape;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3606ddabc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53" name="Google Shape;53;gd3606ddab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63" name="Google Shape;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3606ddabc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gd3606ddabc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3"/>
          <p:cNvSpPr/>
          <p:nvPr/>
        </p:nvSpPr>
        <p:spPr>
          <a:xfrm>
            <a:off x="0" y="-13500"/>
            <a:ext cx="4572000" cy="517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3"/>
          <p:cNvSpPr txBox="1">
            <a:spLocks noGrp="1"/>
          </p:cNvSpPr>
          <p:nvPr>
            <p:ph type="ctrTitle"/>
          </p:nvPr>
        </p:nvSpPr>
        <p:spPr>
          <a:xfrm>
            <a:off x="3969375" y="1261411"/>
            <a:ext cx="4786500" cy="19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Cabin"/>
              <a:buNone/>
              <a:defRPr sz="6000" b="1">
                <a:latin typeface="Cabin"/>
                <a:ea typeface="Cabin"/>
                <a:cs typeface="Cabin"/>
                <a:sym typeface="Cab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Cabin"/>
              <a:buNone/>
              <a:defRPr sz="6000" b="1">
                <a:latin typeface="Cabin"/>
                <a:ea typeface="Cabin"/>
                <a:cs typeface="Cabin"/>
                <a:sym typeface="Cabi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Cabin"/>
              <a:buNone/>
              <a:defRPr sz="6000" b="1">
                <a:latin typeface="Cabin"/>
                <a:ea typeface="Cabin"/>
                <a:cs typeface="Cabin"/>
                <a:sym typeface="Cabi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Cabin"/>
              <a:buNone/>
              <a:defRPr sz="6000" b="1">
                <a:latin typeface="Cabin"/>
                <a:ea typeface="Cabin"/>
                <a:cs typeface="Cabin"/>
                <a:sym typeface="Cabi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Cabin"/>
              <a:buNone/>
              <a:defRPr sz="6000" b="1">
                <a:latin typeface="Cabin"/>
                <a:ea typeface="Cabin"/>
                <a:cs typeface="Cabin"/>
                <a:sym typeface="Cabi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Cabin"/>
              <a:buNone/>
              <a:defRPr sz="6000" b="1">
                <a:latin typeface="Cabin"/>
                <a:ea typeface="Cabin"/>
                <a:cs typeface="Cabin"/>
                <a:sym typeface="Cabi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Cabin"/>
              <a:buNone/>
              <a:defRPr sz="6000" b="1">
                <a:latin typeface="Cabin"/>
                <a:ea typeface="Cabin"/>
                <a:cs typeface="Cabin"/>
                <a:sym typeface="Cabi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Cabin"/>
              <a:buNone/>
              <a:defRPr sz="6000" b="1">
                <a:latin typeface="Cabin"/>
                <a:ea typeface="Cabin"/>
                <a:cs typeface="Cabin"/>
                <a:sym typeface="Cabi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Cabin"/>
              <a:buNone/>
              <a:defRPr sz="6000" b="1"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subTitle" idx="1"/>
          </p:nvPr>
        </p:nvSpPr>
        <p:spPr>
          <a:xfrm>
            <a:off x="4897275" y="3053100"/>
            <a:ext cx="2930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  <a:defRPr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  <a:defRPr sz="18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  <a:defRPr sz="18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  <a:defRPr sz="18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  <a:defRPr sz="18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  <a:defRPr sz="18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  <a:defRPr sz="18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  <a:defRPr sz="18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  <a:defRPr sz="18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4"/>
          <p:cNvSpPr txBox="1">
            <a:spLocks noGrp="1"/>
          </p:cNvSpPr>
          <p:nvPr>
            <p:ph type="body" idx="1"/>
          </p:nvPr>
        </p:nvSpPr>
        <p:spPr>
          <a:xfrm>
            <a:off x="711900" y="1152475"/>
            <a:ext cx="7722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" name="Google Shape;14;p14"/>
          <p:cNvSpPr/>
          <p:nvPr/>
        </p:nvSpPr>
        <p:spPr>
          <a:xfrm>
            <a:off x="593450" y="406300"/>
            <a:ext cx="7901100" cy="496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4"/>
          <p:cNvSpPr txBox="1">
            <a:spLocks noGrp="1"/>
          </p:cNvSpPr>
          <p:nvPr>
            <p:ph type="title"/>
          </p:nvPr>
        </p:nvSpPr>
        <p:spPr>
          <a:xfrm>
            <a:off x="667900" y="458059"/>
            <a:ext cx="7989600" cy="519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"/>
              <a:buNone/>
              <a:defRPr sz="2400" b="1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bin"/>
              <a:buNone/>
              <a:defRPr sz="3000" b="1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bin"/>
              <a:buNone/>
              <a:defRPr sz="3000" b="1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bin"/>
              <a:buNone/>
              <a:defRPr sz="3000" b="1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bin"/>
              <a:buNone/>
              <a:defRPr sz="3000" b="1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bin"/>
              <a:buNone/>
              <a:defRPr sz="3000" b="1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bin"/>
              <a:buNone/>
              <a:defRPr sz="3000" b="1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bin"/>
              <a:buNone/>
              <a:defRPr sz="3000" b="1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bin"/>
              <a:buNone/>
              <a:defRPr sz="3000" b="1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622084" y="54848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  <a:defRPr sz="24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bin"/>
              <a:buNone/>
              <a:defRPr sz="30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bin"/>
              <a:buNone/>
              <a:defRPr sz="30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bin"/>
              <a:buNone/>
              <a:defRPr sz="30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bin"/>
              <a:buNone/>
              <a:defRPr sz="30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bin"/>
              <a:buNone/>
              <a:defRPr sz="30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bin"/>
              <a:buNone/>
              <a:defRPr sz="30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bin"/>
              <a:buNone/>
              <a:defRPr sz="30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bin"/>
              <a:buNone/>
              <a:defRPr sz="30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Char char="●"/>
              <a:defRPr sz="18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bin"/>
              <a:buChar char="○"/>
              <a:defRPr sz="14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bin"/>
              <a:buChar char="■"/>
              <a:defRPr sz="14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bin"/>
              <a:buChar char="●"/>
              <a:defRPr sz="14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bin"/>
              <a:buChar char="○"/>
              <a:defRPr sz="14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bin"/>
              <a:buChar char="■"/>
              <a:defRPr sz="14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bin"/>
              <a:buChar char="●"/>
              <a:defRPr sz="14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bin"/>
              <a:buChar char="○"/>
              <a:defRPr sz="14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abin"/>
              <a:buChar char="■"/>
              <a:defRPr sz="14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ROS/Introduc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"/>
          <p:cNvPicPr preferRelativeResize="0"/>
          <p:nvPr/>
        </p:nvPicPr>
        <p:blipFill rotWithShape="1">
          <a:blip r:embed="rId3">
            <a:alphaModFix/>
          </a:blip>
          <a:srcRect r="21874"/>
          <a:stretch/>
        </p:blipFill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"/>
          <p:cNvSpPr/>
          <p:nvPr/>
        </p:nvSpPr>
        <p:spPr>
          <a:xfrm>
            <a:off x="3811575" y="984075"/>
            <a:ext cx="4786500" cy="3017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3969375" y="1142025"/>
            <a:ext cx="4786500" cy="3017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 txBox="1">
            <a:spLocks noGrp="1"/>
          </p:cNvSpPr>
          <p:nvPr>
            <p:ph type="ctrTitle"/>
          </p:nvPr>
        </p:nvSpPr>
        <p:spPr>
          <a:xfrm>
            <a:off x="5439025" y="819450"/>
            <a:ext cx="3542700" cy="18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1800">
                <a:solidFill>
                  <a:srgbClr val="F7BE0D"/>
                </a:solidFill>
              </a:rPr>
              <a:t>ΣΦΗΜΜΥ 12 Workshop</a:t>
            </a:r>
            <a:br>
              <a:rPr lang="en-US" sz="1800">
                <a:solidFill>
                  <a:schemeClr val="accent2"/>
                </a:solidFill>
              </a:rPr>
            </a:br>
            <a:r>
              <a:rPr lang="en-US" sz="1600">
                <a:solidFill>
                  <a:schemeClr val="accent2"/>
                </a:solidFill>
              </a:rPr>
              <a:t>Εισαγωγή στη ROS:</a:t>
            </a:r>
            <a:br>
              <a:rPr lang="en-US" sz="1600">
                <a:solidFill>
                  <a:schemeClr val="accent2"/>
                </a:solidFill>
              </a:rPr>
            </a:br>
            <a:r>
              <a:rPr lang="en-US" sz="1600">
                <a:solidFill>
                  <a:schemeClr val="accent2"/>
                </a:solidFill>
              </a:rPr>
              <a:t>Δημιουργία μοντέλου και αυτόνομη χαρτογράφηση</a:t>
            </a:r>
            <a:endParaRPr sz="5800"/>
          </a:p>
        </p:txBody>
      </p:sp>
      <p:pic>
        <p:nvPicPr>
          <p:cNvPr id="25" name="Google Shape;25;p1" descr="Εικόνα που περιέχει κείμενο&#10;&#10;Περιγραφή που δημιουργήθηκε αυτόματα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53775" y="1058686"/>
            <a:ext cx="2898000" cy="289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1"/>
          <p:cNvSpPr txBox="1">
            <a:spLocks noGrp="1"/>
          </p:cNvSpPr>
          <p:nvPr>
            <p:ph type="subTitle" idx="1"/>
          </p:nvPr>
        </p:nvSpPr>
        <p:spPr>
          <a:xfrm>
            <a:off x="5214146" y="5470376"/>
            <a:ext cx="2930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bin"/>
              <a:buNone/>
            </a:pPr>
            <a:endParaRPr/>
          </a:p>
        </p:txBody>
      </p:sp>
      <p:sp>
        <p:nvSpPr>
          <p:cNvPr id="27" name="Google Shape;27;p1"/>
          <p:cNvSpPr txBox="1"/>
          <p:nvPr/>
        </p:nvSpPr>
        <p:spPr>
          <a:xfrm>
            <a:off x="6753946" y="2846537"/>
            <a:ext cx="2781900" cy="18777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-Μηνάς Κοσμίδης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Φοιτητής Ηλ. Μηχ.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accent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accent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-Σωτή</a:t>
            </a:r>
            <a:r>
              <a:rPr lang="en-US" sz="1200" b="1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ρης</a:t>
            </a:r>
            <a:r>
              <a:rPr lang="en-US" sz="1200" b="1" i="0" u="none" strike="noStrike" cap="non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Μπαρλάκας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Φοιτητής Μηχ. Μηχ</a:t>
            </a:r>
            <a:endParaRPr sz="2400" b="1" i="0" u="none" strike="noStrike" cap="none">
              <a:solidFill>
                <a:srgbClr val="19191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i="0" u="none" strike="noStrike" cap="none">
                <a:solidFill>
                  <a:srgbClr val="19191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endParaRPr sz="6600" b="1" i="0" u="none" strike="noStrike" cap="none">
              <a:solidFill>
                <a:srgbClr val="19191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>
            <a:spLocks noGrp="1"/>
          </p:cNvSpPr>
          <p:nvPr>
            <p:ph type="title"/>
          </p:nvPr>
        </p:nvSpPr>
        <p:spPr>
          <a:xfrm>
            <a:off x="667900" y="458059"/>
            <a:ext cx="7989600" cy="519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Nodes communicate?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9" name="Google Shape;149;p7" descr="Reinvent the wheel or not!. Use Library or build things yourself. | by  Bhavik Bansal | Medium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7" descr="Reinvent the wheel or not!. Use Library or build things yourself. | by  Bhavik Bansal | Medium"/>
          <p:cNvSpPr/>
          <p:nvPr/>
        </p:nvSpPr>
        <p:spPr>
          <a:xfrm>
            <a:off x="6096000" y="34290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7" descr="Reinvent the wheel or not!. Use Library or build things yourself. | by  Bhavik Bansal | Medium"/>
          <p:cNvSpPr/>
          <p:nvPr/>
        </p:nvSpPr>
        <p:spPr>
          <a:xfrm>
            <a:off x="6248400" y="3581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7"/>
          <p:cNvSpPr txBox="1"/>
          <p:nvPr/>
        </p:nvSpPr>
        <p:spPr>
          <a:xfrm>
            <a:off x="2978131" y="1208385"/>
            <a:ext cx="214393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Camera publishes to “/images” topic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941" y="1085000"/>
            <a:ext cx="2488869" cy="148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51700" y="2250181"/>
            <a:ext cx="2326302" cy="1841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00800" y="2804829"/>
            <a:ext cx="2166938" cy="203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7"/>
          <p:cNvSpPr txBox="1"/>
          <p:nvPr/>
        </p:nvSpPr>
        <p:spPr>
          <a:xfrm>
            <a:off x="1268607" y="3581400"/>
            <a:ext cx="226755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Image Viewer subscribes to “/images” topic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7"/>
          <p:cNvSpPr txBox="1"/>
          <p:nvPr/>
        </p:nvSpPr>
        <p:spPr>
          <a:xfrm>
            <a:off x="6350494" y="1482918"/>
            <a:ext cx="2267550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Master notifies Camera and Image viewer about each other’s existence so communication begins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"/>
          <p:cNvSpPr txBox="1">
            <a:spLocks noGrp="1"/>
          </p:cNvSpPr>
          <p:nvPr>
            <p:ph type="title"/>
          </p:nvPr>
        </p:nvSpPr>
        <p:spPr>
          <a:xfrm>
            <a:off x="667900" y="458059"/>
            <a:ext cx="7989600" cy="519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about topics?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3" name="Google Shape;163;p8" descr="Reinvent the wheel or not!. Use Library or build things yourself. | by  Bhavik Bansal | Medium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8" descr="Reinvent the wheel or not!. Use Library or build things yourself. | by  Bhavik Bansal | Medium"/>
          <p:cNvSpPr/>
          <p:nvPr/>
        </p:nvSpPr>
        <p:spPr>
          <a:xfrm>
            <a:off x="6096000" y="34290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8" descr="Reinvent the wheel or not!. Use Library or build things yourself. | by  Bhavik Bansal | Medium"/>
          <p:cNvSpPr/>
          <p:nvPr/>
        </p:nvSpPr>
        <p:spPr>
          <a:xfrm>
            <a:off x="6248400" y="3581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1895" y="1039466"/>
            <a:ext cx="3850105" cy="3110627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8"/>
          <p:cNvSpPr txBox="1"/>
          <p:nvPr/>
        </p:nvSpPr>
        <p:spPr>
          <a:xfrm>
            <a:off x="2419195" y="925793"/>
            <a:ext cx="1888733" cy="60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Subscriber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“I want to catch up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 some gossip”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8"/>
          <p:cNvSpPr txBox="1"/>
          <p:nvPr/>
        </p:nvSpPr>
        <p:spPr>
          <a:xfrm>
            <a:off x="592118" y="2416299"/>
            <a:ext cx="2143937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Publisher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8"/>
          <p:cNvSpPr txBox="1"/>
          <p:nvPr/>
        </p:nvSpPr>
        <p:spPr>
          <a:xfrm rot="-2643780">
            <a:off x="2091096" y="2058329"/>
            <a:ext cx="1298252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Topic 1: /gossip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" name="Google Shape;170;p8"/>
          <p:cNvCxnSpPr/>
          <p:nvPr/>
        </p:nvCxnSpPr>
        <p:spPr>
          <a:xfrm rot="-5400000" flipH="1">
            <a:off x="590917" y="1676714"/>
            <a:ext cx="1218900" cy="12165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1" name="Google Shape;171;p8"/>
          <p:cNvSpPr txBox="1"/>
          <p:nvPr/>
        </p:nvSpPr>
        <p:spPr>
          <a:xfrm>
            <a:off x="378184" y="1244668"/>
            <a:ext cx="2641667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Message: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A880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string ‘’It’s a secret!’’</a:t>
            </a:r>
            <a:endParaRPr sz="1100" b="0" i="0" u="none" strike="noStrike" cap="none">
              <a:solidFill>
                <a:srgbClr val="A8800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41040" y="3048596"/>
            <a:ext cx="1139293" cy="1678958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8"/>
          <p:cNvSpPr/>
          <p:nvPr/>
        </p:nvSpPr>
        <p:spPr>
          <a:xfrm>
            <a:off x="2676436" y="2450306"/>
            <a:ext cx="924014" cy="1693298"/>
          </a:xfrm>
          <a:custGeom>
            <a:avLst/>
            <a:gdLst/>
            <a:ahLst/>
            <a:cxnLst/>
            <a:rect l="l" t="t" r="r" b="b"/>
            <a:pathLst>
              <a:path w="924014" h="1693298" extrusionOk="0">
                <a:moveTo>
                  <a:pt x="924014" y="1421607"/>
                </a:moveTo>
                <a:cubicBezTo>
                  <a:pt x="653742" y="1622227"/>
                  <a:pt x="383470" y="1822847"/>
                  <a:pt x="231070" y="1585913"/>
                </a:cubicBezTo>
                <a:cubicBezTo>
                  <a:pt x="78670" y="1348979"/>
                  <a:pt x="-34439" y="265509"/>
                  <a:pt x="9614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8"/>
          <p:cNvSpPr txBox="1"/>
          <p:nvPr/>
        </p:nvSpPr>
        <p:spPr>
          <a:xfrm>
            <a:off x="4363515" y="3875015"/>
            <a:ext cx="2143937" cy="60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Subscriber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“I want to catch up on  some gossip”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35043" y="1910686"/>
            <a:ext cx="1139293" cy="1678958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8"/>
          <p:cNvSpPr/>
          <p:nvPr/>
        </p:nvSpPr>
        <p:spPr>
          <a:xfrm>
            <a:off x="5786393" y="1296251"/>
            <a:ext cx="924014" cy="1693298"/>
          </a:xfrm>
          <a:custGeom>
            <a:avLst/>
            <a:gdLst/>
            <a:ahLst/>
            <a:cxnLst/>
            <a:rect l="l" t="t" r="r" b="b"/>
            <a:pathLst>
              <a:path w="924014" h="1693298" extrusionOk="0">
                <a:moveTo>
                  <a:pt x="924014" y="1421607"/>
                </a:moveTo>
                <a:cubicBezTo>
                  <a:pt x="653742" y="1622227"/>
                  <a:pt x="383470" y="1822847"/>
                  <a:pt x="231070" y="1585913"/>
                </a:cubicBezTo>
                <a:cubicBezTo>
                  <a:pt x="78670" y="1348979"/>
                  <a:pt x="-34439" y="265509"/>
                  <a:pt x="9614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8"/>
          <p:cNvSpPr txBox="1"/>
          <p:nvPr/>
        </p:nvSpPr>
        <p:spPr>
          <a:xfrm>
            <a:off x="5659613" y="2942530"/>
            <a:ext cx="1162073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Topic 2: /alien_voices 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8"/>
          <p:cNvSpPr txBox="1"/>
          <p:nvPr/>
        </p:nvSpPr>
        <p:spPr>
          <a:xfrm>
            <a:off x="6699406" y="1410849"/>
            <a:ext cx="2143937" cy="60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Subscriber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“I want to communicate with aliens”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 txBox="1">
            <a:spLocks noGrp="1"/>
          </p:cNvSpPr>
          <p:nvPr>
            <p:ph type="title"/>
          </p:nvPr>
        </p:nvSpPr>
        <p:spPr>
          <a:xfrm>
            <a:off x="667900" y="458059"/>
            <a:ext cx="7989600" cy="519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differential plugin works?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4" name="Google Shape;184;p17" descr="Reinvent the wheel or not!. Use Library or build things yourself. | by  Bhavik Bansal | Medium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7" descr="Reinvent the wheel or not!. Use Library or build things yourself. | by  Bhavik Bansal | Medium"/>
          <p:cNvSpPr/>
          <p:nvPr/>
        </p:nvSpPr>
        <p:spPr>
          <a:xfrm>
            <a:off x="6096000" y="34290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7" descr="Reinvent the wheel or not!. Use Library or build things yourself. | by  Bhavik Bansal | Medium"/>
          <p:cNvSpPr/>
          <p:nvPr/>
        </p:nvSpPr>
        <p:spPr>
          <a:xfrm>
            <a:off x="6248400" y="3581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78927" y="3581400"/>
            <a:ext cx="2450584" cy="1305101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7"/>
          <p:cNvSpPr/>
          <p:nvPr/>
        </p:nvSpPr>
        <p:spPr>
          <a:xfrm>
            <a:off x="6096000" y="3758150"/>
            <a:ext cx="800100" cy="147637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7BE0D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7"/>
          <p:cNvSpPr/>
          <p:nvPr/>
        </p:nvSpPr>
        <p:spPr>
          <a:xfrm>
            <a:off x="6000750" y="4738864"/>
            <a:ext cx="800100" cy="147637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7BE0D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17"/>
          <p:cNvPicPr preferRelativeResize="0"/>
          <p:nvPr/>
        </p:nvPicPr>
        <p:blipFill rotWithShape="1">
          <a:blip r:embed="rId4">
            <a:alphaModFix/>
          </a:blip>
          <a:srcRect t="12837" b="11096"/>
          <a:stretch/>
        </p:blipFill>
        <p:spPr>
          <a:xfrm>
            <a:off x="338122" y="1058666"/>
            <a:ext cx="2771642" cy="2108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51050" y="1087759"/>
            <a:ext cx="2757521" cy="1999203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7"/>
          <p:cNvSpPr txBox="1"/>
          <p:nvPr/>
        </p:nvSpPr>
        <p:spPr>
          <a:xfrm>
            <a:off x="142063" y="2829457"/>
            <a:ext cx="214393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Differential Drive Robot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7"/>
          <p:cNvSpPr txBox="1"/>
          <p:nvPr/>
        </p:nvSpPr>
        <p:spPr>
          <a:xfrm>
            <a:off x="3392951" y="1158753"/>
            <a:ext cx="2143937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receives (</a:t>
            </a:r>
            <a:r>
              <a:rPr lang="en-US" sz="1400" b="1" i="0" u="none" strike="noStrike" cap="none">
                <a:solidFill>
                  <a:srgbClr val="A880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subscriber</a:t>
            </a:r>
            <a:r>
              <a:rPr lang="en-US" sz="14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 the desired linear (v) and angular (ω) velocities and calculates wheel rotation velocity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7"/>
          <p:cNvSpPr txBox="1"/>
          <p:nvPr/>
        </p:nvSpPr>
        <p:spPr>
          <a:xfrm>
            <a:off x="5232251" y="3356298"/>
            <a:ext cx="2143937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sng" strike="noStrike" cap="none">
                <a:solidFill>
                  <a:srgbClr val="A880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Geometry_msgs/Twist</a:t>
            </a:r>
            <a:endParaRPr sz="1000" b="1" i="0" u="sng" strike="noStrike" cap="none">
              <a:solidFill>
                <a:srgbClr val="A8800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7"/>
          <p:cNvSpPr txBox="1"/>
          <p:nvPr/>
        </p:nvSpPr>
        <p:spPr>
          <a:xfrm>
            <a:off x="2699238" y="3027149"/>
            <a:ext cx="4572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sng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</a:t>
            </a:r>
            <a:r>
              <a:rPr lang="en-US" sz="1200" b="1" i="0" u="sng" strike="noStrike" cap="none">
                <a:solidFill>
                  <a:srgbClr val="A880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subscribes </a:t>
            </a:r>
            <a:r>
              <a:rPr lang="en-US" sz="1200" b="1" i="0" u="sng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 messages of type: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sng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(to the specified topic)</a:t>
            </a:r>
            <a:endParaRPr sz="1050" b="1" i="0" u="sng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7"/>
          <p:cNvSpPr txBox="1"/>
          <p:nvPr/>
        </p:nvSpPr>
        <p:spPr>
          <a:xfrm>
            <a:off x="279888" y="4431625"/>
            <a:ext cx="4572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sng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also</a:t>
            </a:r>
            <a:r>
              <a:rPr lang="en-US" sz="1200" b="1" i="0" u="sng" strike="noStrike" cap="none">
                <a:solidFill>
                  <a:srgbClr val="A880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publishes </a:t>
            </a:r>
            <a:r>
              <a:rPr lang="en-US" sz="1200" b="1" i="0" u="sng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odometry data..</a:t>
            </a:r>
            <a:endParaRPr sz="1200" b="1" i="0" u="sng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sng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(to another topic)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"/>
          <p:cNvSpPr txBox="1">
            <a:spLocks noGrp="1"/>
          </p:cNvSpPr>
          <p:nvPr>
            <p:ph type="title"/>
          </p:nvPr>
        </p:nvSpPr>
        <p:spPr>
          <a:xfrm>
            <a:off x="667900" y="458059"/>
            <a:ext cx="7989600" cy="519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LIDAR plugin works?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02" name="Google Shape;202;p10" descr="Reinvent the wheel or not!. Use Library or build things yourself. | by  Bhavik Bansal | Medium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0" descr="Reinvent the wheel or not!. Use Library or build things yourself. | by  Bhavik Bansal | Medium"/>
          <p:cNvSpPr/>
          <p:nvPr/>
        </p:nvSpPr>
        <p:spPr>
          <a:xfrm>
            <a:off x="6096000" y="34290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0" descr="Reinvent the wheel or not!. Use Library or build things yourself. | by  Bhavik Bansal | Medium"/>
          <p:cNvSpPr/>
          <p:nvPr/>
        </p:nvSpPr>
        <p:spPr>
          <a:xfrm>
            <a:off x="6248400" y="3581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619" y="1753116"/>
            <a:ext cx="1940719" cy="2159671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0"/>
          <p:cNvSpPr/>
          <p:nvPr/>
        </p:nvSpPr>
        <p:spPr>
          <a:xfrm>
            <a:off x="1478169" y="3471289"/>
            <a:ext cx="800100" cy="147637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7BE0D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0"/>
          <p:cNvSpPr txBox="1"/>
          <p:nvPr/>
        </p:nvSpPr>
        <p:spPr>
          <a:xfrm>
            <a:off x="88009" y="1622331"/>
            <a:ext cx="2143937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sng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sensor_msgs/LaserScan</a:t>
            </a:r>
            <a:endParaRPr sz="1000" b="1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0"/>
          <p:cNvSpPr txBox="1"/>
          <p:nvPr/>
        </p:nvSpPr>
        <p:spPr>
          <a:xfrm>
            <a:off x="163728" y="1093728"/>
            <a:ext cx="2143937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sng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</a:t>
            </a:r>
            <a:r>
              <a:rPr lang="en-US" sz="1100" b="1" i="0" u="sng" strike="noStrike" cap="none">
                <a:solidFill>
                  <a:srgbClr val="A880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publishes</a:t>
            </a:r>
            <a:r>
              <a:rPr lang="en-US" sz="1100" b="1" i="0" u="sng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messages of type:  (to the specified topic)</a:t>
            </a:r>
            <a:endParaRPr sz="1000" b="1" i="0" u="sng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0083" y="1130343"/>
            <a:ext cx="6482976" cy="362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0"/>
          <p:cNvSpPr txBox="1"/>
          <p:nvPr/>
        </p:nvSpPr>
        <p:spPr>
          <a:xfrm>
            <a:off x="310750" y="3984075"/>
            <a:ext cx="3589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b="1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Ranges</a:t>
            </a:r>
            <a:r>
              <a:rPr lang="en-US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is an array with the distances [m] that each ray traveled until it reflects back by an obstacle 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d425a6ea4b_0_0"/>
          <p:cNvSpPr txBox="1">
            <a:spLocks noGrp="1"/>
          </p:cNvSpPr>
          <p:nvPr>
            <p:ph type="title"/>
          </p:nvPr>
        </p:nvSpPr>
        <p:spPr>
          <a:xfrm>
            <a:off x="667900" y="458059"/>
            <a:ext cx="7989600" cy="519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importance of transformations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216" name="Google Shape;216;gd425a6ea4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875" y="1564674"/>
            <a:ext cx="2406575" cy="1904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d425a6ea4b_0_0"/>
          <p:cNvSpPr txBox="1"/>
          <p:nvPr/>
        </p:nvSpPr>
        <p:spPr>
          <a:xfrm>
            <a:off x="4390776" y="3265800"/>
            <a:ext cx="3999600" cy="18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5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measurements of the Lidar have to be </a:t>
            </a:r>
            <a:r>
              <a:rPr lang="en-US" sz="1500" b="1">
                <a:solidFill>
                  <a:srgbClr val="A880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transformed</a:t>
            </a:r>
            <a:r>
              <a:rPr lang="en-US" sz="15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to the base_link frame for localization.</a:t>
            </a:r>
            <a:endParaRPr sz="15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5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5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5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5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Same principle for mapping...</a:t>
            </a:r>
            <a:endParaRPr sz="15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8" name="Google Shape;218;gd425a6ea4b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3800" y="1141074"/>
            <a:ext cx="2773550" cy="20481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gd425a6ea4b_0_0"/>
          <p:cNvSpPr txBox="1"/>
          <p:nvPr/>
        </p:nvSpPr>
        <p:spPr>
          <a:xfrm>
            <a:off x="3780225" y="1339450"/>
            <a:ext cx="61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bin"/>
                <a:ea typeface="Cabin"/>
                <a:cs typeface="Cabin"/>
                <a:sym typeface="Cabin"/>
              </a:rPr>
              <a:t>5 m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220" name="Google Shape;220;gd425a6ea4b_0_0"/>
          <p:cNvCxnSpPr/>
          <p:nvPr/>
        </p:nvCxnSpPr>
        <p:spPr>
          <a:xfrm>
            <a:off x="2818200" y="1682350"/>
            <a:ext cx="2186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1" name="Google Shape;221;gd425a6ea4b_0_0"/>
          <p:cNvSpPr txBox="1"/>
          <p:nvPr/>
        </p:nvSpPr>
        <p:spPr>
          <a:xfrm>
            <a:off x="1386525" y="2614600"/>
            <a:ext cx="156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bin"/>
                <a:ea typeface="Cabin"/>
                <a:cs typeface="Cabin"/>
                <a:sym typeface="Cabin"/>
              </a:rPr>
              <a:t>base frame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2" name="Google Shape;222;gd425a6ea4b_0_0"/>
          <p:cNvSpPr txBox="1"/>
          <p:nvPr/>
        </p:nvSpPr>
        <p:spPr>
          <a:xfrm>
            <a:off x="2321175" y="1282150"/>
            <a:ext cx="156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bin"/>
                <a:ea typeface="Cabin"/>
                <a:cs typeface="Cabin"/>
                <a:sym typeface="Cabin"/>
              </a:rPr>
              <a:t>lidar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"/>
          <p:cNvSpPr txBox="1">
            <a:spLocks noGrp="1"/>
          </p:cNvSpPr>
          <p:nvPr>
            <p:ph type="title"/>
          </p:nvPr>
        </p:nvSpPr>
        <p:spPr>
          <a:xfrm>
            <a:off x="667900" y="458059"/>
            <a:ext cx="7989600" cy="519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Our code architecture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228" name="Google Shape;228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026" y="1029723"/>
            <a:ext cx="7989601" cy="4113777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1"/>
          <p:cNvSpPr/>
          <p:nvPr/>
        </p:nvSpPr>
        <p:spPr>
          <a:xfrm>
            <a:off x="3033923" y="3016046"/>
            <a:ext cx="2253374" cy="1292737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d3606ddabc_0_0"/>
          <p:cNvSpPr txBox="1">
            <a:spLocks noGrp="1"/>
          </p:cNvSpPr>
          <p:nvPr>
            <p:ph type="ctrTitle"/>
          </p:nvPr>
        </p:nvSpPr>
        <p:spPr>
          <a:xfrm>
            <a:off x="4243200" y="727584"/>
            <a:ext cx="4786500" cy="19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Cabin"/>
              <a:buNone/>
            </a:pPr>
            <a:r>
              <a:rPr lang="en-US">
                <a:solidFill>
                  <a:srgbClr val="262626"/>
                </a:solidFill>
              </a:rPr>
              <a:t>What is?</a:t>
            </a:r>
            <a:endParaRPr>
              <a:solidFill>
                <a:srgbClr val="262626"/>
              </a:solidFill>
            </a:endParaRPr>
          </a:p>
        </p:txBody>
      </p:sp>
      <p:sp>
        <p:nvSpPr>
          <p:cNvPr id="33" name="Google Shape;33;gd3606ddabc_0_0"/>
          <p:cNvSpPr txBox="1"/>
          <p:nvPr/>
        </p:nvSpPr>
        <p:spPr>
          <a:xfrm>
            <a:off x="571909" y="3827495"/>
            <a:ext cx="1899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Open source</a:t>
            </a: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gd3606ddabc_0_0"/>
          <p:cNvSpPr txBox="1"/>
          <p:nvPr/>
        </p:nvSpPr>
        <p:spPr>
          <a:xfrm>
            <a:off x="1621125" y="1211225"/>
            <a:ext cx="2924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A880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Meta-operating system</a:t>
            </a:r>
            <a:endParaRPr sz="1400" b="0" i="0" u="none" strike="noStrike" cap="none">
              <a:solidFill>
                <a:srgbClr val="A8800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gd3606ddabc_0_0"/>
          <p:cNvSpPr txBox="1"/>
          <p:nvPr/>
        </p:nvSpPr>
        <p:spPr>
          <a:xfrm>
            <a:off x="309975" y="1995018"/>
            <a:ext cx="3540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Real-time Framework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gd3606ddabc_0_0"/>
          <p:cNvSpPr txBox="1"/>
          <p:nvPr/>
        </p:nvSpPr>
        <p:spPr>
          <a:xfrm>
            <a:off x="571912" y="2845046"/>
            <a:ext cx="4648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A880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Operating System Services</a:t>
            </a:r>
            <a:endParaRPr sz="1800" b="0" i="0" u="none" strike="noStrike" cap="none">
              <a:solidFill>
                <a:srgbClr val="A8800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7" name="Google Shape;37;gd3606ddabc_0_0" descr="ROS packages for your robotics application - Pilz INT"/>
          <p:cNvPicPr preferRelativeResize="0"/>
          <p:nvPr/>
        </p:nvPicPr>
        <p:blipFill rotWithShape="1">
          <a:blip r:embed="rId3">
            <a:alphaModFix/>
          </a:blip>
          <a:srcRect t="21580" b="24291"/>
          <a:stretch/>
        </p:blipFill>
        <p:spPr>
          <a:xfrm>
            <a:off x="5323957" y="2631041"/>
            <a:ext cx="2624980" cy="797303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gd3606ddabc_0_0"/>
          <p:cNvSpPr txBox="1"/>
          <p:nvPr/>
        </p:nvSpPr>
        <p:spPr>
          <a:xfrm>
            <a:off x="309975" y="427425"/>
            <a:ext cx="3384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Robot Operating System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"/>
          <p:cNvSpPr txBox="1">
            <a:spLocks noGrp="1"/>
          </p:cNvSpPr>
          <p:nvPr>
            <p:ph type="title"/>
          </p:nvPr>
        </p:nvSpPr>
        <p:spPr>
          <a:xfrm>
            <a:off x="667900" y="458059"/>
            <a:ext cx="7989600" cy="519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b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Before ROS…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4" name="Google Shape;44;p2"/>
          <p:cNvSpPr txBox="1"/>
          <p:nvPr/>
        </p:nvSpPr>
        <p:spPr>
          <a:xfrm>
            <a:off x="160319" y="1026895"/>
            <a:ext cx="4023600" cy="28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➢"/>
            </a:pPr>
            <a:r>
              <a:rPr lang="en-US"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Lack of standards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➢"/>
            </a:pPr>
            <a:r>
              <a:rPr lang="en-US"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Little code reusability</a:t>
            </a:r>
            <a:endParaRPr sz="20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sng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Keeping re-coding</a:t>
            </a:r>
            <a:r>
              <a:rPr lang="en-US"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Device drivers,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Standard algorithms,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Access to robot’s interfaces,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Management of onboard processes</a:t>
            </a:r>
            <a:endParaRPr sz="20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" name="Google Shape;45;p2" descr="Reinvent the wheel or not!. Use Library or build things yourself. | by  Bhavik Bansal | Medium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" descr="Reinvent the wheel or not!. Use Library or build things yourself. | by  Bhavik Bansal | Medium"/>
          <p:cNvSpPr/>
          <p:nvPr/>
        </p:nvSpPr>
        <p:spPr>
          <a:xfrm>
            <a:off x="6096000" y="34290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" descr="Reinvent the wheel or not!. Use Library or build things yourself. | by  Bhavik Bansal | Medium"/>
          <p:cNvSpPr/>
          <p:nvPr/>
        </p:nvSpPr>
        <p:spPr>
          <a:xfrm>
            <a:off x="6248400" y="3581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"/>
          <p:cNvSpPr txBox="1"/>
          <p:nvPr/>
        </p:nvSpPr>
        <p:spPr>
          <a:xfrm>
            <a:off x="4548187" y="1866900"/>
            <a:ext cx="391997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….reinventing the wheel every time a new robot is built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"/>
          <p:cNvSpPr/>
          <p:nvPr/>
        </p:nvSpPr>
        <p:spPr>
          <a:xfrm>
            <a:off x="3859123" y="1124037"/>
            <a:ext cx="649432" cy="236022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" name="Google Shape;5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9119" y="2506341"/>
            <a:ext cx="4604562" cy="2637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3606ddabc_0_24"/>
          <p:cNvSpPr txBox="1">
            <a:spLocks noGrp="1"/>
          </p:cNvSpPr>
          <p:nvPr>
            <p:ph type="title"/>
          </p:nvPr>
        </p:nvSpPr>
        <p:spPr>
          <a:xfrm>
            <a:off x="667900" y="458059"/>
            <a:ext cx="7989600" cy="519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 what is ROS?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6" name="Google Shape;56;gd3606ddabc_0_24" descr="Reinvent the wheel or not!. Use Library or build things yourself. | by  Bhavik Bansal | Medium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gd3606ddabc_0_24" descr="Reinvent the wheel or not!. Use Library or build things yourself. | by  Bhavik Bansal | Medium"/>
          <p:cNvSpPr/>
          <p:nvPr/>
        </p:nvSpPr>
        <p:spPr>
          <a:xfrm>
            <a:off x="6096000" y="34290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gd3606ddabc_0_24" descr="Reinvent the wheel or not!. Use Library or build things yourself. | by  Bhavik Bansal | Medium"/>
          <p:cNvSpPr/>
          <p:nvPr/>
        </p:nvSpPr>
        <p:spPr>
          <a:xfrm>
            <a:off x="6248400" y="3581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d3606ddabc_0_24"/>
          <p:cNvSpPr txBox="1">
            <a:spLocks noGrp="1"/>
          </p:cNvSpPr>
          <p:nvPr>
            <p:ph type="body" idx="1"/>
          </p:nvPr>
        </p:nvSpPr>
        <p:spPr>
          <a:xfrm>
            <a:off x="667900" y="1853700"/>
            <a:ext cx="7722600" cy="14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3300"/>
              <a:t>“ROS is an open-source, </a:t>
            </a:r>
            <a:r>
              <a:rPr lang="en-US" sz="3300" b="1"/>
              <a:t>meta-operating system</a:t>
            </a:r>
            <a:r>
              <a:rPr lang="en-US" sz="3300"/>
              <a:t> for your robot”</a:t>
            </a:r>
            <a:endParaRPr sz="3300"/>
          </a:p>
        </p:txBody>
      </p:sp>
      <p:sp>
        <p:nvSpPr>
          <p:cNvPr id="60" name="Google Shape;60;gd3606ddabc_0_24"/>
          <p:cNvSpPr txBox="1"/>
          <p:nvPr/>
        </p:nvSpPr>
        <p:spPr>
          <a:xfrm>
            <a:off x="5608675" y="3522025"/>
            <a:ext cx="289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sng" strike="noStrike" cap="none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http://wiki.ros.org/ROS/Introduction</a:t>
            </a:r>
            <a:endParaRPr sz="1400" b="0" i="0" u="none" strike="noStrike" cap="none">
              <a:solidFill>
                <a:srgbClr val="0000F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>
            <a:spLocks noGrp="1"/>
          </p:cNvSpPr>
          <p:nvPr>
            <p:ph type="ctrTitle"/>
          </p:nvPr>
        </p:nvSpPr>
        <p:spPr>
          <a:xfrm>
            <a:off x="4243200" y="727584"/>
            <a:ext cx="4786500" cy="19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Cabin"/>
              <a:buNone/>
            </a:pPr>
            <a:r>
              <a:rPr lang="en-US">
                <a:solidFill>
                  <a:srgbClr val="262626"/>
                </a:solidFill>
              </a:rPr>
              <a:t>Why?</a:t>
            </a:r>
            <a:endParaRPr>
              <a:solidFill>
                <a:srgbClr val="262626"/>
              </a:solidFill>
            </a:endParaRPr>
          </a:p>
        </p:txBody>
      </p:sp>
      <p:sp>
        <p:nvSpPr>
          <p:cNvPr id="66" name="Google Shape;66;p3"/>
          <p:cNvSpPr txBox="1"/>
          <p:nvPr/>
        </p:nvSpPr>
        <p:spPr>
          <a:xfrm>
            <a:off x="411209" y="536195"/>
            <a:ext cx="189986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Open source</a:t>
            </a: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3"/>
          <p:cNvSpPr txBox="1"/>
          <p:nvPr/>
        </p:nvSpPr>
        <p:spPr>
          <a:xfrm>
            <a:off x="1661907" y="1231405"/>
            <a:ext cx="230746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A880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Big Community</a:t>
            </a:r>
            <a:endParaRPr sz="1400" b="0" i="0" u="none" strike="noStrike" cap="none">
              <a:solidFill>
                <a:srgbClr val="A8800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"/>
          <p:cNvSpPr txBox="1"/>
          <p:nvPr/>
        </p:nvSpPr>
        <p:spPr>
          <a:xfrm>
            <a:off x="388125" y="1862568"/>
            <a:ext cx="35406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Rich documentation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3"/>
          <p:cNvSpPr txBox="1"/>
          <p:nvPr/>
        </p:nvSpPr>
        <p:spPr>
          <a:xfrm>
            <a:off x="585212" y="2726996"/>
            <a:ext cx="464824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A880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Already implemented packages</a:t>
            </a:r>
            <a:endParaRPr sz="1800" b="0" i="0" u="none" strike="noStrike" cap="none">
              <a:solidFill>
                <a:srgbClr val="A8800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0" name="Google Shape;70;p3"/>
          <p:cNvSpPr txBox="1"/>
          <p:nvPr/>
        </p:nvSpPr>
        <p:spPr>
          <a:xfrm>
            <a:off x="240411" y="3697444"/>
            <a:ext cx="300707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Language-agnostic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1743948" y="4422655"/>
            <a:ext cx="3654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A880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General and reusable</a:t>
            </a:r>
            <a:endParaRPr sz="1800" b="0" i="0" u="none" strike="noStrike" cap="none">
              <a:solidFill>
                <a:srgbClr val="A8800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2" name="Google Shape;72;p3" descr="ROS packages for your robotics application - Pilz INT"/>
          <p:cNvPicPr preferRelativeResize="0"/>
          <p:nvPr/>
        </p:nvPicPr>
        <p:blipFill rotWithShape="1">
          <a:blip r:embed="rId3">
            <a:alphaModFix/>
          </a:blip>
          <a:srcRect t="21578" b="24296"/>
          <a:stretch/>
        </p:blipFill>
        <p:spPr>
          <a:xfrm>
            <a:off x="5323957" y="2512979"/>
            <a:ext cx="2624980" cy="797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>
            <a:spLocks noGrp="1"/>
          </p:cNvSpPr>
          <p:nvPr>
            <p:ph type="title"/>
          </p:nvPr>
        </p:nvSpPr>
        <p:spPr>
          <a:xfrm>
            <a:off x="667900" y="458059"/>
            <a:ext cx="7989600" cy="519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Robots that run ROS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8" name="Google Shape;78;p4" descr="Reinvent the wheel or not!. Use Library or build things yourself. | by  Bhavik Bansal | Medium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4" descr="Reinvent the wheel or not!. Use Library or build things yourself. | by  Bhavik Bansal | Medium"/>
          <p:cNvSpPr/>
          <p:nvPr/>
        </p:nvSpPr>
        <p:spPr>
          <a:xfrm>
            <a:off x="6096000" y="34290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4" descr="Reinvent the wheel or not!. Use Library or build things yourself. | by  Bhavik Bansal | Medium"/>
          <p:cNvSpPr/>
          <p:nvPr/>
        </p:nvSpPr>
        <p:spPr>
          <a:xfrm>
            <a:off x="6248400" y="3581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110" y="1047137"/>
            <a:ext cx="4613346" cy="270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00799" y="1444373"/>
            <a:ext cx="2614613" cy="1743926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4"/>
          <p:cNvSpPr txBox="1"/>
          <p:nvPr/>
        </p:nvSpPr>
        <p:spPr>
          <a:xfrm>
            <a:off x="5043919" y="1066501"/>
            <a:ext cx="391997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From academia…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"/>
          <p:cNvSpPr txBox="1"/>
          <p:nvPr/>
        </p:nvSpPr>
        <p:spPr>
          <a:xfrm>
            <a:off x="4572000" y="3295331"/>
            <a:ext cx="391997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… to the Industry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94494" y="3733800"/>
            <a:ext cx="2402634" cy="134678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4"/>
          <p:cNvSpPr txBox="1"/>
          <p:nvPr/>
        </p:nvSpPr>
        <p:spPr>
          <a:xfrm>
            <a:off x="6531985" y="4500795"/>
            <a:ext cx="391997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 many others….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3606ddabc_0_41"/>
          <p:cNvSpPr txBox="1">
            <a:spLocks noGrp="1"/>
          </p:cNvSpPr>
          <p:nvPr>
            <p:ph type="title"/>
          </p:nvPr>
        </p:nvSpPr>
        <p:spPr>
          <a:xfrm>
            <a:off x="667900" y="458059"/>
            <a:ext cx="7989600" cy="519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Our Robot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2" name="Google Shape;92;gd3606ddabc_0_41" descr="Reinvent the wheel or not!. Use Library or build things yourself. | by  Bhavik Bansal | Medium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d3606ddabc_0_41" descr="Reinvent the wheel or not!. Use Library or build things yourself. | by  Bhavik Bansal | Medium"/>
          <p:cNvSpPr/>
          <p:nvPr/>
        </p:nvSpPr>
        <p:spPr>
          <a:xfrm>
            <a:off x="6096000" y="34290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d3606ddabc_0_41" descr="Reinvent the wheel or not!. Use Library or build things yourself. | by  Bhavik Bansal | Medium"/>
          <p:cNvSpPr/>
          <p:nvPr/>
        </p:nvSpPr>
        <p:spPr>
          <a:xfrm>
            <a:off x="6248400" y="3581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gd3606ddabc_0_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125" y="1954343"/>
            <a:ext cx="4309949" cy="21462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d3606ddabc_0_41"/>
          <p:cNvSpPr txBox="1"/>
          <p:nvPr/>
        </p:nvSpPr>
        <p:spPr>
          <a:xfrm>
            <a:off x="182550" y="1349100"/>
            <a:ext cx="42231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US" sz="23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Differential-Drive Robot</a:t>
            </a:r>
            <a:endParaRPr sz="2300" b="0" i="0" u="none" strike="noStrike" cap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97" name="Google Shape;97;gd3606ddabc_0_41"/>
          <p:cNvSpPr/>
          <p:nvPr/>
        </p:nvSpPr>
        <p:spPr>
          <a:xfrm>
            <a:off x="5639325" y="1349100"/>
            <a:ext cx="1767600" cy="411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Chassis</a:t>
            </a:r>
            <a:endParaRPr sz="15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d3606ddabc_0_41"/>
          <p:cNvSpPr/>
          <p:nvPr/>
        </p:nvSpPr>
        <p:spPr>
          <a:xfrm>
            <a:off x="4480800" y="2282900"/>
            <a:ext cx="1340400" cy="411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Right_wheel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d3606ddabc_0_41"/>
          <p:cNvSpPr/>
          <p:nvPr/>
        </p:nvSpPr>
        <p:spPr>
          <a:xfrm>
            <a:off x="5852925" y="2282900"/>
            <a:ext cx="1340400" cy="411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Left_wheel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d3606ddabc_0_41"/>
          <p:cNvSpPr/>
          <p:nvPr/>
        </p:nvSpPr>
        <p:spPr>
          <a:xfrm>
            <a:off x="7225050" y="2282900"/>
            <a:ext cx="1432500" cy="411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Caster_wheel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d3606ddabc_0_41"/>
          <p:cNvSpPr/>
          <p:nvPr/>
        </p:nvSpPr>
        <p:spPr>
          <a:xfrm>
            <a:off x="7711500" y="1761000"/>
            <a:ext cx="1432500" cy="411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Laser_sensor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" name="Google Shape;102;gd3606ddabc_0_41"/>
          <p:cNvCxnSpPr>
            <a:endCxn id="98" idx="0"/>
          </p:cNvCxnSpPr>
          <p:nvPr/>
        </p:nvCxnSpPr>
        <p:spPr>
          <a:xfrm flipH="1">
            <a:off x="5151000" y="1767800"/>
            <a:ext cx="747300" cy="515100"/>
          </a:xfrm>
          <a:prstGeom prst="curved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" name="Google Shape;103;gd3606ddabc_0_41"/>
          <p:cNvCxnSpPr>
            <a:endCxn id="99" idx="0"/>
          </p:cNvCxnSpPr>
          <p:nvPr/>
        </p:nvCxnSpPr>
        <p:spPr>
          <a:xfrm rot="-5400000" flipH="1">
            <a:off x="6253425" y="2013200"/>
            <a:ext cx="528600" cy="108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" name="Google Shape;104;gd3606ddabc_0_41"/>
          <p:cNvCxnSpPr>
            <a:stCxn id="101" idx="0"/>
            <a:endCxn id="97" idx="3"/>
          </p:cNvCxnSpPr>
          <p:nvPr/>
        </p:nvCxnSpPr>
        <p:spPr>
          <a:xfrm rot="5400000" flipH="1">
            <a:off x="7814250" y="1147500"/>
            <a:ext cx="206100" cy="1020900"/>
          </a:xfrm>
          <a:prstGeom prst="curved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5" name="Google Shape;105;gd3606ddabc_0_41"/>
          <p:cNvCxnSpPr/>
          <p:nvPr/>
        </p:nvCxnSpPr>
        <p:spPr>
          <a:xfrm rot="-5400000" flipH="1">
            <a:off x="7017550" y="1887225"/>
            <a:ext cx="531600" cy="2925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" name="Google Shape;106;gd3606ddabc_0_41"/>
          <p:cNvSpPr/>
          <p:nvPr/>
        </p:nvSpPr>
        <p:spPr>
          <a:xfrm>
            <a:off x="4602338" y="3072750"/>
            <a:ext cx="1340400" cy="411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Right_rim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107;gd3606ddabc_0_41"/>
          <p:cNvCxnSpPr>
            <a:stCxn id="98" idx="2"/>
            <a:endCxn id="106" idx="0"/>
          </p:cNvCxnSpPr>
          <p:nvPr/>
        </p:nvCxnSpPr>
        <p:spPr>
          <a:xfrm rot="-5400000" flipH="1">
            <a:off x="5022750" y="2823050"/>
            <a:ext cx="378000" cy="121500"/>
          </a:xfrm>
          <a:prstGeom prst="curvedConnector3">
            <a:avLst>
              <a:gd name="adj1" fmla="val 49993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08" name="Google Shape;108;gd3606ddabc_0_41"/>
          <p:cNvSpPr/>
          <p:nvPr/>
        </p:nvSpPr>
        <p:spPr>
          <a:xfrm>
            <a:off x="7073400" y="3375450"/>
            <a:ext cx="1687800" cy="411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Camera_sensor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" name="Google Shape;109;gd3606ddabc_0_41"/>
          <p:cNvCxnSpPr>
            <a:endCxn id="108" idx="0"/>
          </p:cNvCxnSpPr>
          <p:nvPr/>
        </p:nvCxnSpPr>
        <p:spPr>
          <a:xfrm rot="5400000">
            <a:off x="7783050" y="2307000"/>
            <a:ext cx="1202700" cy="934200"/>
          </a:xfrm>
          <a:prstGeom prst="curvedConnector3">
            <a:avLst>
              <a:gd name="adj1" fmla="val 69090"/>
            </a:avLst>
          </a:prstGeom>
          <a:noFill/>
          <a:ln w="952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>
            <a:spLocks noGrp="1"/>
          </p:cNvSpPr>
          <p:nvPr>
            <p:ph type="ctrTitle"/>
          </p:nvPr>
        </p:nvSpPr>
        <p:spPr>
          <a:xfrm>
            <a:off x="5215275" y="64400"/>
            <a:ext cx="3540600" cy="19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Cabin"/>
              <a:buNone/>
            </a:pPr>
            <a:r>
              <a:rPr lang="en-US" sz="4400">
                <a:solidFill>
                  <a:srgbClr val="262626"/>
                </a:solidFill>
              </a:rPr>
              <a:t>How ROS works?</a:t>
            </a:r>
            <a:endParaRPr sz="4400">
              <a:solidFill>
                <a:srgbClr val="262626"/>
              </a:solidFill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411209" y="536195"/>
            <a:ext cx="189986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ROS Master</a:t>
            </a: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1661907" y="1231405"/>
            <a:ext cx="230746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A880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Topics</a:t>
            </a:r>
            <a:endParaRPr sz="1400" b="0" i="0" u="none" strike="noStrike" cap="none">
              <a:solidFill>
                <a:srgbClr val="A8800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"/>
          <p:cNvSpPr txBox="1"/>
          <p:nvPr/>
        </p:nvSpPr>
        <p:spPr>
          <a:xfrm>
            <a:off x="411209" y="2061882"/>
            <a:ext cx="35406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Nodes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5"/>
          <p:cNvSpPr txBox="1"/>
          <p:nvPr/>
        </p:nvSpPr>
        <p:spPr>
          <a:xfrm>
            <a:off x="2181509" y="2602447"/>
            <a:ext cx="464824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A880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Messages</a:t>
            </a:r>
            <a:endParaRPr sz="1800" b="0" i="0" u="none" strike="noStrike" cap="none">
              <a:solidFill>
                <a:srgbClr val="A8800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p5"/>
          <p:cNvSpPr txBox="1"/>
          <p:nvPr/>
        </p:nvSpPr>
        <p:spPr>
          <a:xfrm>
            <a:off x="240410" y="3432924"/>
            <a:ext cx="300707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Actions &amp; Services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5"/>
          <p:cNvSpPr txBox="1"/>
          <p:nvPr/>
        </p:nvSpPr>
        <p:spPr>
          <a:xfrm>
            <a:off x="1661907" y="4238005"/>
            <a:ext cx="3654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A880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Publishers &amp; Subscribers</a:t>
            </a:r>
            <a:endParaRPr sz="1800" b="0" i="0" u="none" strike="noStrike" cap="none">
              <a:solidFill>
                <a:srgbClr val="A8800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p5"/>
          <p:cNvSpPr txBox="1"/>
          <p:nvPr/>
        </p:nvSpPr>
        <p:spPr>
          <a:xfrm>
            <a:off x="5174625" y="1941141"/>
            <a:ext cx="3540600" cy="19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bin"/>
              <a:buNone/>
            </a:pPr>
            <a:r>
              <a:rPr lang="en-US" sz="1800" b="1" i="0" u="none" strike="noStrike" cap="non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rPr>
              <a:t>‘’ROS systems consist of many small programs (</a:t>
            </a:r>
            <a:r>
              <a:rPr lang="en-US" sz="1800" b="1" i="0" u="none" strike="noStrike" cap="none">
                <a:solidFill>
                  <a:srgbClr val="A88005"/>
                </a:solidFill>
                <a:latin typeface="Cabin"/>
                <a:ea typeface="Cabin"/>
                <a:cs typeface="Cabin"/>
                <a:sym typeface="Cabin"/>
              </a:rPr>
              <a:t>nodes</a:t>
            </a:r>
            <a:r>
              <a:rPr lang="en-US" sz="1800" b="1" i="0" u="none" strike="noStrike" cap="non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rPr>
              <a:t>) which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bin"/>
              <a:buNone/>
            </a:pPr>
            <a:r>
              <a:rPr lang="en-US" sz="1800" b="1" i="0" u="none" strike="noStrike" cap="non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rPr>
              <a:t>connect to each other and continuously exchange </a:t>
            </a:r>
            <a:r>
              <a:rPr lang="en-US" sz="1800" b="1" i="0" u="none" strike="noStrike" cap="none">
                <a:solidFill>
                  <a:srgbClr val="A88005"/>
                </a:solidFill>
                <a:latin typeface="Cabin"/>
                <a:ea typeface="Cabin"/>
                <a:cs typeface="Cabin"/>
                <a:sym typeface="Cabin"/>
              </a:rPr>
              <a:t>messages</a:t>
            </a:r>
            <a:r>
              <a:rPr lang="en-US"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’’</a:t>
            </a:r>
            <a:endParaRPr sz="1800" b="1" i="0" u="none" strike="noStrike" cap="none">
              <a:solidFill>
                <a:srgbClr val="A88005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667900" y="458059"/>
            <a:ext cx="7989600" cy="519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Publishers &amp; Subscribers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7" name="Google Shape;127;p16" descr="Reinvent the wheel or not!. Use Library or build things yourself. | by  Bhavik Bansal | Medium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6" descr="Reinvent the wheel or not!. Use Library or build things yourself. | by  Bhavik Bansal | Medium"/>
          <p:cNvSpPr/>
          <p:nvPr/>
        </p:nvSpPr>
        <p:spPr>
          <a:xfrm>
            <a:off x="6096000" y="34290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6" descr="Reinvent the wheel or not!. Use Library or build things yourself. | by  Bhavik Bansal | Medium"/>
          <p:cNvSpPr/>
          <p:nvPr/>
        </p:nvSpPr>
        <p:spPr>
          <a:xfrm>
            <a:off x="6248400" y="3581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1895" y="1039466"/>
            <a:ext cx="3850105" cy="311062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6"/>
          <p:cNvSpPr txBox="1"/>
          <p:nvPr/>
        </p:nvSpPr>
        <p:spPr>
          <a:xfrm>
            <a:off x="4268381" y="1147626"/>
            <a:ext cx="2143937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Subscriber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148034" y="2255040"/>
            <a:ext cx="2143937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Publisher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6"/>
          <p:cNvSpPr txBox="1"/>
          <p:nvPr/>
        </p:nvSpPr>
        <p:spPr>
          <a:xfrm rot="-2643780">
            <a:off x="2081249" y="1652767"/>
            <a:ext cx="2143937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Topic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4" name="Google Shape;134;p16"/>
          <p:cNvCxnSpPr/>
          <p:nvPr/>
        </p:nvCxnSpPr>
        <p:spPr>
          <a:xfrm rot="10800000">
            <a:off x="1811918" y="3305175"/>
            <a:ext cx="960000" cy="4572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5" name="Google Shape;135;p16"/>
          <p:cNvSpPr txBox="1"/>
          <p:nvPr/>
        </p:nvSpPr>
        <p:spPr>
          <a:xfrm>
            <a:off x="2765441" y="3667492"/>
            <a:ext cx="2641667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Message: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A880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string ‘’It’s a secret!’’</a:t>
            </a:r>
            <a:endParaRPr sz="1100" b="0" i="0" u="none" strike="noStrike" cap="none">
              <a:solidFill>
                <a:srgbClr val="A8800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6"/>
          <p:cNvSpPr txBox="1"/>
          <p:nvPr/>
        </p:nvSpPr>
        <p:spPr>
          <a:xfrm>
            <a:off x="6538308" y="2081179"/>
            <a:ext cx="2143937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sng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Nodes</a:t>
            </a:r>
            <a:endParaRPr sz="1600" b="0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 flipH="1">
            <a:off x="5992192" y="2421032"/>
            <a:ext cx="724289" cy="55006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8" name="Google Shape;138;p16"/>
          <p:cNvCxnSpPr/>
          <p:nvPr/>
        </p:nvCxnSpPr>
        <p:spPr>
          <a:xfrm>
            <a:off x="7194307" y="2419693"/>
            <a:ext cx="831937" cy="57101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9" name="Google Shape;139;p16"/>
          <p:cNvSpPr txBox="1"/>
          <p:nvPr/>
        </p:nvSpPr>
        <p:spPr>
          <a:xfrm>
            <a:off x="7585531" y="3012807"/>
            <a:ext cx="214393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A880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Subscribers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(receive data)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6"/>
          <p:cNvSpPr txBox="1"/>
          <p:nvPr/>
        </p:nvSpPr>
        <p:spPr>
          <a:xfrm>
            <a:off x="5138035" y="2947116"/>
            <a:ext cx="214393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A880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Publishers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(sending data)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6"/>
          <p:cNvSpPr txBox="1"/>
          <p:nvPr/>
        </p:nvSpPr>
        <p:spPr>
          <a:xfrm>
            <a:off x="6412318" y="4150093"/>
            <a:ext cx="1918127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sng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A880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float64    temperature</a:t>
            </a:r>
            <a:endParaRPr sz="1100" b="0" i="0" u="none" strike="noStrike" cap="none">
              <a:solidFill>
                <a:srgbClr val="A8800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6"/>
          <p:cNvSpPr/>
          <p:nvPr/>
        </p:nvSpPr>
        <p:spPr>
          <a:xfrm>
            <a:off x="6096000" y="3874076"/>
            <a:ext cx="2218389" cy="951425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6"/>
          <p:cNvSpPr txBox="1"/>
          <p:nvPr/>
        </p:nvSpPr>
        <p:spPr>
          <a:xfrm>
            <a:off x="6748514" y="3939767"/>
            <a:ext cx="1066915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Messages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lley Daily Activities by Slidesgo">
  <a:themeElements>
    <a:clrScheme name="Simple Light">
      <a:dk1>
        <a:srgbClr val="000000"/>
      </a:dk1>
      <a:lt1>
        <a:srgbClr val="FFFFFF"/>
      </a:lt1>
      <a:dk2>
        <a:srgbClr val="FAD562"/>
      </a:dk2>
      <a:lt2>
        <a:srgbClr val="CCCCCC"/>
      </a:lt2>
      <a:accent1>
        <a:srgbClr val="000000"/>
      </a:accent1>
      <a:accent2>
        <a:srgbClr val="FFFFFF"/>
      </a:accent2>
      <a:accent3>
        <a:srgbClr val="FAD562"/>
      </a:accent3>
      <a:accent4>
        <a:srgbClr val="CCCCCC"/>
      </a:accent4>
      <a:accent5>
        <a:srgbClr val="000000"/>
      </a:accent5>
      <a:accent6>
        <a:srgbClr val="FAD562"/>
      </a:accent6>
      <a:hlink>
        <a:srgbClr val="CCCCC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460</Words>
  <Application>Microsoft Office PowerPoint</Application>
  <PresentationFormat>Προβολή στην οθόνη (16:9)</PresentationFormat>
  <Paragraphs>110</Paragraphs>
  <Slides>15</Slides>
  <Notes>15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15</vt:i4>
      </vt:variant>
    </vt:vector>
  </HeadingPairs>
  <TitlesOfParts>
    <vt:vector size="20" baseType="lpstr">
      <vt:lpstr>Arial</vt:lpstr>
      <vt:lpstr>Cabin</vt:lpstr>
      <vt:lpstr>Noto Sans Symbols</vt:lpstr>
      <vt:lpstr>Century Gothic</vt:lpstr>
      <vt:lpstr>Valley Daily Activities by Slidesgo</vt:lpstr>
      <vt:lpstr>ΣΦΗΜΜΥ 12 Workshop Εισαγωγή στη ROS: Δημιουργία μοντέλου και αυτόνομη χαρτογράφηση</vt:lpstr>
      <vt:lpstr>What is?</vt:lpstr>
      <vt:lpstr>Before ROS…</vt:lpstr>
      <vt:lpstr>So what is ROS?</vt:lpstr>
      <vt:lpstr>Why?</vt:lpstr>
      <vt:lpstr>Robots that run ROS</vt:lpstr>
      <vt:lpstr>Our Robot</vt:lpstr>
      <vt:lpstr>How ROS works?</vt:lpstr>
      <vt:lpstr>Publishers &amp; Subscribers</vt:lpstr>
      <vt:lpstr>How Nodes communicate?</vt:lpstr>
      <vt:lpstr>What about topics?</vt:lpstr>
      <vt:lpstr>How differential plugin works?</vt:lpstr>
      <vt:lpstr>How LIDAR plugin works?</vt:lpstr>
      <vt:lpstr>The importance of transformations</vt:lpstr>
      <vt:lpstr>Our code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ΣΦΗΜΜΥ 12 Workshop Εισαγωγή στη ROS: Δημιουργία μοντέλου και αυτόνομη χαρτογράφηση</dc:title>
  <dc:creator>user</dc:creator>
  <cp:lastModifiedBy>Sotirios Barlakas</cp:lastModifiedBy>
  <cp:revision>1</cp:revision>
  <dcterms:modified xsi:type="dcterms:W3CDTF">2021-04-23T11:39:41Z</dcterms:modified>
</cp:coreProperties>
</file>