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8" r:id="rId4"/>
    <p:sldId id="288" r:id="rId5"/>
    <p:sldId id="289" r:id="rId7"/>
    <p:sldId id="257" r:id="rId8"/>
    <p:sldId id="290" r:id="rId9"/>
    <p:sldId id="259" r:id="rId10"/>
    <p:sldId id="260" r:id="rId11"/>
    <p:sldId id="261" r:id="rId12"/>
    <p:sldId id="262" r:id="rId13"/>
    <p:sldId id="263" r:id="rId14"/>
    <p:sldId id="264" r:id="rId15"/>
    <p:sldId id="291" r:id="rId16"/>
    <p:sldId id="266" r:id="rId17"/>
    <p:sldId id="267" r:id="rId18"/>
    <p:sldId id="292" r:id="rId19"/>
    <p:sldId id="268" r:id="rId20"/>
    <p:sldId id="269" r:id="rId21"/>
    <p:sldId id="271" r:id="rId22"/>
    <p:sldId id="272" r:id="rId23"/>
    <p:sldId id="273" r:id="rId24"/>
    <p:sldId id="274" r:id="rId25"/>
    <p:sldId id="293" r:id="rId26"/>
    <p:sldId id="275" r:id="rId27"/>
    <p:sldId id="294" r:id="rId28"/>
    <p:sldId id="286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ACDC (Automatic Cardiac Diagnosis Challenge) 是 MICCAI 2017 的一个挑战赛，旨在对心脏动态磁共振成像 (cine-MRI) 中的舒张期 (ED) 和收缩期 (ES) 帧进行左心室 (LV) 、右心室 (RV) 和心肌 (Myo) 分割。精确分割心脏图像对于评估心脏功能，如射血分数（EF）、每次搏动的血量（SV）、左心室质量和心肌厚度，这些进而为诊断和治疗心脏疾病提供关键信息。该数据集涵盖 150 个病例，分为 5 个子类：NOR (正常)、MINF (心肌梗死伴随收缩性心力衰竭)、DCM (扩张型心肌病)、HCM (肥厚型心肌病) 和 ARV (右室异常)，每类各 30 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ACDC (Automatic Cardiac Diagnosis Challenge) 是 MICCAI 2017 的一个挑战赛，旨在对心脏动态磁共振成像 (cine-MRI) 中的舒张期 (ED) 和收缩期 (ES) 帧进行左心室 (LV) 、右心室 (RV) 和心肌 (Myo) 分割。精确分割心脏图像对于评估心脏功能，如射血分数（EF）、每次搏动的血量（SV）、左心室质量和心肌厚度，这些进而为诊断和治疗心脏疾病提供关键信息。该数据集涵盖 150 个病例，分为 5 个子类：NOR (正常)、MINF (心肌梗死伴随收缩性心力衰竭)、DCM (扩张型心肌病)、HCM (肥厚型心肌病) 和 ARV (右室异常)，每类各 30 例。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CAC3-F045-4D9B-8C91-C8C13CA7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6F28-F302-4D4A-8DD3-64BB7D74FE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dirty="0"/>
              <a:t>Image Segmentation based on U-Net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08" y="1589118"/>
            <a:ext cx="5418572" cy="36740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30931" y="5422224"/>
            <a:ext cx="1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U-Net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22" y="2157971"/>
            <a:ext cx="4836379" cy="209469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44731" y="4430045"/>
            <a:ext cx="38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 Goal: one-class segmentation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Part1 Data Preparation 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1804" y="988671"/>
            <a:ext cx="4374639" cy="35388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4" y="1562541"/>
            <a:ext cx="4629796" cy="2391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4832775"/>
            <a:ext cx="5696745" cy="15623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04" y="4832775"/>
            <a:ext cx="4250790" cy="16406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Part2 Evaluation Metrics for Segmentation Tasks</a:t>
            </a:r>
            <a:endParaRPr lang="zh-CN" altLang="en-US" sz="2800" b="1" dirty="0"/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1"/>
          <a:srcRect l="2126"/>
          <a:stretch>
            <a:fillRect/>
          </a:stretch>
        </p:blipFill>
        <p:spPr>
          <a:xfrm>
            <a:off x="817245" y="2160270"/>
            <a:ext cx="4385310" cy="666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8" y="3942398"/>
            <a:ext cx="3780473" cy="7534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3"/>
          <a:srcRect l="2616"/>
          <a:stretch>
            <a:fillRect/>
          </a:stretch>
        </p:blipFill>
        <p:spPr>
          <a:xfrm>
            <a:off x="817245" y="1245235"/>
            <a:ext cx="3545205" cy="740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3" y="5811521"/>
            <a:ext cx="3247075" cy="73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05" y="4913313"/>
            <a:ext cx="3573780" cy="766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38" y="3001328"/>
            <a:ext cx="4140517" cy="766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390" y="2041525"/>
            <a:ext cx="4894580" cy="2331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Part2 Evaluation Metrics for Segmentation Tasks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48" y="1704041"/>
            <a:ext cx="5496692" cy="33151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0" y="2740824"/>
            <a:ext cx="549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is an example for the calculation of ‘</a:t>
            </a:r>
            <a:r>
              <a:rPr lang="en-US" altLang="zh-CN" b="1" dirty="0"/>
              <a:t>accuracy</a:t>
            </a:r>
            <a:r>
              <a:rPr lang="en-US" altLang="zh-CN" dirty="0"/>
              <a:t>’.</a:t>
            </a:r>
            <a:endParaRPr lang="en-US" altLang="zh-CN" dirty="0"/>
          </a:p>
          <a:p>
            <a:r>
              <a:rPr lang="en-US" altLang="zh-CN" dirty="0"/>
              <a:t>Implement ‘</a:t>
            </a:r>
            <a:r>
              <a:rPr lang="en-US" altLang="zh-CN" b="1" dirty="0"/>
              <a:t>sensitivity</a:t>
            </a:r>
            <a:r>
              <a:rPr lang="en-US" altLang="zh-CN" dirty="0"/>
              <a:t>’, ’ </a:t>
            </a:r>
            <a:r>
              <a:rPr lang="en-US" altLang="zh-CN" b="1" dirty="0"/>
              <a:t>specificity</a:t>
            </a:r>
            <a:r>
              <a:rPr lang="en-US" altLang="zh-CN" dirty="0"/>
              <a:t>’, ’ </a:t>
            </a:r>
            <a:r>
              <a:rPr lang="en-US" altLang="zh-CN" b="1" dirty="0"/>
              <a:t>precision</a:t>
            </a:r>
            <a:r>
              <a:rPr lang="en-US" altLang="zh-CN" dirty="0"/>
              <a:t>’, ’ </a:t>
            </a:r>
            <a:r>
              <a:rPr lang="en-US" altLang="zh-CN" b="1" dirty="0"/>
              <a:t>F1 score</a:t>
            </a:r>
            <a:r>
              <a:rPr lang="en-US" altLang="zh-CN" dirty="0"/>
              <a:t>’, ’ </a:t>
            </a:r>
            <a:r>
              <a:rPr lang="en-US" altLang="zh-CN" b="1" dirty="0"/>
              <a:t>Jaccard similarity</a:t>
            </a:r>
            <a:r>
              <a:rPr lang="en-US" altLang="zh-CN" dirty="0"/>
              <a:t>’, </a:t>
            </a:r>
            <a:r>
              <a:rPr lang="en-US" altLang="zh-CN" b="1" dirty="0"/>
              <a:t>’Dice Coefficient</a:t>
            </a:r>
            <a:r>
              <a:rPr lang="en-US" altLang="zh-CN" dirty="0"/>
              <a:t>’.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Part2 Evaluation Metrics for Segmentation Tasks (answers)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48" y="1104576"/>
            <a:ext cx="4599136" cy="17644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96" y="1099050"/>
            <a:ext cx="4807530" cy="17699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49" y="3099422"/>
            <a:ext cx="4599136" cy="18115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93724"/>
            <a:ext cx="4886426" cy="14362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48" y="5113988"/>
            <a:ext cx="4599136" cy="15379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4910980"/>
            <a:ext cx="4886426" cy="1705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Part3 U-Net 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02005" y="1493520"/>
            <a:ext cx="1075880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The idiom for defining a model in PyTorch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 </a:t>
            </a:r>
            <a:r>
              <a:rPr lang="en-US" altLang="zh-CN"/>
              <a:t>D</a:t>
            </a:r>
            <a:r>
              <a:rPr lang="zh-CN" altLang="en-US"/>
              <a:t>efin</a:t>
            </a:r>
            <a:r>
              <a:rPr lang="en-US" altLang="zh-CN"/>
              <a:t>e</a:t>
            </a:r>
            <a:r>
              <a:rPr lang="zh-CN" altLang="en-US"/>
              <a:t> a class that extends the Module class.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The </a:t>
            </a:r>
            <a:r>
              <a:rPr lang="zh-CN" altLang="en-US" b="1"/>
              <a:t>constructor</a:t>
            </a:r>
            <a:r>
              <a:rPr lang="zh-CN" altLang="en-US"/>
              <a:t> of your class defines the layers of the model and the </a:t>
            </a:r>
            <a:r>
              <a:rPr lang="zh-CN" altLang="en-US" b="1"/>
              <a:t>forward()</a:t>
            </a:r>
            <a:r>
              <a:rPr lang="zh-CN" altLang="en-US"/>
              <a:t> function is the override that defines how to forward propagate input through the defined layers of the model.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Many layers are available, such as Linear for fully connected layers, Conv2d for convolutional layers, and MaxPool2d for pooling layers.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Activation functions can also be defined as layers, such as ReLU, Softmax, and Sigmoid.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Part3 U-Net 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48" y="1921293"/>
            <a:ext cx="5496691" cy="33506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21" y="2830290"/>
            <a:ext cx="4834301" cy="2157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4083" y="998298"/>
            <a:ext cx="1154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DoubleConv</a:t>
            </a:r>
            <a:endParaRPr lang="en-US" altLang="zh-CN" sz="2400" b="1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Part3 U-Net 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48" y="1921293"/>
            <a:ext cx="5496691" cy="33506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4083" y="998298"/>
            <a:ext cx="1154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DoubleConv</a:t>
            </a:r>
            <a:r>
              <a:rPr lang="en-US" altLang="zh-CN" sz="2400" b="1" dirty="0"/>
              <a:t> (answers)</a:t>
            </a:r>
            <a:endParaRPr lang="en-US" altLang="zh-CN" sz="2400" b="1" dirty="0"/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1" y="2715819"/>
            <a:ext cx="5126832" cy="21421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Part3 U-Net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4083" y="998298"/>
            <a:ext cx="1154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Down/Up</a:t>
            </a:r>
            <a:endParaRPr lang="en-US" altLang="zh-CN" sz="2400" b="1" dirty="0"/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239" y="1791257"/>
            <a:ext cx="2028174" cy="2190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0" y="4129295"/>
            <a:ext cx="2028174" cy="19333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569" y="1263954"/>
            <a:ext cx="5680760" cy="24964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569" y="3981808"/>
            <a:ext cx="5790779" cy="15150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569" y="5594046"/>
            <a:ext cx="6039693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Part3 U-Net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4083" y="998298"/>
            <a:ext cx="1154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Down/Up (answers)</a:t>
            </a:r>
            <a:endParaRPr lang="en-US" altLang="zh-CN" sz="2400" b="1" dirty="0"/>
          </a:p>
          <a:p>
            <a:endParaRPr lang="en-US" alt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968" y="2111786"/>
            <a:ext cx="5389843" cy="28194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73" y="1068449"/>
            <a:ext cx="5284550" cy="49060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Part3 U-Net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4083" y="998298"/>
            <a:ext cx="1154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Compose together</a:t>
            </a:r>
            <a:endParaRPr lang="en-US" altLang="zh-CN" sz="2400" b="1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1295" y="1915426"/>
            <a:ext cx="4723800" cy="4239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5630" y="5937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/>
              <a:t>Automated Cardiac Diagnosis Challenge (ACDC)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95630" y="1252220"/>
            <a:ext cx="10880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This challenge took place during the MICCAI 2017 conference. It remained open until the end of 2022 for new submissions.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32070" y="2308860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goal of this contest was two-fold: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compare the performance of automatic methods on the segmentation of the left ventricular endocardium and epicardium as the right ventricular endocardium for both end diastolic and end systolic phase instances;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compare the performance of automatic methods for the classification of the examinations in five classes (normal case, heart failure with infarction, dilated cardiomyopathy, hypertrophic cardiomyopathy, abnormal right ventricle).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1972310"/>
            <a:ext cx="3439160" cy="40125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Part3 U-Net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4083" y="998298"/>
            <a:ext cx="1154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Compose together (answers)</a:t>
            </a:r>
            <a:endParaRPr lang="en-US" altLang="zh-CN" sz="2400" b="1" dirty="0"/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0882" y="1645920"/>
            <a:ext cx="4013332" cy="47885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Part4 Binary cross-entropy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62685" y="1482090"/>
            <a:ext cx="10462260" cy="336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Common loss functions include the following:</a:t>
            </a:r>
            <a:endParaRPr lang="zh-CN" altLang="en-US" sz="2400"/>
          </a:p>
          <a:p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BCELoss: Binary cross-entropy loss for binary classification.</a:t>
            </a:r>
            <a:r>
              <a:rPr lang="en-US" altLang="zh-CN"/>
              <a:t> </a:t>
            </a:r>
            <a:endParaRPr lang="en-US" altLang="zh-CN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</a:rPr>
              <a:t>sigmoid+BCEloss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CrossEntropyLoss: Categorical cross-entropy loss for multi-class classification.</a:t>
            </a:r>
            <a:endParaRPr lang="zh-CN" altLang="en-US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</a:rPr>
              <a:t>softmax+CEloss    </a:t>
            </a:r>
            <a:endParaRPr lang="en-US" altLang="zh-CN" b="1">
              <a:solidFill>
                <a:srgbClr val="FF0000"/>
              </a:solidFill>
            </a:endParaRPr>
          </a:p>
          <a:p>
            <a:pPr indent="-528955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b="1">
                <a:solidFill>
                  <a:srgbClr val="FF0000"/>
                </a:solidFill>
              </a:rPr>
              <a:t>Notice: The CrossEntropyLoss provided in Pytorch has built-in softmax operation, so when using CrossEntropyLoss, there is no need to add an extra softmax activation function. However, the BCELoss in Pytorch requires a preceding sigmoid activation function.</a:t>
            </a:r>
            <a:endParaRPr lang="zh-CN" altLang="en-US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MSELoss: Mean squared loss for regression.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Part4 Binary cross-entropy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2923" y="1914313"/>
            <a:ext cx="6697010" cy="30293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81" y="2905051"/>
            <a:ext cx="3419952" cy="10478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Part4 Binary cross-entropy (answers)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806" y="2106555"/>
            <a:ext cx="7049484" cy="32103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Part5 Train you segmentation network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9213" y="1333884"/>
            <a:ext cx="5934903" cy="1219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00" y="3242979"/>
            <a:ext cx="5037731" cy="297086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97087" y="2663001"/>
            <a:ext cx="2397826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Thanks!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5630" y="5937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/>
              <a:t>Automated Cardiac Diagnosis Challenge (ACDC)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332"/>
          <a:stretch>
            <a:fillRect/>
          </a:stretch>
        </p:blipFill>
        <p:spPr>
          <a:xfrm>
            <a:off x="595630" y="593725"/>
            <a:ext cx="7100570" cy="588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50458"/>
          <a:stretch>
            <a:fillRect/>
          </a:stretch>
        </p:blipFill>
        <p:spPr>
          <a:xfrm>
            <a:off x="8037195" y="1117600"/>
            <a:ext cx="3243580" cy="2666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8009255" y="3740785"/>
            <a:ext cx="3230245" cy="26308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74050" y="6371590"/>
            <a:ext cx="3006725" cy="446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800"/>
              <a:t>[ 0, 85, 170, 255].</a:t>
            </a:r>
            <a:endParaRPr lang="zh-CN" altLang="en-US" sz="800"/>
          </a:p>
          <a:p>
            <a:r>
              <a:rPr lang="zh-CN" altLang="en-US" sz="800"/>
              <a:t> '0' is for background, </a:t>
            </a:r>
            <a:r>
              <a:rPr lang="en-US" altLang="zh-CN" sz="800"/>
              <a:t>               </a:t>
            </a:r>
            <a:r>
              <a:rPr lang="zh-CN" altLang="en-US" sz="800"/>
              <a:t>'85' is for right ventricle(RV), </a:t>
            </a:r>
            <a:endParaRPr lang="zh-CN" altLang="en-US" sz="800"/>
          </a:p>
          <a:p>
            <a:r>
              <a:rPr lang="zh-CN" altLang="en-US" sz="800"/>
              <a:t>'170' is for myocardium(MYO)</a:t>
            </a:r>
            <a:r>
              <a:rPr lang="en-US" altLang="zh-CN" sz="800"/>
              <a:t> </a:t>
            </a:r>
            <a:r>
              <a:rPr lang="zh-CN" altLang="en-US" sz="800"/>
              <a:t> </a:t>
            </a:r>
            <a:r>
              <a:rPr lang="en-US" altLang="zh-CN" sz="800"/>
              <a:t> </a:t>
            </a:r>
            <a:r>
              <a:rPr lang="zh-CN" altLang="en-US" sz="800"/>
              <a:t>'255' is for left ventricle(LV)</a:t>
            </a:r>
            <a:endParaRPr lang="zh-CN" altLang="en-US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Part1 Data Preparation 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88010" y="956945"/>
            <a:ext cx="107689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/>
              <a:t>Customize the dataset:</a:t>
            </a:r>
            <a:endParaRPr lang="en-US" altLang="zh-CN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/>
              <a:t>PyTorch provides the Dataset class that you can extend and customize to load your dataset. You need override the __len__() function that can be used to get the length of the dataset (number of rows or samples), and the __getitem__() function that is used to get a specific sample by index.</a:t>
            </a:r>
            <a:endParaRPr lang="en-US" altLang="zh-CN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altLang="zh-CN"/>
              <a:t>Data a</a:t>
            </a:r>
            <a:r>
              <a:rPr lang="en-US" altLang="zh-CN" dirty="0">
                <a:sym typeface="+mn-ea"/>
              </a:rPr>
              <a:t>ugmentation:</a:t>
            </a:r>
            <a:endParaRPr lang="en-US" altLang="zh-CN" dirty="0">
              <a:sym typeface="+mn-ea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/>
              <a:t>PyTorch provides various data augmentation methods, which can be found in torchvision.transforms.</a:t>
            </a:r>
            <a:endParaRPr lang="en-US" altLang="zh-CN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altLang="zh-CN"/>
              <a:t>Dataloader:</a:t>
            </a:r>
            <a:endParaRPr lang="en-US" altLang="zh-CN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/>
              <a:t>PyTorch provides the DataLoader class to navigate a Dataset instance during the training and evaluation of your model.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Part1 Data Preparation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4083" y="998298"/>
            <a:ext cx="11542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ImageFolder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en-US" altLang="zh-CN" sz="2400" dirty="0"/>
              <a:t>Check your datasets, construct ‘</a:t>
            </a:r>
            <a:r>
              <a:rPr lang="en-US" altLang="zh-CN" sz="2400" dirty="0" err="1"/>
              <a:t>ImageFolder</a:t>
            </a:r>
            <a:r>
              <a:rPr lang="en-US" altLang="zh-CN" sz="2400" dirty="0"/>
              <a:t>’, to get the data list and implement data augmentation.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257" y="3028486"/>
            <a:ext cx="5125773" cy="16095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28486"/>
            <a:ext cx="5944430" cy="13051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7" y="5073623"/>
            <a:ext cx="5231650" cy="1135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51420"/>
            <a:ext cx="5801535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Part1 Data Preparation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49185" y="834904"/>
            <a:ext cx="1154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ImageFolder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answers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382" y="1957560"/>
            <a:ext cx="5003188" cy="6896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1" y="2977753"/>
            <a:ext cx="5003188" cy="23931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2" y="5494385"/>
            <a:ext cx="5003188" cy="8427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32" y="3516709"/>
            <a:ext cx="5228823" cy="103669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61232" y="3026145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will get: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Part1 Data Preparation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4083" y="998298"/>
            <a:ext cx="1154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Dataloader</a:t>
            </a:r>
            <a:endParaRPr lang="en-US" altLang="zh-CN" sz="2400" b="1" dirty="0"/>
          </a:p>
          <a:p>
            <a:endParaRPr lang="en-US" altLang="zh-CN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02" y="1866682"/>
            <a:ext cx="5896798" cy="15623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8" y="4287514"/>
            <a:ext cx="5786252" cy="1167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Part1 Data Preparation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49185" y="834904"/>
            <a:ext cx="1154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Dataloader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answers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6889"/>
          <a:stretch>
            <a:fillRect/>
          </a:stretch>
        </p:blipFill>
        <p:spPr>
          <a:xfrm>
            <a:off x="1532890" y="1696085"/>
            <a:ext cx="8068945" cy="1486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27423"/>
          <a:stretch>
            <a:fillRect/>
          </a:stretch>
        </p:blipFill>
        <p:spPr>
          <a:xfrm>
            <a:off x="1532890" y="3933190"/>
            <a:ext cx="8068945" cy="1645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5578475"/>
            <a:ext cx="2119630" cy="513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40" y="3176270"/>
            <a:ext cx="2038350" cy="336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9748" y="-80200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Part1 Data Preparation 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4032" y="1562541"/>
            <a:ext cx="6224861" cy="50355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23" y="2474076"/>
            <a:ext cx="4629796" cy="239110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Y0NDFkYTM3MTQ5NTNiZmQwZWJiOTNhMzQyY2QxZ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3438</Words>
  <Application>WPS 演示</Application>
  <PresentationFormat>宽屏</PresentationFormat>
  <Paragraphs>125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Image Segmentation based on U-Net</vt:lpstr>
      <vt:lpstr>PowerPoint 演示文稿</vt:lpstr>
      <vt:lpstr>PowerPoint 演示文稿</vt:lpstr>
      <vt:lpstr>Part1 Data Preparation </vt:lpstr>
      <vt:lpstr>Part1 Data Preparation </vt:lpstr>
      <vt:lpstr>Part1 Data Preparation </vt:lpstr>
      <vt:lpstr>Part1 Data Preparation </vt:lpstr>
      <vt:lpstr>Part1 Data Preparation </vt:lpstr>
      <vt:lpstr>Part1 Data Preparation </vt:lpstr>
      <vt:lpstr>Part1 Data Preparation </vt:lpstr>
      <vt:lpstr>Part2 Evaluation Metrics for Segmentation Tasks</vt:lpstr>
      <vt:lpstr>Part2 Evaluation Metrics for Segmentation Tasks</vt:lpstr>
      <vt:lpstr>Part2 Evaluation Metrics for Segmentation Tasks (answers)</vt:lpstr>
      <vt:lpstr>Part3 U-Net </vt:lpstr>
      <vt:lpstr>Part3 U-Net </vt:lpstr>
      <vt:lpstr>Part3 U-Net </vt:lpstr>
      <vt:lpstr>Part3 U-Net </vt:lpstr>
      <vt:lpstr>Part3 U-Net </vt:lpstr>
      <vt:lpstr>Part3 U-Net </vt:lpstr>
      <vt:lpstr>Part3 U-Net </vt:lpstr>
      <vt:lpstr>Part4 Binary cross-entropy</vt:lpstr>
      <vt:lpstr>Part4 Binary cross-entropy</vt:lpstr>
      <vt:lpstr>Part4 Binary cross-entropy (answers)</vt:lpstr>
      <vt:lpstr>Part5 Train you segmentation network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based on U-Net</dc:title>
  <dc:creator>DELL</dc:creator>
  <cp:lastModifiedBy>lm__yuki</cp:lastModifiedBy>
  <cp:revision>14</cp:revision>
  <dcterms:created xsi:type="dcterms:W3CDTF">2023-03-22T01:28:00Z</dcterms:created>
  <dcterms:modified xsi:type="dcterms:W3CDTF">2025-05-07T05:49:49Z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B232623F0FAD404A827056B3D26B313C_13</vt:lpwstr>
  </property>
  <property fmtid="{D5CDD505-2E9C-101B-9397-08002B2CF9AE}" pid="3" name="KSOProductBuildVer">
    <vt:lpwstr>2052-12.1.0.19770</vt:lpwstr>
  </property>
</Properties>
</file>