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oboto Slab"/>
      <p:regular r:id="rId15"/>
    </p:embeddedFont>
    <p:embeddedFont>
      <p:font typeface="Roboto" panose="0200000000000000000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 showGuides="1">
      <p:cViewPr varScale="1">
        <p:scale>
          <a:sx n="132" d="100"/>
          <a:sy n="132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Leveraging Agentic AI for Scalable, Fair, and Effective Debt Management at Geldium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System Works</a:t>
            </a:r>
            <a:endParaRPr lang="en-GB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Inputs</a:t>
            </a:r>
            <a:r>
              <a:rPr lang="en-GB" sz="1600" dirty="0"/>
              <a:t>: Customer data — demographics, repayment history, credit utilization, and loan balance.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Decision Logic</a:t>
            </a:r>
            <a:r>
              <a:rPr lang="en-GB" sz="1600" dirty="0"/>
              <a:t>: Combines business rules (policy constraints) and model predictions (risk scores) to select next action.</a:t>
            </a:r>
            <a:endParaRPr lang="en-GB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/>
              <a:t>Actions</a:t>
            </a:r>
            <a:r>
              <a:rPr lang="en-GB" sz="1600" dirty="0"/>
              <a:t>: </a:t>
            </a:r>
            <a:r>
              <a:rPr lang="en-IN" altLang="en-GB" sz="1600" dirty="0"/>
              <a:t>T</a:t>
            </a:r>
            <a:r>
              <a:rPr lang="en-US" altLang="en-US" sz="1600" dirty="0"/>
              <a:t>riggers tailored interventions — payment reminders, hardship offers, or escalations for human review.</a:t>
            </a:r>
            <a:endParaRPr lang="en-US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Learning</a:t>
            </a:r>
            <a:r>
              <a:rPr lang="en-GB" sz="1600" dirty="0"/>
              <a:t>: </a:t>
            </a:r>
            <a:r>
              <a:rPr lang="en-US" altLang="en-US" sz="1600" dirty="0"/>
              <a:t>Continuously monitors outcomes, refines the model, and improves intervention accuracy over time.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of Agentic AI</a:t>
            </a:r>
            <a:endParaRPr lang="en-GB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Fully automated decisions </a:t>
            </a:r>
            <a:r>
              <a:rPr lang="en-IN" altLang="en-GB" b="1" dirty="0"/>
              <a:t>:</a:t>
            </a:r>
            <a:br>
              <a:rPr lang="en-IN" altLang="en-GB" b="1" dirty="0"/>
            </a:br>
            <a:endParaRPr lang="en-IN" altLang="en-GB" dirty="0"/>
          </a:p>
          <a:p>
            <a:pPr marL="114300" indent="457200">
              <a:buFont typeface="Arial" panose="020B0604020202020204" pitchFamily="34" charset="0"/>
              <a:buNone/>
            </a:pPr>
            <a:r>
              <a:rPr lang="en-US" altLang="en-US" dirty="0"/>
              <a:t>Payment reminders</a:t>
            </a:r>
            <a:r>
              <a:rPr lang="en-IN" altLang="en-US" dirty="0"/>
              <a:t>, </a:t>
            </a:r>
            <a:r>
              <a:rPr lang="en-US" altLang="en-US" dirty="0"/>
              <a:t>Risk-based prioritization</a:t>
            </a:r>
            <a:r>
              <a:rPr lang="en-IN" altLang="en-US" dirty="0"/>
              <a:t> and </a:t>
            </a:r>
            <a:r>
              <a:rPr lang="en-US" altLang="en-US" dirty="0"/>
              <a:t>Outreach timing adjustments</a:t>
            </a:r>
            <a:r>
              <a:rPr lang="en-IN" altLang="en-US" dirty="0"/>
              <a:t>.</a:t>
            </a:r>
            <a:endParaRPr lang="en-IN" altLang="en-US" dirty="0"/>
          </a:p>
          <a:p>
            <a:pPr marL="11430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Human-reviewed actions</a:t>
            </a:r>
            <a:r>
              <a:rPr lang="en-IN" altLang="en-GB" b="1" dirty="0"/>
              <a:t>:</a:t>
            </a:r>
            <a:br>
              <a:rPr lang="en-IN" altLang="en-GB" dirty="0"/>
            </a:br>
            <a:endParaRPr lang="en-IN" altLang="en-GB" dirty="0"/>
          </a:p>
          <a:p>
            <a:pPr marL="114300" indent="457200">
              <a:buFont typeface="Arial" panose="020B0604020202020204" pitchFamily="34" charset="0"/>
              <a:buNone/>
            </a:pPr>
            <a:r>
              <a:rPr lang="en-US" altLang="en-US" dirty="0"/>
              <a:t>Hardship plan approvals</a:t>
            </a:r>
            <a:r>
              <a:rPr lang="en-IN" altLang="en-US" dirty="0"/>
              <a:t>, </a:t>
            </a:r>
            <a:r>
              <a:rPr lang="en-US" altLang="en-US" dirty="0"/>
              <a:t>Sensitive case review</a:t>
            </a:r>
            <a:r>
              <a:rPr lang="en-IN" altLang="en-US" dirty="0"/>
              <a:t>, </a:t>
            </a:r>
            <a:r>
              <a:rPr lang="en-US" altLang="en-US" dirty="0"/>
              <a:t>Fairness and compliance checks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Responsible AI Guardrails</a:t>
            </a:r>
            <a:endParaRPr lang="en-GB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Font typeface="Arial" panose="020B0604020202020204" pitchFamily="34" charset="0"/>
              <a:buNone/>
            </a:pPr>
            <a:r>
              <a:rPr lang="en-IN" altLang="en-GB" sz="1600" dirty="0"/>
              <a:t>1. </a:t>
            </a:r>
            <a:r>
              <a:rPr lang="en-GB" sz="1600" dirty="0"/>
              <a:t>Fairness </a:t>
            </a:r>
            <a:r>
              <a:rPr lang="en-IN" altLang="en-GB" sz="1600" dirty="0"/>
              <a:t>C</a:t>
            </a:r>
            <a:r>
              <a:rPr lang="en-GB" sz="1600" dirty="0"/>
              <a:t>hecks</a:t>
            </a:r>
            <a:r>
              <a:rPr lang="en-IN" altLang="en-GB" sz="1600" dirty="0"/>
              <a:t>: </a:t>
            </a:r>
            <a:r>
              <a:rPr lang="en-US" altLang="en-US" sz="1600" dirty="0"/>
              <a:t>Regular audits to spot and fix bias</a:t>
            </a:r>
            <a:endParaRPr lang="en-US" altLang="en-US" sz="16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IN" altLang="en-GB" sz="1600" dirty="0"/>
              <a:t>2. </a:t>
            </a:r>
            <a:r>
              <a:rPr lang="en-GB" sz="1600" dirty="0"/>
              <a:t>Explainability</a:t>
            </a:r>
            <a:r>
              <a:rPr lang="en-IN" altLang="en-GB" sz="1600" dirty="0"/>
              <a:t>: </a:t>
            </a:r>
            <a:r>
              <a:rPr lang="en-US" altLang="en-US" sz="1600" dirty="0"/>
              <a:t>Clear reasons for decisions, supporting trust</a:t>
            </a:r>
            <a:endParaRPr lang="en-US" altLang="en-US" sz="16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IN" altLang="en-GB" sz="1600" dirty="0"/>
              <a:t>3. C</a:t>
            </a:r>
            <a:r>
              <a:rPr lang="en-GB" sz="1600" dirty="0"/>
              <a:t>ompliance</a:t>
            </a:r>
            <a:r>
              <a:rPr lang="en-IN" altLang="en-GB" sz="1600" dirty="0"/>
              <a:t>: </a:t>
            </a:r>
            <a:r>
              <a:rPr lang="en-US" altLang="en-US" sz="1600" dirty="0"/>
              <a:t>Aligned with ECOA, GDPR, and local regulations</a:t>
            </a:r>
            <a:endParaRPr lang="en-US" altLang="en-US" sz="16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IN" altLang="en-GB" sz="1600" dirty="0"/>
              <a:t>4. </a:t>
            </a:r>
            <a:r>
              <a:rPr lang="en-GB" sz="1600" dirty="0"/>
              <a:t>Human</a:t>
            </a:r>
            <a:r>
              <a:rPr lang="en-IN" altLang="en-GB" sz="1600" dirty="0"/>
              <a:t> O</a:t>
            </a:r>
            <a:r>
              <a:rPr lang="en-GB" sz="1600" dirty="0"/>
              <a:t>versight</a:t>
            </a:r>
            <a:r>
              <a:rPr lang="en-IN" altLang="en-GB" sz="1600" dirty="0"/>
              <a:t>: </a:t>
            </a:r>
            <a:r>
              <a:rPr lang="en-US" altLang="en-US" sz="1600" dirty="0"/>
              <a:t>Final review of critical or sensitive decisions</a:t>
            </a:r>
            <a:endParaRPr lang="en-US" altLang="en-US" sz="1600" dirty="0"/>
          </a:p>
          <a:p>
            <a:pPr marL="114300"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114300" indent="0">
              <a:buFont typeface="Arial" panose="020B0604020202020204" pitchFamily="34" charset="0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Business Impact (Quantitative)</a:t>
            </a:r>
            <a:endParaRPr lang="en-US" altLang="en-US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6188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AutoNum type="arabicPeriod"/>
            </a:pPr>
            <a:r>
              <a:rPr lang="en-US" altLang="en-US" sz="1600" b="1" dirty="0"/>
              <a:t>Reduced Delinquency Rates:</a:t>
            </a:r>
            <a:r>
              <a:rPr lang="en-US" altLang="en-US" sz="1600" dirty="0"/>
              <a:t> Enables targeted interventions that help lower 30‑day and 60‑day delinquency by identifying high‑risk customers early.</a:t>
            </a:r>
            <a:endParaRPr lang="en-US" altLang="en-US" sz="1600" dirty="0"/>
          </a:p>
          <a:p>
            <a:pPr algn="just">
              <a:buAutoNum type="arabicPeriod"/>
            </a:pPr>
            <a:endParaRPr lang="en-US" altLang="en-US" sz="1600" dirty="0"/>
          </a:p>
          <a:p>
            <a:pPr algn="just">
              <a:buAutoNum type="arabicPeriod"/>
            </a:pPr>
            <a:r>
              <a:rPr lang="en-US" altLang="en-US" sz="1600" b="1" dirty="0"/>
              <a:t>Higher Recovery and Repayment Rates:</a:t>
            </a:r>
            <a:r>
              <a:rPr lang="en-US" altLang="en-US" sz="1600" dirty="0"/>
              <a:t> Enables timely, personalized follow‑ups that support customers in resolving debts, increasing overall repayment percentages.</a:t>
            </a:r>
            <a:endParaRPr lang="en-US" altLang="en-US" sz="1600" dirty="0"/>
          </a:p>
          <a:p>
            <a:pPr algn="just">
              <a:buAutoNum type="arabicPeriod"/>
            </a:pPr>
            <a:endParaRPr lang="en-US" altLang="en-US" sz="1600" dirty="0"/>
          </a:p>
          <a:p>
            <a:pPr algn="just">
              <a:buAutoNum type="arabicPeriod"/>
            </a:pPr>
            <a:r>
              <a:rPr lang="en-US" altLang="en-US" sz="1600" b="1" dirty="0"/>
              <a:t>Cost Optimization:</a:t>
            </a:r>
            <a:r>
              <a:rPr lang="en-US" altLang="en-US" sz="1600" dirty="0"/>
              <a:t> Reduces manual case handling through automated prioritization and outreach, allowing staff to focus efforts where they have the highest impact.</a:t>
            </a:r>
            <a:endParaRPr lang="en-US" altLang="en-US" sz="1600" dirty="0"/>
          </a:p>
          <a:p>
            <a:pPr algn="just">
              <a:buAutoNum type="arabicPeriod"/>
            </a:pPr>
            <a:endParaRPr lang="en-US" altLang="en-US" sz="1600" dirty="0"/>
          </a:p>
          <a:p>
            <a:pPr algn="just">
              <a:buAutoNum type="arabicPeriod"/>
            </a:pPr>
            <a:r>
              <a:rPr lang="en-US" altLang="en-US" sz="1600" b="1" dirty="0"/>
              <a:t>Operational Efficiency:</a:t>
            </a:r>
            <a:r>
              <a:rPr lang="en-US" altLang="en-US" sz="1600" dirty="0"/>
              <a:t> Supports rapid, data‑driven decision‑making at scale, allowing Geldium to manage more accounts with the same resources.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Customer and Strategic Impact (Qualitative)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20000"/>
          </a:bodyPr>
          <a:lstStyle/>
          <a:p>
            <a:pPr algn="just">
              <a:buAutoNum type="arabicPeriod"/>
            </a:pPr>
            <a:r>
              <a:rPr lang="en-US" altLang="en-US" b="1" dirty="0"/>
              <a:t>Improved Trust and Satisfaction: </a:t>
            </a:r>
            <a:r>
              <a:rPr lang="en-US" altLang="en-US" dirty="0"/>
              <a:t>Builds stronger customer relationships by providing fair, explainable, and empathetic interventions.</a:t>
            </a:r>
            <a:endParaRPr lang="en-US" altLang="en-US" dirty="0"/>
          </a:p>
          <a:p>
            <a:pPr algn="just">
              <a:buAutoNum type="arabicPeriod"/>
            </a:pPr>
            <a:endParaRPr lang="en-US" altLang="en-US" dirty="0"/>
          </a:p>
          <a:p>
            <a:pPr algn="just">
              <a:buAutoNum type="arabicPeriod"/>
            </a:pPr>
            <a:r>
              <a:rPr lang="en-US" altLang="en-US" b="1" dirty="0"/>
              <a:t>Enhanced Fairness and Compliance:</a:t>
            </a:r>
            <a:r>
              <a:rPr lang="en-US" altLang="en-US" dirty="0"/>
              <a:t> Ensures every customer is treated equitably, reducing the risk of discrimination and aligning with financial regulations.</a:t>
            </a:r>
            <a:endParaRPr lang="en-US" altLang="en-US" dirty="0"/>
          </a:p>
          <a:p>
            <a:pPr algn="just">
              <a:buAutoNum type="arabicPeriod"/>
            </a:pPr>
            <a:endParaRPr lang="en-US" altLang="en-US" dirty="0"/>
          </a:p>
          <a:p>
            <a:pPr algn="just">
              <a:buAutoNum type="arabicPeriod"/>
            </a:pPr>
            <a:r>
              <a:rPr lang="en-US" altLang="en-US" b="1" dirty="0"/>
              <a:t>Personalized Customer Experience:</a:t>
            </a:r>
            <a:r>
              <a:rPr lang="en-US" altLang="en-US" dirty="0"/>
              <a:t> Enables tailored repayment support and hardship plans, aligning interventions with individual customer circumstances.</a:t>
            </a:r>
            <a:endParaRPr lang="en-US" altLang="en-US" dirty="0"/>
          </a:p>
          <a:p>
            <a:pPr algn="just">
              <a:buAutoNum type="arabicPeriod"/>
            </a:pPr>
            <a:endParaRPr lang="en-US" altLang="en-US" dirty="0"/>
          </a:p>
          <a:p>
            <a:pPr algn="just">
              <a:buAutoNum type="arabicPeriod"/>
            </a:pPr>
            <a:r>
              <a:rPr lang="en-US" altLang="en-US" b="1" dirty="0"/>
              <a:t>Scalability and Agility:</a:t>
            </a:r>
            <a:r>
              <a:rPr lang="en-US" altLang="en-US" dirty="0"/>
              <a:t> Supports Geldium in managing growing volumes of customers and accounts, making collections more responsive, consistent, and aligned with long‑term business goals.</a:t>
            </a:r>
            <a:endParaRPr lang="en-US" altLang="en-US" dirty="0"/>
          </a:p>
          <a:p>
            <a:pPr algn="just"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Ethical &amp; Responsible AI Considerations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pPr algn="l">
              <a:buAutoNum type="arabicPeriod"/>
            </a:pPr>
            <a:r>
              <a:rPr lang="en-US" altLang="en-US" b="1"/>
              <a:t>Fairness</a:t>
            </a:r>
            <a:r>
              <a:rPr lang="en-US" altLang="en-US"/>
              <a:t> – Regular bias audits and review of outcomes across demographics to ensure equitable treatments.</a:t>
            </a:r>
            <a:endParaRPr lang="en-US" altLang="en-US"/>
          </a:p>
          <a:p>
            <a:pPr algn="l">
              <a:buAutoNum type="arabicPeriod"/>
            </a:pPr>
            <a:endParaRPr lang="en-US" altLang="en-US"/>
          </a:p>
          <a:p>
            <a:pPr algn="l">
              <a:buAutoNum type="arabicPeriod"/>
            </a:pPr>
            <a:r>
              <a:rPr lang="en-US" altLang="en-US" b="1"/>
              <a:t>Explainability</a:t>
            </a:r>
            <a:r>
              <a:rPr lang="en-US" altLang="en-US"/>
              <a:t> – Clear, interpretable reasons for every decision, making it easy for staff and customers to understand.</a:t>
            </a:r>
            <a:endParaRPr lang="en-US" altLang="en-US"/>
          </a:p>
          <a:p>
            <a:pPr algn="l">
              <a:buAutoNum type="arabicPeriod"/>
            </a:pPr>
            <a:endParaRPr lang="en-US" altLang="en-US"/>
          </a:p>
          <a:p>
            <a:pPr algn="l">
              <a:buAutoNum type="arabicPeriod"/>
            </a:pPr>
            <a:r>
              <a:rPr lang="en-US" altLang="en-US" b="1"/>
              <a:t>Compliance</a:t>
            </a:r>
            <a:r>
              <a:rPr lang="en-US" altLang="en-US"/>
              <a:t> – Strict alignment with regulations like ECOA, GDPR, and local credit standards, with built‑in controls and audits.</a:t>
            </a:r>
            <a:endParaRPr lang="en-US" altLang="en-US"/>
          </a:p>
          <a:p>
            <a:pPr algn="l">
              <a:buAutoNum type="arabicPeriod"/>
            </a:pPr>
            <a:endParaRPr lang="en-US" altLang="en-US"/>
          </a:p>
          <a:p>
            <a:pPr algn="l">
              <a:buAutoNum type="arabicPeriod"/>
            </a:pPr>
            <a:r>
              <a:rPr lang="en-US" altLang="en-US" b="1"/>
              <a:t>Human Oversight</a:t>
            </a:r>
            <a:r>
              <a:rPr lang="en-US" altLang="en-US"/>
              <a:t> – Final review for sensitive or contested cases, ensuring accountability and trust.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Final Outcome &amp; Strategic Value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pPr algn="just">
              <a:buAutoNum type="arabicPeriod"/>
            </a:pPr>
            <a:r>
              <a:rPr lang="en-US" altLang="en-US" b="1"/>
              <a:t>Better Risk Management</a:t>
            </a:r>
            <a:r>
              <a:rPr lang="en-US" altLang="en-US"/>
              <a:t> – AI‑driven prioritization reduces delinquency and improves recovery.</a:t>
            </a:r>
            <a:endParaRPr lang="en-US" altLang="en-US"/>
          </a:p>
          <a:p>
            <a:pPr algn="just">
              <a:buAutoNum type="arabicPeriod"/>
            </a:pPr>
            <a:endParaRPr lang="en-US" altLang="en-US"/>
          </a:p>
          <a:p>
            <a:pPr algn="just">
              <a:buAutoNum type="arabicPeriod"/>
            </a:pPr>
            <a:r>
              <a:rPr lang="en-US" altLang="en-US" b="1"/>
              <a:t>Trust &amp; Fairness</a:t>
            </a:r>
            <a:r>
              <a:rPr lang="en-US" altLang="en-US"/>
              <a:t> – Builds long‑term relationships with customers through transparent and ethical practices.</a:t>
            </a:r>
            <a:endParaRPr lang="en-US" altLang="en-US"/>
          </a:p>
          <a:p>
            <a:pPr algn="just">
              <a:buAutoNum type="arabicPeriod"/>
            </a:pPr>
            <a:endParaRPr lang="en-US" altLang="en-US"/>
          </a:p>
          <a:p>
            <a:pPr algn="just">
              <a:buAutoNum type="arabicPeriod"/>
            </a:pPr>
            <a:r>
              <a:rPr lang="en-US" altLang="en-US" b="1"/>
              <a:t>Operational Excellence</a:t>
            </a:r>
            <a:r>
              <a:rPr lang="en-US" altLang="en-US"/>
              <a:t> – Enables scalability and cost efficiency by automating routine tasks and focusing staff on complex cases.</a:t>
            </a:r>
            <a:endParaRPr lang="en-US" altLang="en-US"/>
          </a:p>
          <a:p>
            <a:pPr algn="just">
              <a:buAutoNum type="arabicPeriod"/>
            </a:pPr>
            <a:endParaRPr lang="en-US" altLang="en-US"/>
          </a:p>
          <a:p>
            <a:pPr algn="just">
              <a:buAutoNum type="arabicPeriod"/>
            </a:pPr>
            <a:r>
              <a:rPr lang="en-US" altLang="en-US" b="1"/>
              <a:t>Future‑Ready Model</a:t>
            </a:r>
            <a:r>
              <a:rPr lang="en-US" altLang="en-US"/>
              <a:t> – Establishes a robust, adaptable framework that supports Geldium’s growth and evolving customer needs.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3339</Words>
  <Application>WPS Presentation</Application>
  <PresentationFormat>On-screen Show (16:9)</PresentationFormat>
  <Paragraphs>69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Roboto Slab</vt:lpstr>
      <vt:lpstr>Roboto</vt:lpstr>
      <vt:lpstr>Microsoft YaHei</vt:lpstr>
      <vt:lpstr>Arial Unicode MS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[Feel free to add more slides throughout]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Arisudan thiru</cp:lastModifiedBy>
  <cp:revision>12</cp:revision>
  <dcterms:created xsi:type="dcterms:W3CDTF">2025-06-22T16:31:20Z</dcterms:created>
  <dcterms:modified xsi:type="dcterms:W3CDTF">2025-06-22T18:37:22Z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B730C5E7FAA3480687C81C77ECF07C25_12</vt:lpwstr>
  </property>
  <property fmtid="{D5CDD505-2E9C-101B-9397-08002B2CF9AE}" pid="3" name="KSOProductBuildVer">
    <vt:lpwstr>1033-12.2.0.21546</vt:lpwstr>
  </property>
</Properties>
</file>