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6" r:id="rId3"/>
    <p:sldId id="260" r:id="rId4"/>
    <p:sldId id="257"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A135D3-5F1F-4924-8EDE-B246B8E25B9B}"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681DE-9B3B-4AFC-AE9C-F7534513BB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88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135D3-5F1F-4924-8EDE-B246B8E25B9B}"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681DE-9B3B-4AFC-AE9C-F7534513BBBA}" type="slidenum">
              <a:rPr lang="en-US" smtClean="0"/>
              <a:t>‹#›</a:t>
            </a:fld>
            <a:endParaRPr lang="en-US"/>
          </a:p>
        </p:txBody>
      </p:sp>
    </p:spTree>
    <p:extLst>
      <p:ext uri="{BB962C8B-B14F-4D97-AF65-F5344CB8AC3E}">
        <p14:creationId xmlns:p14="http://schemas.microsoft.com/office/powerpoint/2010/main" val="3873810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135D3-5F1F-4924-8EDE-B246B8E25B9B}"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681DE-9B3B-4AFC-AE9C-F7534513BBBA}" type="slidenum">
              <a:rPr lang="en-US" smtClean="0"/>
              <a:t>‹#›</a:t>
            </a:fld>
            <a:endParaRPr lang="en-US"/>
          </a:p>
        </p:txBody>
      </p:sp>
    </p:spTree>
    <p:extLst>
      <p:ext uri="{BB962C8B-B14F-4D97-AF65-F5344CB8AC3E}">
        <p14:creationId xmlns:p14="http://schemas.microsoft.com/office/powerpoint/2010/main" val="157006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135D3-5F1F-4924-8EDE-B246B8E25B9B}"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681DE-9B3B-4AFC-AE9C-F7534513BBBA}" type="slidenum">
              <a:rPr lang="en-US" smtClean="0"/>
              <a:t>‹#›</a:t>
            </a:fld>
            <a:endParaRPr lang="en-US"/>
          </a:p>
        </p:txBody>
      </p:sp>
    </p:spTree>
    <p:extLst>
      <p:ext uri="{BB962C8B-B14F-4D97-AF65-F5344CB8AC3E}">
        <p14:creationId xmlns:p14="http://schemas.microsoft.com/office/powerpoint/2010/main" val="2475067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A135D3-5F1F-4924-8EDE-B246B8E25B9B}" type="datetimeFigureOut">
              <a:rPr lang="en-US" smtClean="0"/>
              <a:t>8/13/2022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681DE-9B3B-4AFC-AE9C-F7534513BB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74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A135D3-5F1F-4924-8EDE-B246B8E25B9B}" type="datetimeFigureOut">
              <a:rPr lang="en-US" smtClean="0"/>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681DE-9B3B-4AFC-AE9C-F7534513BBBA}" type="slidenum">
              <a:rPr lang="en-US" smtClean="0"/>
              <a:t>‹#›</a:t>
            </a:fld>
            <a:endParaRPr lang="en-US"/>
          </a:p>
        </p:txBody>
      </p:sp>
    </p:spTree>
    <p:extLst>
      <p:ext uri="{BB962C8B-B14F-4D97-AF65-F5344CB8AC3E}">
        <p14:creationId xmlns:p14="http://schemas.microsoft.com/office/powerpoint/2010/main" val="190002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A135D3-5F1F-4924-8EDE-B246B8E25B9B}" type="datetimeFigureOut">
              <a:rPr lang="en-US" smtClean="0"/>
              <a:t>8/13/2022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3681DE-9B3B-4AFC-AE9C-F7534513BBBA}" type="slidenum">
              <a:rPr lang="en-US" smtClean="0"/>
              <a:t>‹#›</a:t>
            </a:fld>
            <a:endParaRPr lang="en-US"/>
          </a:p>
        </p:txBody>
      </p:sp>
    </p:spTree>
    <p:extLst>
      <p:ext uri="{BB962C8B-B14F-4D97-AF65-F5344CB8AC3E}">
        <p14:creationId xmlns:p14="http://schemas.microsoft.com/office/powerpoint/2010/main" val="115291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A135D3-5F1F-4924-8EDE-B246B8E25B9B}" type="datetimeFigureOut">
              <a:rPr lang="en-US" smtClean="0"/>
              <a:t>8/13/2022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3681DE-9B3B-4AFC-AE9C-F7534513BBBA}" type="slidenum">
              <a:rPr lang="en-US" smtClean="0"/>
              <a:t>‹#›</a:t>
            </a:fld>
            <a:endParaRPr lang="en-US"/>
          </a:p>
        </p:txBody>
      </p:sp>
    </p:spTree>
    <p:extLst>
      <p:ext uri="{BB962C8B-B14F-4D97-AF65-F5344CB8AC3E}">
        <p14:creationId xmlns:p14="http://schemas.microsoft.com/office/powerpoint/2010/main" val="211983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A135D3-5F1F-4924-8EDE-B246B8E25B9B}" type="datetimeFigureOut">
              <a:rPr lang="en-US" smtClean="0"/>
              <a:t>8/13/2022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93681DE-9B3B-4AFC-AE9C-F7534513BBBA}" type="slidenum">
              <a:rPr lang="en-US" smtClean="0"/>
              <a:t>‹#›</a:t>
            </a:fld>
            <a:endParaRPr lang="en-US"/>
          </a:p>
        </p:txBody>
      </p:sp>
    </p:spTree>
    <p:extLst>
      <p:ext uri="{BB962C8B-B14F-4D97-AF65-F5344CB8AC3E}">
        <p14:creationId xmlns:p14="http://schemas.microsoft.com/office/powerpoint/2010/main" val="218624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A135D3-5F1F-4924-8EDE-B246B8E25B9B}" type="datetimeFigureOut">
              <a:rPr lang="en-US" smtClean="0"/>
              <a:t>8/13/2022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3681DE-9B3B-4AFC-AE9C-F7534513BBBA}" type="slidenum">
              <a:rPr lang="en-US" smtClean="0"/>
              <a:t>‹#›</a:t>
            </a:fld>
            <a:endParaRPr lang="en-US"/>
          </a:p>
        </p:txBody>
      </p:sp>
    </p:spTree>
    <p:extLst>
      <p:ext uri="{BB962C8B-B14F-4D97-AF65-F5344CB8AC3E}">
        <p14:creationId xmlns:p14="http://schemas.microsoft.com/office/powerpoint/2010/main" val="75271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A135D3-5F1F-4924-8EDE-B246B8E25B9B}" type="datetimeFigureOut">
              <a:rPr lang="en-US" smtClean="0"/>
              <a:t>8/13/2022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681DE-9B3B-4AFC-AE9C-F7534513BBBA}" type="slidenum">
              <a:rPr lang="en-US" smtClean="0"/>
              <a:t>‹#›</a:t>
            </a:fld>
            <a:endParaRPr lang="en-US"/>
          </a:p>
        </p:txBody>
      </p:sp>
    </p:spTree>
    <p:extLst>
      <p:ext uri="{BB962C8B-B14F-4D97-AF65-F5344CB8AC3E}">
        <p14:creationId xmlns:p14="http://schemas.microsoft.com/office/powerpoint/2010/main" val="1517895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A135D3-5F1F-4924-8EDE-B246B8E25B9B}" type="datetimeFigureOut">
              <a:rPr lang="en-US" smtClean="0"/>
              <a:t>8/13/2022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93681DE-9B3B-4AFC-AE9C-F7534513BBB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95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5BDC-F8F1-8389-0E2C-0CC0C2F8A958}"/>
              </a:ext>
            </a:extLst>
          </p:cNvPr>
          <p:cNvSpPr>
            <a:spLocks noGrp="1"/>
          </p:cNvSpPr>
          <p:nvPr>
            <p:ph type="title"/>
          </p:nvPr>
        </p:nvSpPr>
        <p:spPr>
          <a:xfrm>
            <a:off x="838200" y="389682"/>
            <a:ext cx="10515600" cy="845110"/>
          </a:xfrm>
        </p:spPr>
        <p:txBody>
          <a:bodyPr>
            <a:normAutofit fontScale="90000"/>
          </a:bodyPr>
          <a:lstStyle/>
          <a:p>
            <a:pPr marL="0" marR="0" lvl="0" indent="0" algn="ctr"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None/>
              <a:tabLst/>
              <a:defRPr/>
            </a:pPr>
            <a:r>
              <a:rPr lang="en-US" b="1" dirty="0">
                <a:solidFill>
                  <a:srgbClr val="FF0000"/>
                </a:solidFill>
                <a:latin typeface="Berlin Sans FB" panose="020E0602020502020306" pitchFamily="34" charset="0"/>
              </a:rPr>
              <a:t>EDA PROJECT</a:t>
            </a:r>
            <a:br>
              <a:rPr lang="en-US" b="1" dirty="0">
                <a:solidFill>
                  <a:srgbClr val="FF0000"/>
                </a:solidFill>
                <a:latin typeface="Berlin Sans FB" panose="020E0602020502020306" pitchFamily="34" charset="0"/>
              </a:rPr>
            </a:br>
            <a:r>
              <a:rPr kumimoji="0" lang="en-US" sz="2100" b="0" i="0" u="none" strike="noStrike" kern="1200" cap="none" spc="0" normalizeH="0" baseline="0" noProof="0" dirty="0">
                <a:ln>
                  <a:noFill/>
                </a:ln>
                <a:solidFill>
                  <a:srgbClr val="BD582C"/>
                </a:solidFill>
                <a:effectLst/>
                <a:uLnTx/>
                <a:uFillTx/>
                <a:latin typeface="Berlin Sans FB" panose="020E0602020502020306" pitchFamily="34" charset="0"/>
                <a:ea typeface="+mn-ea"/>
                <a:cs typeface="+mn-cs"/>
              </a:rPr>
              <a:t>The Analysis of Housing prices in Nigeria to determine the most influential factors</a:t>
            </a:r>
            <a:endParaRPr lang="en-US" b="1" dirty="0">
              <a:solidFill>
                <a:srgbClr val="FF0000"/>
              </a:solidFill>
              <a:latin typeface="Berlin Sans FB" panose="020E0602020502020306" pitchFamily="34" charset="0"/>
            </a:endParaRPr>
          </a:p>
        </p:txBody>
      </p:sp>
      <p:sp>
        <p:nvSpPr>
          <p:cNvPr id="3" name="Content Placeholder 2">
            <a:extLst>
              <a:ext uri="{FF2B5EF4-FFF2-40B4-BE49-F238E27FC236}">
                <a16:creationId xmlns:a16="http://schemas.microsoft.com/office/drawing/2014/main" id="{4065CC21-1663-5010-B58B-F397F43C38A9}"/>
              </a:ext>
            </a:extLst>
          </p:cNvPr>
          <p:cNvSpPr>
            <a:spLocks noGrp="1"/>
          </p:cNvSpPr>
          <p:nvPr>
            <p:ph idx="1"/>
          </p:nvPr>
        </p:nvSpPr>
        <p:spPr>
          <a:xfrm>
            <a:off x="838200" y="1380566"/>
            <a:ext cx="10515600" cy="4823292"/>
          </a:xfrm>
        </p:spPr>
        <p:txBody>
          <a:bodyPr numCol="2">
            <a:normAutofit lnSpcReduction="10000"/>
          </a:bodyPr>
          <a:lstStyle/>
          <a:p>
            <a:endParaRPr lang="en-US" dirty="0">
              <a:solidFill>
                <a:schemeClr val="accent2"/>
              </a:solidFill>
              <a:latin typeface="Berlin Sans FB" panose="020E0602020502020306" pitchFamily="34" charset="0"/>
            </a:endParaRPr>
          </a:p>
          <a:p>
            <a:pPr marL="0" indent="0">
              <a:buNone/>
            </a:pPr>
            <a:r>
              <a:rPr lang="en-US" dirty="0">
                <a:latin typeface="Berlin Sans FB" panose="020E0602020502020306" pitchFamily="34" charset="0"/>
              </a:rPr>
              <a:t>Presented by </a:t>
            </a:r>
            <a:r>
              <a:rPr lang="en-US" b="1" dirty="0">
                <a:latin typeface="Berlin Sans FB" panose="020E0602020502020306" pitchFamily="34" charset="0"/>
              </a:rPr>
              <a:t>Group 1 (DS Cohort 6)</a:t>
            </a:r>
            <a:endParaRPr lang="en-US" dirty="0">
              <a:latin typeface="Berlin Sans FB" panose="020E0602020502020306" pitchFamily="34" charset="0"/>
            </a:endParaRPr>
          </a:p>
          <a:p>
            <a:pPr>
              <a:buFont typeface="Wingdings" panose="05000000000000000000" pitchFamily="2" charset="2"/>
              <a:buChar char="§"/>
            </a:pPr>
            <a:r>
              <a:rPr lang="en-US" dirty="0">
                <a:latin typeface="Berlin Sans FB" panose="020E0602020502020306" pitchFamily="34" charset="0"/>
              </a:rPr>
              <a:t>Kemi </a:t>
            </a:r>
            <a:r>
              <a:rPr lang="en-US" dirty="0" err="1">
                <a:latin typeface="Berlin Sans FB" panose="020E0602020502020306" pitchFamily="34" charset="0"/>
              </a:rPr>
              <a:t>Awogboro</a:t>
            </a:r>
            <a:endParaRPr lang="en-US" dirty="0">
              <a:latin typeface="Berlin Sans FB" panose="020E0602020502020306" pitchFamily="34" charset="0"/>
            </a:endParaRPr>
          </a:p>
          <a:p>
            <a:pPr>
              <a:buFont typeface="Wingdings" panose="05000000000000000000" pitchFamily="2" charset="2"/>
              <a:buChar char="§"/>
            </a:pPr>
            <a:r>
              <a:rPr lang="en-US" dirty="0">
                <a:latin typeface="Berlin Sans FB" panose="020E0602020502020306" pitchFamily="34" charset="0"/>
              </a:rPr>
              <a:t>Arit Peter</a:t>
            </a:r>
          </a:p>
          <a:p>
            <a:pPr>
              <a:buFont typeface="Wingdings" panose="05000000000000000000" pitchFamily="2" charset="2"/>
              <a:buChar char="§"/>
            </a:pPr>
            <a:r>
              <a:rPr lang="en-US" dirty="0">
                <a:latin typeface="Berlin Sans FB" panose="020E0602020502020306" pitchFamily="34" charset="0"/>
              </a:rPr>
              <a:t>Akinola Olusegun</a:t>
            </a:r>
          </a:p>
          <a:p>
            <a:pPr>
              <a:buFont typeface="Wingdings" panose="05000000000000000000" pitchFamily="2" charset="2"/>
              <a:buChar char="§"/>
            </a:pPr>
            <a:r>
              <a:rPr lang="en-US" dirty="0">
                <a:latin typeface="Berlin Sans FB" panose="020E0602020502020306" pitchFamily="34" charset="0"/>
              </a:rPr>
              <a:t>Joyce </a:t>
            </a:r>
            <a:r>
              <a:rPr lang="en-US" dirty="0" err="1">
                <a:latin typeface="Berlin Sans FB" panose="020E0602020502020306" pitchFamily="34" charset="0"/>
              </a:rPr>
              <a:t>Longtang</a:t>
            </a:r>
            <a:r>
              <a:rPr lang="en-US" dirty="0">
                <a:latin typeface="Berlin Sans FB" panose="020E0602020502020306" pitchFamily="34" charset="0"/>
              </a:rPr>
              <a:t> </a:t>
            </a:r>
            <a:r>
              <a:rPr lang="en-US" dirty="0" err="1">
                <a:latin typeface="Berlin Sans FB" panose="020E0602020502020306" pitchFamily="34" charset="0"/>
              </a:rPr>
              <a:t>Daser</a:t>
            </a:r>
            <a:r>
              <a:rPr lang="en-US" dirty="0">
                <a:latin typeface="Berlin Sans FB" panose="020E0602020502020306" pitchFamily="34" charset="0"/>
              </a:rPr>
              <a:t>- ADAMS</a:t>
            </a:r>
          </a:p>
          <a:p>
            <a:pPr>
              <a:buFont typeface="Wingdings" panose="05000000000000000000" pitchFamily="2" charset="2"/>
              <a:buChar char="§"/>
            </a:pPr>
            <a:endParaRPr lang="en-US" dirty="0">
              <a:latin typeface="Berlin Sans FB" panose="020E0602020502020306" pitchFamily="34" charset="0"/>
            </a:endParaRPr>
          </a:p>
          <a:p>
            <a:pPr marL="0" indent="0">
              <a:buNone/>
            </a:pPr>
            <a:r>
              <a:rPr lang="en-US" b="1" dirty="0">
                <a:latin typeface="Berlin Sans FB" panose="020E0602020502020306" pitchFamily="34" charset="0"/>
              </a:rPr>
              <a:t>Data Source:</a:t>
            </a:r>
          </a:p>
          <a:p>
            <a:pPr marL="0" indent="0">
              <a:buNone/>
            </a:pPr>
            <a:r>
              <a:rPr lang="en-US" sz="1700" dirty="0">
                <a:latin typeface="Berlin Sans FB" panose="020E0602020502020306" pitchFamily="34" charset="0"/>
              </a:rPr>
              <a:t>https://www.kaggle.com/datasets/abdullahiyunus/nigeria-houses-and-prices-dataset</a:t>
            </a:r>
          </a:p>
          <a:p>
            <a:pPr>
              <a:buFont typeface="Wingdings" panose="05000000000000000000" pitchFamily="2" charset="2"/>
              <a:buChar char="§"/>
            </a:pPr>
            <a:endParaRPr lang="en-US" dirty="0">
              <a:latin typeface="Berlin Sans FB" panose="020E0602020502020306" pitchFamily="34" charset="0"/>
            </a:endParaRPr>
          </a:p>
          <a:p>
            <a:pPr marL="0" indent="0">
              <a:buNone/>
            </a:pPr>
            <a:endParaRPr lang="en-US" dirty="0">
              <a:latin typeface="Berlin Sans FB" panose="020E0602020502020306" pitchFamily="34" charset="0"/>
            </a:endParaRPr>
          </a:p>
          <a:p>
            <a:pPr>
              <a:buFont typeface="Wingdings" panose="05000000000000000000" pitchFamily="2" charset="2"/>
              <a:buChar char="§"/>
            </a:pPr>
            <a:r>
              <a:rPr lang="en-US" dirty="0">
                <a:latin typeface="Berlin Sans FB" panose="020E0602020502020306" pitchFamily="34" charset="0"/>
              </a:rPr>
              <a:t> </a:t>
            </a:r>
            <a:r>
              <a:rPr lang="en-US" sz="2400" b="1" dirty="0">
                <a:latin typeface="Berlin Sans FB" panose="020E0602020502020306" pitchFamily="34" charset="0"/>
              </a:rPr>
              <a:t>EXECUTIVE SUMMARY</a:t>
            </a:r>
          </a:p>
          <a:p>
            <a:pPr marL="0" indent="0">
              <a:buNone/>
            </a:pPr>
            <a:r>
              <a:rPr lang="en-US" dirty="0">
                <a:latin typeface="Berlin Sans FB" panose="020E0602020502020306" pitchFamily="34" charset="0"/>
              </a:rPr>
              <a:t>This project aims to answer the question of how some variables affects house prices in 25 states of Nigeria, what is the correlation existing between these variables and the house prices, to identify the highest and lowest cost of house based on type and location and lastly to identify any outliers.</a:t>
            </a:r>
          </a:p>
          <a:p>
            <a:pPr marL="0" indent="0">
              <a:buNone/>
            </a:pPr>
            <a:r>
              <a:rPr lang="en-US" dirty="0">
                <a:latin typeface="Berlin Sans FB" panose="020E0602020502020306" pitchFamily="34" charset="0"/>
              </a:rPr>
              <a:t>T</a:t>
            </a:r>
            <a:r>
              <a:rPr lang="en-GB" dirty="0">
                <a:latin typeface="Berlin Sans FB" panose="020E0602020502020306" pitchFamily="34" charset="0"/>
              </a:rPr>
              <a:t>his dataset contains Houses listings in Nigeria and their prices based on Location and other parameters with a data shape of 24326 rows and 8 columns. </a:t>
            </a:r>
          </a:p>
          <a:p>
            <a:pPr marL="0" indent="0">
              <a:buNone/>
            </a:pPr>
            <a:r>
              <a:rPr lang="en-GB" dirty="0">
                <a:latin typeface="Berlin Sans FB" panose="020E0602020502020306" pitchFamily="34" charset="0"/>
              </a:rPr>
              <a:t>This project was summarized using different graphical and data visualizing tools such as plots, pie chart, </a:t>
            </a:r>
            <a:r>
              <a:rPr lang="en-GB" dirty="0" err="1">
                <a:latin typeface="Berlin Sans FB" panose="020E0602020502020306" pitchFamily="34" charset="0"/>
              </a:rPr>
              <a:t>barchart</a:t>
            </a:r>
            <a:r>
              <a:rPr lang="en-GB" dirty="0">
                <a:latin typeface="Berlin Sans FB" panose="020E0602020502020306" pitchFamily="34" charset="0"/>
              </a:rPr>
              <a:t>.</a:t>
            </a:r>
          </a:p>
        </p:txBody>
      </p:sp>
    </p:spTree>
    <p:extLst>
      <p:ext uri="{BB962C8B-B14F-4D97-AF65-F5344CB8AC3E}">
        <p14:creationId xmlns:p14="http://schemas.microsoft.com/office/powerpoint/2010/main" val="2048139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04184E-3E46-99E2-167D-D0A1CFF33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311" y="335280"/>
            <a:ext cx="9903378" cy="618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617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4066-AD02-2925-E918-429C5F41B1AF}"/>
              </a:ext>
            </a:extLst>
          </p:cNvPr>
          <p:cNvSpPr>
            <a:spLocks noGrp="1"/>
          </p:cNvSpPr>
          <p:nvPr>
            <p:ph type="title"/>
          </p:nvPr>
        </p:nvSpPr>
        <p:spPr>
          <a:xfrm>
            <a:off x="838200" y="211343"/>
            <a:ext cx="10515600" cy="432734"/>
          </a:xfrm>
        </p:spPr>
        <p:txBody>
          <a:bodyPr>
            <a:normAutofit/>
          </a:bodyPr>
          <a:lstStyle/>
          <a:p>
            <a:pPr algn="ctr"/>
            <a:r>
              <a:rPr lang="en-US" sz="2000" b="1" i="0" u="none" strike="noStrike" dirty="0">
                <a:solidFill>
                  <a:srgbClr val="FF0000"/>
                </a:solidFill>
                <a:effectLst/>
                <a:latin typeface="Berlin Sans FB" panose="020E0602020502020306" pitchFamily="34" charset="0"/>
              </a:rPr>
              <a:t>Price is mainly determined by location</a:t>
            </a:r>
            <a:r>
              <a:rPr lang="en-US" sz="2000" dirty="0">
                <a:latin typeface="Berlin Sans FB" panose="020E0602020502020306" pitchFamily="34" charset="0"/>
              </a:rPr>
              <a:t> </a:t>
            </a:r>
          </a:p>
        </p:txBody>
      </p:sp>
      <p:pic>
        <p:nvPicPr>
          <p:cNvPr id="4" name="Picture 3">
            <a:extLst>
              <a:ext uri="{FF2B5EF4-FFF2-40B4-BE49-F238E27FC236}">
                <a16:creationId xmlns:a16="http://schemas.microsoft.com/office/drawing/2014/main" id="{3A5EC5A6-3382-3FC0-4084-484364D47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76" y="719845"/>
            <a:ext cx="5441577" cy="3502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2E40DA9A-3D2A-EE36-757A-F19CEFD5E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19845"/>
            <a:ext cx="6096001" cy="350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2C2ED140-201B-09AC-E09A-D0E4130CD7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1176" y="4141693"/>
            <a:ext cx="7073153" cy="25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369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4066-AD02-2925-E918-429C5F41B1AF}"/>
              </a:ext>
            </a:extLst>
          </p:cNvPr>
          <p:cNvSpPr>
            <a:spLocks noGrp="1"/>
          </p:cNvSpPr>
          <p:nvPr>
            <p:ph type="title"/>
          </p:nvPr>
        </p:nvSpPr>
        <p:spPr>
          <a:xfrm>
            <a:off x="838200" y="365126"/>
            <a:ext cx="10515600" cy="432734"/>
          </a:xfrm>
        </p:spPr>
        <p:txBody>
          <a:bodyPr>
            <a:normAutofit/>
          </a:bodyPr>
          <a:lstStyle/>
          <a:p>
            <a:pPr algn="ctr"/>
            <a:r>
              <a:rPr lang="en-US" sz="2000" b="1" i="0" u="none" strike="noStrike" dirty="0">
                <a:solidFill>
                  <a:srgbClr val="FF0000"/>
                </a:solidFill>
                <a:effectLst/>
                <a:latin typeface="Berlin Sans FB" panose="020E0602020502020306" pitchFamily="34" charset="0"/>
              </a:rPr>
              <a:t>Relationship  exist between type of house and price</a:t>
            </a:r>
            <a:r>
              <a:rPr lang="en-US" sz="2000" b="1" dirty="0">
                <a:solidFill>
                  <a:srgbClr val="FF0000"/>
                </a:solidFill>
                <a:latin typeface="Berlin Sans FB" panose="020E0602020502020306" pitchFamily="34" charset="0"/>
              </a:rPr>
              <a:t> </a:t>
            </a:r>
          </a:p>
        </p:txBody>
      </p:sp>
      <p:pic>
        <p:nvPicPr>
          <p:cNvPr id="5" name="Picture 4">
            <a:extLst>
              <a:ext uri="{FF2B5EF4-FFF2-40B4-BE49-F238E27FC236}">
                <a16:creationId xmlns:a16="http://schemas.microsoft.com/office/drawing/2014/main" id="{4ECB6B01-1CAA-DA0C-477D-E7731CF4B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4" y="1842501"/>
            <a:ext cx="5751756" cy="362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7D850208-1B94-EA98-7723-EC0CF01352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80473"/>
            <a:ext cx="5667936" cy="354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626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4066-AD02-2925-E918-429C5F41B1AF}"/>
              </a:ext>
            </a:extLst>
          </p:cNvPr>
          <p:cNvSpPr>
            <a:spLocks noGrp="1"/>
          </p:cNvSpPr>
          <p:nvPr>
            <p:ph type="title"/>
          </p:nvPr>
        </p:nvSpPr>
        <p:spPr>
          <a:xfrm>
            <a:off x="838200" y="365126"/>
            <a:ext cx="10515600" cy="432734"/>
          </a:xfrm>
        </p:spPr>
        <p:txBody>
          <a:bodyPr>
            <a:normAutofit/>
          </a:bodyPr>
          <a:lstStyle/>
          <a:p>
            <a:pPr algn="ctr"/>
            <a:r>
              <a:rPr lang="en-US" sz="1800" b="1" i="0" u="none" strike="noStrike" dirty="0">
                <a:solidFill>
                  <a:srgbClr val="FF0000"/>
                </a:solidFill>
                <a:effectLst/>
                <a:latin typeface="Berlin Sans FB" panose="020E0602020502020306" pitchFamily="34" charset="0"/>
              </a:rPr>
              <a:t>No Strong correlation exist between bedrooms, Bathroom, parking space , toilet and price</a:t>
            </a:r>
            <a:r>
              <a:rPr lang="en-US" sz="1000" dirty="0">
                <a:latin typeface="Berlin Sans FB" panose="020E0602020502020306" pitchFamily="34" charset="0"/>
              </a:rPr>
              <a:t> </a:t>
            </a:r>
            <a:endParaRPr lang="en-US" sz="2000" b="1" dirty="0">
              <a:solidFill>
                <a:srgbClr val="FF0000"/>
              </a:solidFill>
              <a:latin typeface="Berlin Sans FB" panose="020E0602020502020306" pitchFamily="34" charset="0"/>
            </a:endParaRPr>
          </a:p>
        </p:txBody>
      </p:sp>
      <p:pic>
        <p:nvPicPr>
          <p:cNvPr id="3" name="Picture 2">
            <a:extLst>
              <a:ext uri="{FF2B5EF4-FFF2-40B4-BE49-F238E27FC236}">
                <a16:creationId xmlns:a16="http://schemas.microsoft.com/office/drawing/2014/main" id="{B2856D95-6F7B-9825-EAB9-15AC20E86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18" y="988545"/>
            <a:ext cx="6006353" cy="560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1E44EDAA-F8A3-99DC-4972-32F5FD658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471" y="988545"/>
            <a:ext cx="5549153" cy="5504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00052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TM10001114[[fn=Gallery]]</Template>
  <TotalTime>100</TotalTime>
  <Words>185</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Berlin Sans FB</vt:lpstr>
      <vt:lpstr>Calibri</vt:lpstr>
      <vt:lpstr>Calibri Light</vt:lpstr>
      <vt:lpstr>Wingdings</vt:lpstr>
      <vt:lpstr>Retrospect</vt:lpstr>
      <vt:lpstr>EDA PROJECT The Analysis of Housing prices in Nigeria to determine the most influential factors</vt:lpstr>
      <vt:lpstr>PowerPoint Presentation</vt:lpstr>
      <vt:lpstr>Price is mainly determined by location </vt:lpstr>
      <vt:lpstr>Relationship  exist between type of house and price </vt:lpstr>
      <vt:lpstr>No Strong correlation exist between bedrooms, Bathroom, parking space , toilet and price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PROJECT</dc:title>
  <dc:creator>Olatunji Folami</dc:creator>
  <cp:lastModifiedBy>Arit Peter</cp:lastModifiedBy>
  <cp:revision>5</cp:revision>
  <dcterms:created xsi:type="dcterms:W3CDTF">2022-08-13T09:18:57Z</dcterms:created>
  <dcterms:modified xsi:type="dcterms:W3CDTF">2022-08-13T23:12:31Z</dcterms:modified>
</cp:coreProperties>
</file>