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Bold" panose="020B0604020202020204" charset="0"/>
      <p:regular r:id="rId15"/>
    </p:embeddedFont>
    <p:embeddedFont>
      <p:font typeface="Horizon" panose="020B0604020202020204" charset="0"/>
      <p:regular r:id="rId16"/>
    </p:embeddedFont>
    <p:embeddedFont>
      <p:font typeface="TT Hoves"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Freeform 6"/>
          <p:cNvSpPr/>
          <p:nvPr/>
        </p:nvSpPr>
        <p:spPr>
          <a:xfrm>
            <a:off x="10345971" y="4643371"/>
            <a:ext cx="8177239" cy="6132929"/>
          </a:xfrm>
          <a:custGeom>
            <a:avLst/>
            <a:gdLst/>
            <a:ahLst/>
            <a:cxnLst/>
            <a:rect l="l" t="t" r="r" b="b"/>
            <a:pathLst>
              <a:path w="8177239" h="6132929">
                <a:moveTo>
                  <a:pt x="0" y="0"/>
                </a:moveTo>
                <a:lnTo>
                  <a:pt x="8177239" y="0"/>
                </a:lnTo>
                <a:lnTo>
                  <a:pt x="8177239" y="6132930"/>
                </a:lnTo>
                <a:lnTo>
                  <a:pt x="0" y="6132930"/>
                </a:lnTo>
                <a:lnTo>
                  <a:pt x="0" y="0"/>
                </a:lnTo>
                <a:close/>
              </a:path>
            </a:pathLst>
          </a:custGeom>
          <a:blipFill>
            <a:blip r:embed="rId3"/>
            <a:stretch>
              <a:fillRect/>
            </a:stretch>
          </a:blipFill>
        </p:spPr>
      </p:sp>
      <p:sp>
        <p:nvSpPr>
          <p:cNvPr id="7" name="TextBox 7"/>
          <p:cNvSpPr txBox="1"/>
          <p:nvPr/>
        </p:nvSpPr>
        <p:spPr>
          <a:xfrm>
            <a:off x="1028700" y="2162630"/>
            <a:ext cx="16001666" cy="3318695"/>
          </a:xfrm>
          <a:prstGeom prst="rect">
            <a:avLst/>
          </a:prstGeom>
        </p:spPr>
        <p:txBody>
          <a:bodyPr lIns="0" tIns="0" rIns="0" bIns="0" rtlCol="0" anchor="t">
            <a:spAutoFit/>
          </a:bodyPr>
          <a:lstStyle/>
          <a:p>
            <a:pPr algn="ctr">
              <a:lnSpc>
                <a:spcPts val="8659"/>
              </a:lnSpc>
            </a:pPr>
            <a:r>
              <a:rPr lang="en-US" sz="6185">
                <a:solidFill>
                  <a:srgbClr val="FFFFFF"/>
                </a:solidFill>
                <a:latin typeface="Horizon"/>
                <a:ea typeface="Horizon"/>
                <a:cs typeface="Horizon"/>
                <a:sym typeface="Horizon"/>
              </a:rPr>
              <a:t>Aws AUTOSCALING AND LOAD BALANCING</a:t>
            </a:r>
          </a:p>
          <a:p>
            <a:pPr algn="ctr">
              <a:lnSpc>
                <a:spcPts val="8659"/>
              </a:lnSpc>
            </a:pPr>
            <a:endParaRPr lang="en-US" sz="6185">
              <a:solidFill>
                <a:srgbClr val="FFFFFF"/>
              </a:solidFill>
              <a:latin typeface="Horizon"/>
              <a:ea typeface="Horizon"/>
              <a:cs typeface="Horizon"/>
              <a:sym typeface="Horizon"/>
            </a:endParaRPr>
          </a:p>
        </p:txBody>
      </p:sp>
      <p:sp>
        <p:nvSpPr>
          <p:cNvPr id="8" name="TextBox 8"/>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9" name="TextBox 9"/>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235210" y="6585301"/>
            <a:ext cx="9533037"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ea typeface="Canva Sans Bold"/>
                <a:cs typeface="Canva Sans Bold"/>
                <a:sym typeface="Canva Sans Bold"/>
              </a:rPr>
              <a:t>Presented By Arit Kar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593355" y="2707258"/>
            <a:ext cx="16665945" cy="5269469"/>
          </a:xfrm>
          <a:prstGeom prst="rect">
            <a:avLst/>
          </a:prstGeom>
        </p:spPr>
        <p:txBody>
          <a:bodyPr lIns="0" tIns="0" rIns="0" bIns="0" rtlCol="0" anchor="t">
            <a:spAutoFit/>
          </a:bodyPr>
          <a:lstStyle/>
          <a:p>
            <a:pPr marL="642977" lvl="1" indent="-321488" algn="l">
              <a:lnSpc>
                <a:spcPts val="4169"/>
              </a:lnSpc>
              <a:buFont typeface="Arial"/>
              <a:buChar char="•"/>
            </a:pPr>
            <a:r>
              <a:rPr lang="en-US" sz="2978">
                <a:solidFill>
                  <a:srgbClr val="FFFFFF"/>
                </a:solidFill>
                <a:latin typeface="Canva Sans Bold"/>
                <a:ea typeface="Canva Sans Bold"/>
                <a:cs typeface="Canva Sans Bold"/>
                <a:sym typeface="Canva Sans Bold"/>
              </a:rPr>
              <a:t>Traffic Distribution: Directs incoming network or application traffic across multiple servers based on algorithms (e.g., Round Robin, Least Connections) to ensure no single server is overwhelmed.</a:t>
            </a:r>
          </a:p>
          <a:p>
            <a:pPr algn="l">
              <a:lnSpc>
                <a:spcPts val="4169"/>
              </a:lnSpc>
            </a:pPr>
            <a:endParaRPr lang="en-US" sz="2978">
              <a:solidFill>
                <a:srgbClr val="FFFFFF"/>
              </a:solidFill>
              <a:latin typeface="Canva Sans Bold"/>
              <a:ea typeface="Canva Sans Bold"/>
              <a:cs typeface="Canva Sans Bold"/>
              <a:sym typeface="Canva Sans Bold"/>
            </a:endParaRPr>
          </a:p>
          <a:p>
            <a:pPr marL="642977" lvl="1" indent="-321488" algn="l">
              <a:lnSpc>
                <a:spcPts val="4169"/>
              </a:lnSpc>
              <a:buFont typeface="Arial"/>
              <a:buChar char="•"/>
            </a:pPr>
            <a:r>
              <a:rPr lang="en-US" sz="2978">
                <a:solidFill>
                  <a:srgbClr val="FFFFFF"/>
                </a:solidFill>
                <a:latin typeface="Canva Sans Bold"/>
                <a:ea typeface="Canva Sans Bold"/>
                <a:cs typeface="Canva Sans Bold"/>
                <a:sym typeface="Canva Sans Bold"/>
              </a:rPr>
              <a:t>Health Monitoring: Continuously checks the health and performance of servers, rerouting traffic away from any servers that are failing or underperforming.</a:t>
            </a:r>
          </a:p>
          <a:p>
            <a:pPr algn="l">
              <a:lnSpc>
                <a:spcPts val="4169"/>
              </a:lnSpc>
            </a:pPr>
            <a:endParaRPr lang="en-US" sz="2978">
              <a:solidFill>
                <a:srgbClr val="FFFFFF"/>
              </a:solidFill>
              <a:latin typeface="Canva Sans Bold"/>
              <a:ea typeface="Canva Sans Bold"/>
              <a:cs typeface="Canva Sans Bold"/>
              <a:sym typeface="Canva Sans Bold"/>
            </a:endParaRPr>
          </a:p>
          <a:p>
            <a:pPr marL="642977" lvl="1" indent="-321488" algn="l">
              <a:lnSpc>
                <a:spcPts val="4169"/>
              </a:lnSpc>
              <a:buFont typeface="Arial"/>
              <a:buChar char="•"/>
            </a:pPr>
            <a:r>
              <a:rPr lang="en-US" sz="2978">
                <a:solidFill>
                  <a:srgbClr val="FFFFFF"/>
                </a:solidFill>
                <a:latin typeface="Canva Sans Bold"/>
                <a:ea typeface="Canva Sans Bold"/>
                <a:cs typeface="Canva Sans Bold"/>
                <a:sym typeface="Canva Sans Bold"/>
              </a:rPr>
              <a:t>Scalability Support: Works with auto scaling solutions to handle increasing traffic by distributing the load across newly added servers.</a:t>
            </a:r>
          </a:p>
          <a:p>
            <a:pPr algn="ctr">
              <a:lnSpc>
                <a:spcPts val="4169"/>
              </a:lnSpc>
            </a:pPr>
            <a:endParaRPr lang="en-US" sz="2978">
              <a:solidFill>
                <a:srgbClr val="FFFFFF"/>
              </a:solidFill>
              <a:latin typeface="Canva Sans Bold"/>
              <a:ea typeface="Canva Sans Bold"/>
              <a:cs typeface="Canva Sans Bold"/>
              <a:sym typeface="Canva Sans Bold"/>
            </a:endParaRPr>
          </a:p>
        </p:txBody>
      </p:sp>
      <p:sp>
        <p:nvSpPr>
          <p:cNvPr id="7" name="Freeform 7"/>
          <p:cNvSpPr/>
          <p:nvPr/>
        </p:nvSpPr>
        <p:spPr>
          <a:xfrm>
            <a:off x="11658796" y="7337974"/>
            <a:ext cx="5954343" cy="2647488"/>
          </a:xfrm>
          <a:custGeom>
            <a:avLst/>
            <a:gdLst/>
            <a:ahLst/>
            <a:cxnLst/>
            <a:rect l="l" t="t" r="r" b="b"/>
            <a:pathLst>
              <a:path w="5954343" h="2647488">
                <a:moveTo>
                  <a:pt x="0" y="0"/>
                </a:moveTo>
                <a:lnTo>
                  <a:pt x="5954343" y="0"/>
                </a:lnTo>
                <a:lnTo>
                  <a:pt x="5954343" y="2647488"/>
                </a:lnTo>
                <a:lnTo>
                  <a:pt x="0" y="2647488"/>
                </a:lnTo>
                <a:lnTo>
                  <a:pt x="0" y="0"/>
                </a:lnTo>
                <a:close/>
              </a:path>
            </a:pathLst>
          </a:custGeom>
          <a:blipFill>
            <a:blip r:embed="rId3"/>
            <a:stretch>
              <a:fillRect t="-34339" b="-34339"/>
            </a:stretch>
          </a:blipFill>
        </p:spPr>
      </p:sp>
      <p:sp>
        <p:nvSpPr>
          <p:cNvPr id="8" name="TextBox 8"/>
          <p:cNvSpPr txBox="1"/>
          <p:nvPr/>
        </p:nvSpPr>
        <p:spPr>
          <a:xfrm>
            <a:off x="1966121" y="31160"/>
            <a:ext cx="14355759" cy="2290427"/>
          </a:xfrm>
          <a:prstGeom prst="rect">
            <a:avLst/>
          </a:prstGeom>
        </p:spPr>
        <p:txBody>
          <a:bodyPr lIns="0" tIns="0" rIns="0" bIns="0" rtlCol="0" anchor="t">
            <a:spAutoFit/>
          </a:bodyPr>
          <a:lstStyle/>
          <a:p>
            <a:pPr algn="ctr">
              <a:lnSpc>
                <a:spcPts val="8944"/>
              </a:lnSpc>
            </a:pPr>
            <a:r>
              <a:rPr lang="en-US" sz="6388">
                <a:solidFill>
                  <a:srgbClr val="FFFFFF"/>
                </a:solidFill>
                <a:latin typeface="Horizon"/>
                <a:ea typeface="Horizon"/>
                <a:cs typeface="Horizon"/>
                <a:sym typeface="Horizon"/>
              </a:rPr>
              <a:t>How loadbalancing works</a:t>
            </a:r>
          </a:p>
        </p:txBody>
      </p:sp>
      <p:sp>
        <p:nvSpPr>
          <p:cNvPr id="9" name="TextBox 9"/>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2650"/>
        </a:solidFill>
        <a:effectLst/>
      </p:bgPr>
    </p:bg>
    <p:spTree>
      <p:nvGrpSpPr>
        <p:cNvPr id="1" name=""/>
        <p:cNvGrpSpPr/>
        <p:nvPr/>
      </p:nvGrpSpPr>
      <p:grpSpPr>
        <a:xfrm>
          <a:off x="0" y="0"/>
          <a:ext cx="0" cy="0"/>
          <a:chOff x="0" y="0"/>
          <a:chExt cx="0" cy="0"/>
        </a:xfrm>
      </p:grpSpPr>
      <p:sp>
        <p:nvSpPr>
          <p:cNvPr id="2" name="Freeform 2"/>
          <p:cNvSpPr/>
          <p:nvPr/>
        </p:nvSpPr>
        <p:spPr>
          <a:xfrm>
            <a:off x="0" y="743395"/>
            <a:ext cx="18288000" cy="8800211"/>
          </a:xfrm>
          <a:custGeom>
            <a:avLst/>
            <a:gdLst/>
            <a:ahLst/>
            <a:cxnLst/>
            <a:rect l="l" t="t" r="r" b="b"/>
            <a:pathLst>
              <a:path w="18288000" h="8800211">
                <a:moveTo>
                  <a:pt x="0" y="0"/>
                </a:moveTo>
                <a:lnTo>
                  <a:pt x="18288000" y="0"/>
                </a:lnTo>
                <a:lnTo>
                  <a:pt x="18288000" y="8800210"/>
                </a:lnTo>
                <a:lnTo>
                  <a:pt x="0" y="8800210"/>
                </a:lnTo>
                <a:lnTo>
                  <a:pt x="0" y="0"/>
                </a:lnTo>
                <a:close/>
              </a:path>
            </a:pathLst>
          </a:custGeom>
          <a:blipFill>
            <a:blip r:embed="rId2"/>
            <a:stretch>
              <a:fillRect l="-2494" r="-2494" b="-1818"/>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96827" y="3049787"/>
            <a:ext cx="15523063" cy="4577728"/>
          </a:xfrm>
          <a:prstGeom prst="rect">
            <a:avLst/>
          </a:prstGeom>
        </p:spPr>
        <p:txBody>
          <a:bodyPr lIns="0" tIns="0" rIns="0" bIns="0" rtlCol="0" anchor="t">
            <a:spAutoFit/>
          </a:bodyPr>
          <a:lstStyle/>
          <a:p>
            <a:pPr marL="687042" lvl="1" indent="-343521" algn="l">
              <a:lnSpc>
                <a:spcPts val="4455"/>
              </a:lnSpc>
              <a:buFont typeface="Arial"/>
              <a:buChar char="•"/>
            </a:pPr>
            <a:r>
              <a:rPr lang="en-US" sz="3182" dirty="0">
                <a:solidFill>
                  <a:srgbClr val="FFFFFF"/>
                </a:solidFill>
                <a:latin typeface="Canva Sans Bold"/>
                <a:ea typeface="Canva Sans Bold"/>
                <a:cs typeface="Canva Sans Bold"/>
                <a:sym typeface="Canva Sans Bold"/>
              </a:rPr>
              <a:t>Layer 4 Load Balancing(Transport Layer): Operates at the transport layer (TCP/UDP).</a:t>
            </a:r>
          </a:p>
          <a:p>
            <a:pPr algn="l">
              <a:lnSpc>
                <a:spcPts val="4455"/>
              </a:lnSpc>
            </a:pPr>
            <a:endParaRPr lang="en-US" sz="3182" dirty="0">
              <a:solidFill>
                <a:srgbClr val="FFFFFF"/>
              </a:solidFill>
              <a:latin typeface="Canva Sans Bold"/>
              <a:ea typeface="Canva Sans Bold"/>
              <a:cs typeface="Canva Sans Bold"/>
              <a:sym typeface="Canva Sans Bold"/>
            </a:endParaRPr>
          </a:p>
          <a:p>
            <a:pPr marL="687042" lvl="1" indent="-343521" algn="l">
              <a:lnSpc>
                <a:spcPts val="4455"/>
              </a:lnSpc>
              <a:buFont typeface="Arial"/>
              <a:buChar char="•"/>
            </a:pPr>
            <a:r>
              <a:rPr lang="en-US" sz="3182" dirty="0">
                <a:solidFill>
                  <a:srgbClr val="FFFFFF"/>
                </a:solidFill>
                <a:latin typeface="Canva Sans Bold"/>
                <a:ea typeface="Canva Sans Bold"/>
                <a:cs typeface="Canva Sans Bold"/>
                <a:sym typeface="Canva Sans Bold"/>
              </a:rPr>
              <a:t>Layer 7 Load Balancing(Application Layer): Operates at the application layer (HTTP/HTTPS).</a:t>
            </a:r>
          </a:p>
          <a:p>
            <a:pPr algn="l">
              <a:lnSpc>
                <a:spcPts val="4455"/>
              </a:lnSpc>
            </a:pPr>
            <a:endParaRPr lang="en-US" sz="3182" dirty="0">
              <a:solidFill>
                <a:srgbClr val="FFFFFF"/>
              </a:solidFill>
              <a:latin typeface="Canva Sans Bold"/>
              <a:ea typeface="Canva Sans Bold"/>
              <a:cs typeface="Canva Sans Bold"/>
              <a:sym typeface="Canva Sans Bold"/>
            </a:endParaRPr>
          </a:p>
          <a:p>
            <a:pPr marL="687042" lvl="1" indent="-343521" algn="l">
              <a:lnSpc>
                <a:spcPts val="4455"/>
              </a:lnSpc>
              <a:buFont typeface="Arial"/>
              <a:buChar char="•"/>
            </a:pPr>
            <a:r>
              <a:rPr lang="en-US" sz="3182" dirty="0">
                <a:solidFill>
                  <a:srgbClr val="FFFFFF"/>
                </a:solidFill>
                <a:latin typeface="Canva Sans Bold"/>
                <a:ea typeface="Canva Sans Bold"/>
                <a:cs typeface="Canva Sans Bold"/>
                <a:sym typeface="Canva Sans Bold"/>
              </a:rPr>
              <a:t>Classic Load Balancer(CLB): It operates at both transport layer as well as at application layer</a:t>
            </a:r>
          </a:p>
        </p:txBody>
      </p:sp>
      <p:sp>
        <p:nvSpPr>
          <p:cNvPr id="7" name="Freeform 7"/>
          <p:cNvSpPr/>
          <p:nvPr/>
        </p:nvSpPr>
        <p:spPr>
          <a:xfrm>
            <a:off x="13675949" y="7358793"/>
            <a:ext cx="4271345" cy="2642878"/>
          </a:xfrm>
          <a:custGeom>
            <a:avLst/>
            <a:gdLst/>
            <a:ahLst/>
            <a:cxnLst/>
            <a:rect l="l" t="t" r="r" b="b"/>
            <a:pathLst>
              <a:path w="4271345" h="2642878">
                <a:moveTo>
                  <a:pt x="0" y="0"/>
                </a:moveTo>
                <a:lnTo>
                  <a:pt x="4271345" y="0"/>
                </a:lnTo>
                <a:lnTo>
                  <a:pt x="4271345" y="2642878"/>
                </a:lnTo>
                <a:lnTo>
                  <a:pt x="0" y="2642878"/>
                </a:lnTo>
                <a:lnTo>
                  <a:pt x="0" y="0"/>
                </a:lnTo>
                <a:close/>
              </a:path>
            </a:pathLst>
          </a:custGeom>
          <a:blipFill>
            <a:blip r:embed="rId3"/>
            <a:stretch>
              <a:fillRect/>
            </a:stretch>
          </a:blipFill>
        </p:spPr>
      </p:sp>
      <p:sp>
        <p:nvSpPr>
          <p:cNvPr id="8" name="TextBox 8"/>
          <p:cNvSpPr txBox="1"/>
          <p:nvPr/>
        </p:nvSpPr>
        <p:spPr>
          <a:xfrm>
            <a:off x="1966121" y="31160"/>
            <a:ext cx="14355759" cy="2290427"/>
          </a:xfrm>
          <a:prstGeom prst="rect">
            <a:avLst/>
          </a:prstGeom>
        </p:spPr>
        <p:txBody>
          <a:bodyPr lIns="0" tIns="0" rIns="0" bIns="0" rtlCol="0" anchor="t">
            <a:spAutoFit/>
          </a:bodyPr>
          <a:lstStyle/>
          <a:p>
            <a:pPr algn="ctr">
              <a:lnSpc>
                <a:spcPts val="8944"/>
              </a:lnSpc>
            </a:pPr>
            <a:r>
              <a:rPr lang="en-US" sz="6388">
                <a:solidFill>
                  <a:srgbClr val="FFFFFF"/>
                </a:solidFill>
                <a:latin typeface="Horizon"/>
                <a:ea typeface="Horizon"/>
                <a:cs typeface="Horizon"/>
                <a:sym typeface="Horizon"/>
              </a:rPr>
              <a:t>Types of loadbalancing</a:t>
            </a:r>
          </a:p>
        </p:txBody>
      </p:sp>
      <p:sp>
        <p:nvSpPr>
          <p:cNvPr id="9" name="TextBox 9"/>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2170499" y="2535684"/>
            <a:ext cx="13947001" cy="4127805"/>
          </a:xfrm>
          <a:prstGeom prst="rect">
            <a:avLst/>
          </a:prstGeom>
        </p:spPr>
        <p:txBody>
          <a:bodyPr lIns="0" tIns="0" rIns="0" bIns="0" rtlCol="0" anchor="t">
            <a:spAutoFit/>
          </a:bodyPr>
          <a:lstStyle/>
          <a:p>
            <a:pPr algn="ctr">
              <a:lnSpc>
                <a:spcPts val="16083"/>
              </a:lnSpc>
            </a:pPr>
            <a:r>
              <a:rPr lang="en-US" sz="11487">
                <a:solidFill>
                  <a:srgbClr val="FFFFFF"/>
                </a:solidFill>
                <a:latin typeface="Horizon"/>
                <a:ea typeface="Horizon"/>
                <a:cs typeface="Horizon"/>
                <a:sym typeface="Horizon"/>
              </a:rPr>
              <a:t>Thank </a:t>
            </a:r>
          </a:p>
          <a:p>
            <a:pPr algn="ctr">
              <a:lnSpc>
                <a:spcPts val="16083"/>
              </a:lnSpc>
            </a:pPr>
            <a:r>
              <a:rPr lang="en-US" sz="11487">
                <a:solidFill>
                  <a:srgbClr val="FFFFFF"/>
                </a:solidFill>
                <a:latin typeface="Horizon"/>
                <a:ea typeface="Horizon"/>
                <a:cs typeface="Horizon"/>
                <a:sym typeface="Horizon"/>
              </a:rPr>
              <a:t>You</a:t>
            </a:r>
          </a:p>
        </p:txBody>
      </p:sp>
      <p:sp>
        <p:nvSpPr>
          <p:cNvPr id="7" name="TextBox 7"/>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8" name="TextBox 8"/>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Freeform 6"/>
          <p:cNvSpPr/>
          <p:nvPr/>
        </p:nvSpPr>
        <p:spPr>
          <a:xfrm>
            <a:off x="12045686" y="5958755"/>
            <a:ext cx="5786555" cy="3580408"/>
          </a:xfrm>
          <a:custGeom>
            <a:avLst/>
            <a:gdLst/>
            <a:ahLst/>
            <a:cxnLst/>
            <a:rect l="l" t="t" r="r" b="b"/>
            <a:pathLst>
              <a:path w="5786555" h="3580408">
                <a:moveTo>
                  <a:pt x="0" y="0"/>
                </a:moveTo>
                <a:lnTo>
                  <a:pt x="5786555" y="0"/>
                </a:lnTo>
                <a:lnTo>
                  <a:pt x="5786555" y="3580408"/>
                </a:lnTo>
                <a:lnTo>
                  <a:pt x="0" y="3580408"/>
                </a:lnTo>
                <a:lnTo>
                  <a:pt x="0" y="0"/>
                </a:lnTo>
                <a:close/>
              </a:path>
            </a:pathLst>
          </a:custGeom>
          <a:blipFill>
            <a:blip r:embed="rId3"/>
            <a:stretch>
              <a:fillRect/>
            </a:stretch>
          </a:blipFill>
        </p:spPr>
      </p:sp>
      <p:sp>
        <p:nvSpPr>
          <p:cNvPr id="7" name="TextBox 7"/>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8" name="TextBox 8"/>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9" name="TextBox 9"/>
          <p:cNvSpPr txBox="1"/>
          <p:nvPr/>
        </p:nvSpPr>
        <p:spPr>
          <a:xfrm>
            <a:off x="1028700" y="2233845"/>
            <a:ext cx="10767914" cy="7354570"/>
          </a:xfrm>
          <a:prstGeom prst="rect">
            <a:avLst/>
          </a:prstGeom>
        </p:spPr>
        <p:txBody>
          <a:bodyPr lIns="0" tIns="0" rIns="0" bIns="0" rtlCol="0" anchor="t">
            <a:spAutoFit/>
          </a:bodyPr>
          <a:lstStyle/>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Introduction of autoscaling</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Importance of autoscaling</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How autoscaling works</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Types of autoscaling</a:t>
            </a:r>
          </a:p>
          <a:p>
            <a:pPr marL="1122679" lvl="1" indent="-561340" algn="ctr">
              <a:lnSpc>
                <a:spcPts val="7279"/>
              </a:lnSpc>
              <a:buFont typeface="Arial"/>
              <a:buChar char="•"/>
            </a:pPr>
            <a:r>
              <a:rPr lang="en-US" sz="5199">
                <a:solidFill>
                  <a:srgbClr val="FFFFFF"/>
                </a:solidFill>
                <a:latin typeface="Canva Sans Bold"/>
                <a:ea typeface="Canva Sans Bold"/>
                <a:cs typeface="Canva Sans Bold"/>
                <a:sym typeface="Canva Sans Bold"/>
              </a:rPr>
              <a:t>Introduction of loadbalancing</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Importance of loadbalancing</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How loadbalancing works</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Types of loadbalancing</a:t>
            </a:r>
          </a:p>
        </p:txBody>
      </p:sp>
      <p:sp>
        <p:nvSpPr>
          <p:cNvPr id="10" name="TextBox 10"/>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1" name="TextBox 11"/>
          <p:cNvSpPr txBox="1"/>
          <p:nvPr/>
        </p:nvSpPr>
        <p:spPr>
          <a:xfrm>
            <a:off x="2955485" y="-48540"/>
            <a:ext cx="12377031" cy="1849679"/>
          </a:xfrm>
          <a:prstGeom prst="rect">
            <a:avLst/>
          </a:prstGeom>
        </p:spPr>
        <p:txBody>
          <a:bodyPr lIns="0" tIns="0" rIns="0" bIns="0" rtlCol="0" anchor="t">
            <a:spAutoFit/>
          </a:bodyPr>
          <a:lstStyle/>
          <a:p>
            <a:pPr algn="ctr">
              <a:lnSpc>
                <a:spcPts val="14262"/>
              </a:lnSpc>
            </a:pPr>
            <a:r>
              <a:rPr lang="en-US" sz="10187">
                <a:solidFill>
                  <a:srgbClr val="FFFFFF"/>
                </a:solidFill>
                <a:latin typeface="Horizon"/>
                <a:ea typeface="Horizon"/>
                <a:cs typeface="Horizon"/>
                <a:sym typeface="Horizon"/>
              </a:rPr>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980396" y="3060500"/>
            <a:ext cx="16278904" cy="4080274"/>
          </a:xfrm>
          <a:prstGeom prst="rect">
            <a:avLst/>
          </a:prstGeom>
        </p:spPr>
        <p:txBody>
          <a:bodyPr lIns="0" tIns="0" rIns="0" bIns="0" rtlCol="0" anchor="t">
            <a:spAutoFit/>
          </a:bodyPr>
          <a:lstStyle/>
          <a:p>
            <a:pPr algn="ctr">
              <a:lnSpc>
                <a:spcPts val="6480"/>
              </a:lnSpc>
            </a:pPr>
            <a:r>
              <a:rPr lang="en-US" sz="4628" dirty="0">
                <a:solidFill>
                  <a:srgbClr val="FFFFFF"/>
                </a:solidFill>
                <a:latin typeface="Canva Sans Bold"/>
                <a:ea typeface="Canva Sans Bold"/>
                <a:cs typeface="Canva Sans Bold"/>
                <a:sym typeface="Canva Sans Bold"/>
              </a:rPr>
              <a:t>Auto Scaling is the process of automatically adjusting the number of active servers or resources based on the current demand. This ensures that applications have the required resources to maintain performance without over-provisioning.</a:t>
            </a:r>
          </a:p>
        </p:txBody>
      </p:sp>
      <p:sp>
        <p:nvSpPr>
          <p:cNvPr id="7" name="Freeform 7"/>
          <p:cNvSpPr/>
          <p:nvPr/>
        </p:nvSpPr>
        <p:spPr>
          <a:xfrm>
            <a:off x="11228032" y="5766073"/>
            <a:ext cx="7059968" cy="5294976"/>
          </a:xfrm>
          <a:custGeom>
            <a:avLst/>
            <a:gdLst/>
            <a:ahLst/>
            <a:cxnLst/>
            <a:rect l="l" t="t" r="r" b="b"/>
            <a:pathLst>
              <a:path w="7059968" h="5294976">
                <a:moveTo>
                  <a:pt x="0" y="0"/>
                </a:moveTo>
                <a:lnTo>
                  <a:pt x="7059968" y="0"/>
                </a:lnTo>
                <a:lnTo>
                  <a:pt x="7059968" y="5294976"/>
                </a:lnTo>
                <a:lnTo>
                  <a:pt x="0" y="5294976"/>
                </a:lnTo>
                <a:lnTo>
                  <a:pt x="0" y="0"/>
                </a:lnTo>
                <a:close/>
              </a:path>
            </a:pathLst>
          </a:custGeom>
          <a:blipFill>
            <a:blip r:embed="rId3"/>
            <a:stretch>
              <a:fillRect/>
            </a:stretch>
          </a:blipFill>
        </p:spPr>
      </p:sp>
      <p:sp>
        <p:nvSpPr>
          <p:cNvPr id="8" name="TextBox 8"/>
          <p:cNvSpPr txBox="1"/>
          <p:nvPr/>
        </p:nvSpPr>
        <p:spPr>
          <a:xfrm>
            <a:off x="2516144" y="150098"/>
            <a:ext cx="13255713" cy="2233340"/>
          </a:xfrm>
          <a:prstGeom prst="rect">
            <a:avLst/>
          </a:prstGeom>
        </p:spPr>
        <p:txBody>
          <a:bodyPr lIns="0" tIns="0" rIns="0" bIns="0" rtlCol="0" anchor="t">
            <a:spAutoFit/>
          </a:bodyPr>
          <a:lstStyle/>
          <a:p>
            <a:pPr algn="ctr">
              <a:lnSpc>
                <a:spcPts val="8701"/>
              </a:lnSpc>
            </a:pPr>
            <a:r>
              <a:rPr lang="en-US" sz="6215">
                <a:solidFill>
                  <a:srgbClr val="FFFFFF"/>
                </a:solidFill>
                <a:latin typeface="Horizon"/>
                <a:ea typeface="Horizon"/>
                <a:cs typeface="Horizon"/>
                <a:sym typeface="Horizon"/>
              </a:rPr>
              <a:t>Introduction of autoscaling</a:t>
            </a:r>
          </a:p>
        </p:txBody>
      </p:sp>
      <p:sp>
        <p:nvSpPr>
          <p:cNvPr id="9" name="TextBox 9"/>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470420" y="0"/>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Freeform 6"/>
          <p:cNvSpPr/>
          <p:nvPr/>
        </p:nvSpPr>
        <p:spPr>
          <a:xfrm>
            <a:off x="14541967" y="6379232"/>
            <a:ext cx="3226961" cy="3907768"/>
          </a:xfrm>
          <a:custGeom>
            <a:avLst/>
            <a:gdLst/>
            <a:ahLst/>
            <a:cxnLst/>
            <a:rect l="l" t="t" r="r" b="b"/>
            <a:pathLst>
              <a:path w="3226961" h="3907768">
                <a:moveTo>
                  <a:pt x="0" y="0"/>
                </a:moveTo>
                <a:lnTo>
                  <a:pt x="3226961" y="0"/>
                </a:lnTo>
                <a:lnTo>
                  <a:pt x="3226961" y="3907768"/>
                </a:lnTo>
                <a:lnTo>
                  <a:pt x="0" y="3907768"/>
                </a:lnTo>
                <a:lnTo>
                  <a:pt x="0" y="0"/>
                </a:lnTo>
                <a:close/>
              </a:path>
            </a:pathLst>
          </a:custGeom>
          <a:blipFill>
            <a:blip r:embed="rId3"/>
            <a:stretch>
              <a:fillRect/>
            </a:stretch>
          </a:blipFill>
        </p:spPr>
      </p:sp>
      <p:sp>
        <p:nvSpPr>
          <p:cNvPr id="7" name="TextBox 7"/>
          <p:cNvSpPr txBox="1"/>
          <p:nvPr/>
        </p:nvSpPr>
        <p:spPr>
          <a:xfrm>
            <a:off x="1284878" y="92606"/>
            <a:ext cx="15718244" cy="2425383"/>
          </a:xfrm>
          <a:prstGeom prst="rect">
            <a:avLst/>
          </a:prstGeom>
        </p:spPr>
        <p:txBody>
          <a:bodyPr lIns="0" tIns="0" rIns="0" bIns="0" rtlCol="0" anchor="t">
            <a:spAutoFit/>
          </a:bodyPr>
          <a:lstStyle/>
          <a:p>
            <a:pPr algn="ctr">
              <a:lnSpc>
                <a:spcPts val="9438"/>
              </a:lnSpc>
            </a:pPr>
            <a:r>
              <a:rPr lang="en-US" sz="6741">
                <a:solidFill>
                  <a:srgbClr val="FFFFFF"/>
                </a:solidFill>
                <a:latin typeface="Horizon"/>
                <a:ea typeface="Horizon"/>
                <a:cs typeface="Horizon"/>
                <a:sym typeface="Horizon"/>
              </a:rPr>
              <a:t>Importance of autoscaling</a:t>
            </a:r>
          </a:p>
        </p:txBody>
      </p:sp>
      <p:sp>
        <p:nvSpPr>
          <p:cNvPr id="8" name="TextBox 8"/>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9" name="TextBox 9"/>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295622" y="2627498"/>
            <a:ext cx="17696756" cy="5341294"/>
          </a:xfrm>
          <a:prstGeom prst="rect">
            <a:avLst/>
          </a:prstGeom>
        </p:spPr>
        <p:txBody>
          <a:bodyPr lIns="0" tIns="0" rIns="0" bIns="0" rtlCol="0" anchor="t">
            <a:spAutoFit/>
          </a:bodyPr>
          <a:lstStyle/>
          <a:p>
            <a:pPr marL="1086384" lvl="1" indent="-543192" algn="l">
              <a:lnSpc>
                <a:spcPts val="7044"/>
              </a:lnSpc>
              <a:buFont typeface="Arial"/>
              <a:buChar char="•"/>
            </a:pPr>
            <a:r>
              <a:rPr lang="en-US" sz="5031">
                <a:solidFill>
                  <a:srgbClr val="FFFFFF"/>
                </a:solidFill>
                <a:latin typeface="Canva Sans Bold"/>
                <a:ea typeface="Canva Sans Bold"/>
                <a:cs typeface="Canva Sans Bold"/>
                <a:sym typeface="Canva Sans Bold"/>
              </a:rPr>
              <a:t>Ensures optimal resource utilization.</a:t>
            </a:r>
          </a:p>
          <a:p>
            <a:pPr marL="1086384" lvl="1" indent="-543192" algn="l">
              <a:lnSpc>
                <a:spcPts val="7044"/>
              </a:lnSpc>
              <a:buFont typeface="Arial"/>
              <a:buChar char="•"/>
            </a:pPr>
            <a:r>
              <a:rPr lang="en-US" sz="5031">
                <a:solidFill>
                  <a:srgbClr val="FFFFFF"/>
                </a:solidFill>
                <a:latin typeface="Canva Sans Bold"/>
                <a:ea typeface="Canva Sans Bold"/>
                <a:cs typeface="Canva Sans Bold"/>
                <a:sym typeface="Canva Sans Bold"/>
              </a:rPr>
              <a:t>Reduces operational costs by scaling down during low demand.</a:t>
            </a:r>
          </a:p>
          <a:p>
            <a:pPr marL="1086384" lvl="1" indent="-543192" algn="l">
              <a:lnSpc>
                <a:spcPts val="7044"/>
              </a:lnSpc>
              <a:buFont typeface="Arial"/>
              <a:buChar char="•"/>
            </a:pPr>
            <a:r>
              <a:rPr lang="en-US" sz="5031">
                <a:solidFill>
                  <a:srgbClr val="FFFFFF"/>
                </a:solidFill>
                <a:latin typeface="Canva Sans Bold"/>
                <a:ea typeface="Canva Sans Bold"/>
                <a:cs typeface="Canva Sans Bold"/>
                <a:sym typeface="Canva Sans Bold"/>
              </a:rPr>
              <a:t>Automatically scales up to handle peak traffic.</a:t>
            </a:r>
          </a:p>
          <a:p>
            <a:pPr marL="1086384" lvl="1" indent="-543192" algn="l">
              <a:lnSpc>
                <a:spcPts val="7044"/>
              </a:lnSpc>
              <a:buFont typeface="Arial"/>
              <a:buChar char="•"/>
            </a:pPr>
            <a:r>
              <a:rPr lang="en-US" sz="5031">
                <a:solidFill>
                  <a:srgbClr val="FFFFFF"/>
                </a:solidFill>
                <a:latin typeface="Canva Sans Bold"/>
                <a:ea typeface="Canva Sans Bold"/>
                <a:cs typeface="Canva Sans Bold"/>
                <a:sym typeface="Canva Sans Bold"/>
              </a:rPr>
              <a:t>Provides resilience and fault tolerance.</a:t>
            </a:r>
          </a:p>
          <a:p>
            <a:pPr algn="l">
              <a:lnSpc>
                <a:spcPts val="7044"/>
              </a:lnSpc>
            </a:pPr>
            <a:endParaRPr lang="en-US" sz="5031">
              <a:solidFill>
                <a:srgbClr val="FFFFFF"/>
              </a:solidFill>
              <a:latin typeface="Canva Sans Bold"/>
              <a:ea typeface="Canva Sans Bold"/>
              <a:cs typeface="Canva Sans Bold"/>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Freeform 6"/>
          <p:cNvSpPr/>
          <p:nvPr/>
        </p:nvSpPr>
        <p:spPr>
          <a:xfrm>
            <a:off x="15064982" y="7063982"/>
            <a:ext cx="3223018" cy="3223018"/>
          </a:xfrm>
          <a:custGeom>
            <a:avLst/>
            <a:gdLst/>
            <a:ahLst/>
            <a:cxnLst/>
            <a:rect l="l" t="t" r="r" b="b"/>
            <a:pathLst>
              <a:path w="3223018" h="3223018">
                <a:moveTo>
                  <a:pt x="0" y="0"/>
                </a:moveTo>
                <a:lnTo>
                  <a:pt x="3223018" y="0"/>
                </a:lnTo>
                <a:lnTo>
                  <a:pt x="3223018" y="3223018"/>
                </a:lnTo>
                <a:lnTo>
                  <a:pt x="0" y="3223018"/>
                </a:lnTo>
                <a:lnTo>
                  <a:pt x="0" y="0"/>
                </a:lnTo>
                <a:close/>
              </a:path>
            </a:pathLst>
          </a:custGeom>
          <a:blipFill>
            <a:blip r:embed="rId3"/>
            <a:stretch>
              <a:fillRect/>
            </a:stretch>
          </a:blipFill>
        </p:spPr>
      </p:sp>
      <p:sp>
        <p:nvSpPr>
          <p:cNvPr id="7" name="TextBox 7"/>
          <p:cNvSpPr txBox="1"/>
          <p:nvPr/>
        </p:nvSpPr>
        <p:spPr>
          <a:xfrm>
            <a:off x="727617" y="21635"/>
            <a:ext cx="16531683" cy="2273798"/>
          </a:xfrm>
          <a:prstGeom prst="rect">
            <a:avLst/>
          </a:prstGeom>
        </p:spPr>
        <p:txBody>
          <a:bodyPr lIns="0" tIns="0" rIns="0" bIns="0" rtlCol="0" anchor="t">
            <a:spAutoFit/>
          </a:bodyPr>
          <a:lstStyle/>
          <a:p>
            <a:pPr algn="ctr">
              <a:lnSpc>
                <a:spcPts val="8833"/>
              </a:lnSpc>
            </a:pPr>
            <a:r>
              <a:rPr lang="en-US" sz="6309">
                <a:solidFill>
                  <a:srgbClr val="FFFFFF"/>
                </a:solidFill>
                <a:latin typeface="Horizon"/>
                <a:ea typeface="Horizon"/>
                <a:cs typeface="Horizon"/>
                <a:sym typeface="Horizon"/>
              </a:rPr>
              <a:t>How autoscaling works</a:t>
            </a:r>
          </a:p>
        </p:txBody>
      </p:sp>
      <p:sp>
        <p:nvSpPr>
          <p:cNvPr id="8" name="TextBox 8"/>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9" name="TextBox 9"/>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68728" y="2607086"/>
            <a:ext cx="16831042" cy="5093019"/>
          </a:xfrm>
          <a:prstGeom prst="rect">
            <a:avLst/>
          </a:prstGeom>
        </p:spPr>
        <p:txBody>
          <a:bodyPr lIns="0" tIns="0" rIns="0" bIns="0" rtlCol="0" anchor="t">
            <a:spAutoFit/>
          </a:bodyPr>
          <a:lstStyle/>
          <a:p>
            <a:pPr marL="690883" lvl="1" indent="-345442" algn="l">
              <a:lnSpc>
                <a:spcPts val="4480"/>
              </a:lnSpc>
              <a:buFont typeface="Arial"/>
              <a:buChar char="•"/>
            </a:pPr>
            <a:r>
              <a:rPr lang="en-US" sz="3200" dirty="0">
                <a:solidFill>
                  <a:srgbClr val="FFFFFF"/>
                </a:solidFill>
                <a:latin typeface="Canva Sans Bold"/>
                <a:ea typeface="Canva Sans Bold"/>
                <a:cs typeface="Canva Sans Bold"/>
                <a:sym typeface="Canva Sans Bold"/>
              </a:rPr>
              <a:t>Monitoring and Triggers: Continuously monitors metrics (e.g., CPU usage, traffic volume) and triggers scaling actions based on predefined thresholds or rules.</a:t>
            </a:r>
          </a:p>
          <a:p>
            <a:pPr algn="l">
              <a:lnSpc>
                <a:spcPts val="4480"/>
              </a:lnSpc>
            </a:pPr>
            <a:endParaRPr lang="en-US" sz="3200" dirty="0">
              <a:solidFill>
                <a:srgbClr val="FFFFFF"/>
              </a:solidFill>
              <a:latin typeface="Canva Sans Bold"/>
              <a:ea typeface="Canva Sans Bold"/>
              <a:cs typeface="Canva Sans Bold"/>
              <a:sym typeface="Canva Sans Bold"/>
            </a:endParaRPr>
          </a:p>
          <a:p>
            <a:pPr marL="690883" lvl="1" indent="-345442" algn="l">
              <a:lnSpc>
                <a:spcPts val="4480"/>
              </a:lnSpc>
              <a:buFont typeface="Arial"/>
              <a:buChar char="•"/>
            </a:pPr>
            <a:r>
              <a:rPr lang="en-US" sz="3200" dirty="0">
                <a:solidFill>
                  <a:srgbClr val="FFFFFF"/>
                </a:solidFill>
                <a:latin typeface="Canva Sans Bold"/>
                <a:ea typeface="Canva Sans Bold"/>
                <a:cs typeface="Canva Sans Bold"/>
                <a:sym typeface="Canva Sans Bold"/>
              </a:rPr>
              <a:t>Scaling Actions: Automatically adds or removes instances based on current demand, ensuring resources match the load requirements.</a:t>
            </a:r>
          </a:p>
          <a:p>
            <a:pPr algn="l">
              <a:lnSpc>
                <a:spcPts val="4480"/>
              </a:lnSpc>
            </a:pPr>
            <a:endParaRPr lang="en-US" sz="3200" dirty="0">
              <a:solidFill>
                <a:srgbClr val="FFFFFF"/>
              </a:solidFill>
              <a:latin typeface="Canva Sans Bold"/>
              <a:ea typeface="Canva Sans Bold"/>
              <a:cs typeface="Canva Sans Bold"/>
              <a:sym typeface="Canva Sans Bold"/>
            </a:endParaRPr>
          </a:p>
          <a:p>
            <a:pPr marL="690883" lvl="1" indent="-345442" algn="l">
              <a:lnSpc>
                <a:spcPts val="4480"/>
              </a:lnSpc>
              <a:buFont typeface="Arial"/>
              <a:buChar char="•"/>
            </a:pPr>
            <a:r>
              <a:rPr lang="en-US" sz="3200" dirty="0">
                <a:solidFill>
                  <a:srgbClr val="FFFFFF"/>
                </a:solidFill>
                <a:latin typeface="Canva Sans Bold"/>
                <a:ea typeface="Canva Sans Bold"/>
                <a:cs typeface="Canva Sans Bold"/>
                <a:sym typeface="Canva Sans Bold"/>
              </a:rPr>
              <a:t>Load Balancing Integration: Works with load balancers to distribute traffic across new or existing instances, maintaining optimal performance and availability.</a:t>
            </a:r>
          </a:p>
          <a:p>
            <a:pPr algn="l">
              <a:lnSpc>
                <a:spcPts val="4480"/>
              </a:lnSpc>
            </a:pPr>
            <a:endParaRPr lang="en-US" sz="3200" dirty="0">
              <a:solidFill>
                <a:srgbClr val="FFFFFF"/>
              </a:solidFill>
              <a:latin typeface="Canva Sans Bold"/>
              <a:ea typeface="Canva Sans Bold"/>
              <a:cs typeface="Canva Sans Bold"/>
              <a:sym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2650"/>
        </a:solidFill>
        <a:effectLst/>
      </p:bgPr>
    </p:bg>
    <p:spTree>
      <p:nvGrpSpPr>
        <p:cNvPr id="1" name=""/>
        <p:cNvGrpSpPr/>
        <p:nvPr/>
      </p:nvGrpSpPr>
      <p:grpSpPr>
        <a:xfrm>
          <a:off x="0" y="0"/>
          <a:ext cx="0" cy="0"/>
          <a:chOff x="0" y="0"/>
          <a:chExt cx="0" cy="0"/>
        </a:xfrm>
      </p:grpSpPr>
      <p:sp>
        <p:nvSpPr>
          <p:cNvPr id="2" name="Freeform 2"/>
          <p:cNvSpPr/>
          <p:nvPr/>
        </p:nvSpPr>
        <p:spPr>
          <a:xfrm>
            <a:off x="0" y="1028700"/>
            <a:ext cx="18288000" cy="7546220"/>
          </a:xfrm>
          <a:custGeom>
            <a:avLst/>
            <a:gdLst/>
            <a:ahLst/>
            <a:cxnLst/>
            <a:rect l="l" t="t" r="r" b="b"/>
            <a:pathLst>
              <a:path w="18288000" h="7546220">
                <a:moveTo>
                  <a:pt x="0" y="0"/>
                </a:moveTo>
                <a:lnTo>
                  <a:pt x="18288000" y="0"/>
                </a:lnTo>
                <a:lnTo>
                  <a:pt x="18288000" y="7546220"/>
                </a:lnTo>
                <a:lnTo>
                  <a:pt x="0" y="7546220"/>
                </a:lnTo>
                <a:lnTo>
                  <a:pt x="0" y="0"/>
                </a:lnTo>
                <a:close/>
              </a:path>
            </a:pathLst>
          </a:custGeom>
          <a:blipFill>
            <a:blip r:embed="rId2"/>
            <a:stretch>
              <a:fillRect l="-4033" t="-161" b="-2755"/>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408758" y="2952368"/>
            <a:ext cx="17251761" cy="4518934"/>
          </a:xfrm>
          <a:prstGeom prst="rect">
            <a:avLst/>
          </a:prstGeom>
        </p:spPr>
        <p:txBody>
          <a:bodyPr lIns="0" tIns="0" rIns="0" bIns="0" rtlCol="0" anchor="t">
            <a:spAutoFit/>
          </a:bodyPr>
          <a:lstStyle/>
          <a:p>
            <a:pPr marL="787286" lvl="1" indent="-393643" algn="l">
              <a:lnSpc>
                <a:spcPts val="5105"/>
              </a:lnSpc>
              <a:buFont typeface="Arial"/>
              <a:buChar char="•"/>
            </a:pPr>
            <a:r>
              <a:rPr lang="en-US" sz="3646">
                <a:solidFill>
                  <a:srgbClr val="FFFFFF"/>
                </a:solidFill>
                <a:latin typeface="Canva Sans Bold"/>
                <a:ea typeface="Canva Sans Bold"/>
                <a:cs typeface="Canva Sans Bold"/>
                <a:sym typeface="Canva Sans Bold"/>
              </a:rPr>
              <a:t>Horizontal Scaling: Adding more instances of servers.</a:t>
            </a:r>
          </a:p>
          <a:p>
            <a:pPr marL="787286" lvl="1" indent="-393643" algn="l">
              <a:lnSpc>
                <a:spcPts val="5105"/>
              </a:lnSpc>
              <a:buFont typeface="Arial"/>
              <a:buChar char="•"/>
            </a:pPr>
            <a:r>
              <a:rPr lang="en-US" sz="3646">
                <a:solidFill>
                  <a:srgbClr val="FFFFFF"/>
                </a:solidFill>
                <a:latin typeface="Canva Sans Bold"/>
                <a:ea typeface="Canva Sans Bold"/>
                <a:cs typeface="Canva Sans Bold"/>
                <a:sym typeface="Canva Sans Bold"/>
              </a:rPr>
              <a:t>Vertical Scaling: Increasing the capacity of existing servers.</a:t>
            </a:r>
          </a:p>
          <a:p>
            <a:pPr marL="787286" lvl="1" indent="-393643" algn="l">
              <a:lnSpc>
                <a:spcPts val="5105"/>
              </a:lnSpc>
              <a:buFont typeface="Arial"/>
              <a:buChar char="•"/>
            </a:pPr>
            <a:r>
              <a:rPr lang="en-US" sz="3646">
                <a:solidFill>
                  <a:srgbClr val="FFFFFF"/>
                </a:solidFill>
                <a:latin typeface="Canva Sans Bold"/>
                <a:ea typeface="Canva Sans Bold"/>
                <a:cs typeface="Canva Sans Bold"/>
                <a:sym typeface="Canva Sans Bold"/>
              </a:rPr>
              <a:t>Scheduled Scaling: Based on a pre-defined schedule.</a:t>
            </a:r>
          </a:p>
          <a:p>
            <a:pPr marL="787286" lvl="1" indent="-393643" algn="l">
              <a:lnSpc>
                <a:spcPts val="5105"/>
              </a:lnSpc>
              <a:buFont typeface="Arial"/>
              <a:buChar char="•"/>
            </a:pPr>
            <a:r>
              <a:rPr lang="en-US" sz="3646">
                <a:solidFill>
                  <a:srgbClr val="FFFFFF"/>
                </a:solidFill>
                <a:latin typeface="Canva Sans Bold"/>
                <a:ea typeface="Canva Sans Bold"/>
                <a:cs typeface="Canva Sans Bold"/>
                <a:sym typeface="Canva Sans Bold"/>
              </a:rPr>
              <a:t>Dynamic Scaling: Based on real-time demand and monitoring.</a:t>
            </a:r>
          </a:p>
          <a:p>
            <a:pPr marL="787286" lvl="1" indent="-393643" algn="l">
              <a:lnSpc>
                <a:spcPts val="5105"/>
              </a:lnSpc>
              <a:buFont typeface="Arial"/>
              <a:buChar char="•"/>
            </a:pPr>
            <a:r>
              <a:rPr lang="en-US" sz="3646">
                <a:solidFill>
                  <a:srgbClr val="FFFFFF"/>
                </a:solidFill>
                <a:latin typeface="Canva Sans Bold"/>
                <a:ea typeface="Canva Sans Bold"/>
                <a:cs typeface="Canva Sans Bold"/>
                <a:sym typeface="Canva Sans Bold"/>
              </a:rPr>
              <a:t>Predictive Scaling: Uses machine learning to predict future traffic and scales resources in advance.</a:t>
            </a:r>
          </a:p>
          <a:p>
            <a:pPr algn="l">
              <a:lnSpc>
                <a:spcPts val="5105"/>
              </a:lnSpc>
            </a:pPr>
            <a:endParaRPr lang="en-US" sz="3646">
              <a:solidFill>
                <a:srgbClr val="FFFFFF"/>
              </a:solidFill>
              <a:latin typeface="Canva Sans Bold"/>
              <a:ea typeface="Canva Sans Bold"/>
              <a:cs typeface="Canva Sans Bold"/>
              <a:sym typeface="Canva Sans Bold"/>
            </a:endParaRPr>
          </a:p>
        </p:txBody>
      </p:sp>
      <p:sp>
        <p:nvSpPr>
          <p:cNvPr id="7" name="Freeform 7"/>
          <p:cNvSpPr/>
          <p:nvPr/>
        </p:nvSpPr>
        <p:spPr>
          <a:xfrm>
            <a:off x="11873963" y="6418978"/>
            <a:ext cx="5786555" cy="3580408"/>
          </a:xfrm>
          <a:custGeom>
            <a:avLst/>
            <a:gdLst/>
            <a:ahLst/>
            <a:cxnLst/>
            <a:rect l="l" t="t" r="r" b="b"/>
            <a:pathLst>
              <a:path w="5786555" h="3580408">
                <a:moveTo>
                  <a:pt x="0" y="0"/>
                </a:moveTo>
                <a:lnTo>
                  <a:pt x="5786556" y="0"/>
                </a:lnTo>
                <a:lnTo>
                  <a:pt x="5786556" y="3580408"/>
                </a:lnTo>
                <a:lnTo>
                  <a:pt x="0" y="3580408"/>
                </a:lnTo>
                <a:lnTo>
                  <a:pt x="0" y="0"/>
                </a:lnTo>
                <a:close/>
              </a:path>
            </a:pathLst>
          </a:custGeom>
          <a:blipFill>
            <a:blip r:embed="rId3"/>
            <a:stretch>
              <a:fillRect/>
            </a:stretch>
          </a:blipFill>
        </p:spPr>
      </p:sp>
      <p:sp>
        <p:nvSpPr>
          <p:cNvPr id="8" name="TextBox 8"/>
          <p:cNvSpPr txBox="1"/>
          <p:nvPr/>
        </p:nvSpPr>
        <p:spPr>
          <a:xfrm>
            <a:off x="1966121" y="31160"/>
            <a:ext cx="14355759" cy="2290427"/>
          </a:xfrm>
          <a:prstGeom prst="rect">
            <a:avLst/>
          </a:prstGeom>
        </p:spPr>
        <p:txBody>
          <a:bodyPr lIns="0" tIns="0" rIns="0" bIns="0" rtlCol="0" anchor="t">
            <a:spAutoFit/>
          </a:bodyPr>
          <a:lstStyle/>
          <a:p>
            <a:pPr algn="ctr">
              <a:lnSpc>
                <a:spcPts val="8944"/>
              </a:lnSpc>
            </a:pPr>
            <a:r>
              <a:rPr lang="en-US" sz="6388">
                <a:solidFill>
                  <a:srgbClr val="FFFFFF"/>
                </a:solidFill>
                <a:latin typeface="Horizon"/>
                <a:ea typeface="Horizon"/>
                <a:cs typeface="Horizon"/>
                <a:sym typeface="Horizon"/>
              </a:rPr>
              <a:t>Types of autoscaling</a:t>
            </a:r>
          </a:p>
        </p:txBody>
      </p:sp>
      <p:sp>
        <p:nvSpPr>
          <p:cNvPr id="9" name="TextBox 9"/>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Freeform 6"/>
          <p:cNvSpPr/>
          <p:nvPr/>
        </p:nvSpPr>
        <p:spPr>
          <a:xfrm>
            <a:off x="14658984" y="6493322"/>
            <a:ext cx="3325791" cy="3793678"/>
          </a:xfrm>
          <a:custGeom>
            <a:avLst/>
            <a:gdLst/>
            <a:ahLst/>
            <a:cxnLst/>
            <a:rect l="l" t="t" r="r" b="b"/>
            <a:pathLst>
              <a:path w="3325791" h="3793678">
                <a:moveTo>
                  <a:pt x="0" y="0"/>
                </a:moveTo>
                <a:lnTo>
                  <a:pt x="3325791" y="0"/>
                </a:lnTo>
                <a:lnTo>
                  <a:pt x="3325791" y="3793678"/>
                </a:lnTo>
                <a:lnTo>
                  <a:pt x="0" y="3793678"/>
                </a:lnTo>
                <a:lnTo>
                  <a:pt x="0" y="0"/>
                </a:lnTo>
                <a:close/>
              </a:path>
            </a:pathLst>
          </a:custGeom>
          <a:blipFill>
            <a:blip r:embed="rId3"/>
            <a:stretch>
              <a:fillRect/>
            </a:stretch>
          </a:blipFill>
        </p:spPr>
      </p:sp>
      <p:sp>
        <p:nvSpPr>
          <p:cNvPr id="7" name="TextBox 7"/>
          <p:cNvSpPr txBox="1"/>
          <p:nvPr/>
        </p:nvSpPr>
        <p:spPr>
          <a:xfrm>
            <a:off x="1966121" y="31160"/>
            <a:ext cx="14355759" cy="2290427"/>
          </a:xfrm>
          <a:prstGeom prst="rect">
            <a:avLst/>
          </a:prstGeom>
        </p:spPr>
        <p:txBody>
          <a:bodyPr lIns="0" tIns="0" rIns="0" bIns="0" rtlCol="0" anchor="t">
            <a:spAutoFit/>
          </a:bodyPr>
          <a:lstStyle/>
          <a:p>
            <a:pPr algn="ctr">
              <a:lnSpc>
                <a:spcPts val="8944"/>
              </a:lnSpc>
            </a:pPr>
            <a:r>
              <a:rPr lang="en-US" sz="6388">
                <a:solidFill>
                  <a:srgbClr val="FFFFFF"/>
                </a:solidFill>
                <a:latin typeface="Horizon"/>
                <a:ea typeface="Horizon"/>
                <a:cs typeface="Horizon"/>
                <a:sym typeface="Horizon"/>
              </a:rPr>
              <a:t>Introduction of loadbalancing</a:t>
            </a:r>
          </a:p>
        </p:txBody>
      </p:sp>
      <p:sp>
        <p:nvSpPr>
          <p:cNvPr id="8" name="TextBox 8"/>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9" name="TextBox 9"/>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546167" y="2949171"/>
            <a:ext cx="16713133" cy="3351990"/>
          </a:xfrm>
          <a:prstGeom prst="rect">
            <a:avLst/>
          </a:prstGeom>
        </p:spPr>
        <p:txBody>
          <a:bodyPr lIns="0" tIns="0" rIns="0" bIns="0" rtlCol="0" anchor="t">
            <a:spAutoFit/>
          </a:bodyPr>
          <a:lstStyle/>
          <a:p>
            <a:pPr algn="ctr">
              <a:lnSpc>
                <a:spcPts val="6653"/>
              </a:lnSpc>
            </a:pPr>
            <a:r>
              <a:rPr lang="en-US" sz="4752">
                <a:solidFill>
                  <a:srgbClr val="FFFFFF"/>
                </a:solidFill>
                <a:latin typeface="Canva Sans Bold"/>
                <a:ea typeface="Canva Sans Bold"/>
                <a:cs typeface="Canva Sans Bold"/>
                <a:sym typeface="Canva Sans Bold"/>
              </a:rPr>
              <a:t>Load Balancing is the process of distributing incoming network traffic across multiple servers. This ensures no single server becomes overwhelmed, improving the availability and responsiveness of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grpSp>
        <p:nvGrpSpPr>
          <p:cNvPr id="3" name="Group 3"/>
          <p:cNvGrpSpPr/>
          <p:nvPr/>
        </p:nvGrpSpPr>
        <p:grpSpPr>
          <a:xfrm>
            <a:off x="-235210" y="-207032"/>
            <a:ext cx="18758420" cy="10701065"/>
            <a:chOff x="0" y="0"/>
            <a:chExt cx="4940489" cy="2818387"/>
          </a:xfrm>
        </p:grpSpPr>
        <p:sp>
          <p:nvSpPr>
            <p:cNvPr id="4" name="Freeform 4"/>
            <p:cNvSpPr/>
            <p:nvPr/>
          </p:nvSpPr>
          <p:spPr>
            <a:xfrm>
              <a:off x="0" y="0"/>
              <a:ext cx="4940489" cy="2818387"/>
            </a:xfrm>
            <a:custGeom>
              <a:avLst/>
              <a:gdLst/>
              <a:ahLst/>
              <a:cxnLst/>
              <a:rect l="l" t="t" r="r" b="b"/>
              <a:pathLst>
                <a:path w="4940489" h="2818387">
                  <a:moveTo>
                    <a:pt x="0" y="0"/>
                  </a:moveTo>
                  <a:lnTo>
                    <a:pt x="4940489" y="0"/>
                  </a:lnTo>
                  <a:lnTo>
                    <a:pt x="4940489" y="2818387"/>
                  </a:lnTo>
                  <a:lnTo>
                    <a:pt x="0" y="2818387"/>
                  </a:lnTo>
                  <a:close/>
                </a:path>
              </a:pathLst>
            </a:custGeom>
            <a:gradFill rotWithShape="1">
              <a:gsLst>
                <a:gs pos="0">
                  <a:srgbClr val="0D2650">
                    <a:alpha val="95000"/>
                  </a:srgbClr>
                </a:gs>
                <a:gs pos="100000">
                  <a:srgbClr val="0C1566">
                    <a:alpha val="95000"/>
                  </a:srgbClr>
                </a:gs>
              </a:gsLst>
              <a:lin ang="0"/>
            </a:gradFill>
          </p:spPr>
        </p:sp>
        <p:sp>
          <p:nvSpPr>
            <p:cNvPr id="5" name="TextBox 5"/>
            <p:cNvSpPr txBox="1"/>
            <p:nvPr/>
          </p:nvSpPr>
          <p:spPr>
            <a:xfrm>
              <a:off x="0" y="-57150"/>
              <a:ext cx="4940489" cy="2875537"/>
            </a:xfrm>
            <a:prstGeom prst="rect">
              <a:avLst/>
            </a:prstGeom>
          </p:spPr>
          <p:txBody>
            <a:bodyPr lIns="50800" tIns="50800" rIns="50800" bIns="50800" rtlCol="0" anchor="ctr"/>
            <a:lstStyle/>
            <a:p>
              <a:pPr algn="ctr">
                <a:lnSpc>
                  <a:spcPts val="3431"/>
                </a:lnSpc>
              </a:pPr>
              <a:endParaRPr/>
            </a:p>
          </p:txBody>
        </p:sp>
      </p:grpSp>
      <p:sp>
        <p:nvSpPr>
          <p:cNvPr id="6" name="TextBox 6"/>
          <p:cNvSpPr txBox="1"/>
          <p:nvPr/>
        </p:nvSpPr>
        <p:spPr>
          <a:xfrm>
            <a:off x="1236216" y="2804477"/>
            <a:ext cx="15815568" cy="4582795"/>
          </a:xfrm>
          <a:prstGeom prst="rect">
            <a:avLst/>
          </a:prstGeom>
        </p:spPr>
        <p:txBody>
          <a:bodyPr lIns="0" tIns="0" rIns="0" bIns="0" rtlCol="0" anchor="t">
            <a:spAutoFit/>
          </a:bodyPr>
          <a:lstStyle/>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Ensures high availability.</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Improves performance and user experience.</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Balances the load to prevent server overload.</a:t>
            </a:r>
          </a:p>
          <a:p>
            <a:pPr marL="1122679" lvl="1" indent="-561340" algn="l">
              <a:lnSpc>
                <a:spcPts val="7279"/>
              </a:lnSpc>
              <a:buFont typeface="Arial"/>
              <a:buChar char="•"/>
            </a:pPr>
            <a:r>
              <a:rPr lang="en-US" sz="5199">
                <a:solidFill>
                  <a:srgbClr val="FFFFFF"/>
                </a:solidFill>
                <a:latin typeface="Canva Sans Bold"/>
                <a:ea typeface="Canva Sans Bold"/>
                <a:cs typeface="Canva Sans Bold"/>
                <a:sym typeface="Canva Sans Bold"/>
              </a:rPr>
              <a:t>Enables maintenance without downtime.</a:t>
            </a:r>
          </a:p>
          <a:p>
            <a:pPr algn="l">
              <a:lnSpc>
                <a:spcPts val="7279"/>
              </a:lnSpc>
            </a:pPr>
            <a:endParaRPr lang="en-US" sz="5199">
              <a:solidFill>
                <a:srgbClr val="FFFFFF"/>
              </a:solidFill>
              <a:latin typeface="Canva Sans Bold"/>
              <a:ea typeface="Canva Sans Bold"/>
              <a:cs typeface="Canva Sans Bold"/>
              <a:sym typeface="Canva Sans Bold"/>
            </a:endParaRPr>
          </a:p>
        </p:txBody>
      </p:sp>
      <p:sp>
        <p:nvSpPr>
          <p:cNvPr id="7" name="Freeform 7"/>
          <p:cNvSpPr/>
          <p:nvPr/>
        </p:nvSpPr>
        <p:spPr>
          <a:xfrm>
            <a:off x="14460465" y="7028051"/>
            <a:ext cx="3511024" cy="3258949"/>
          </a:xfrm>
          <a:custGeom>
            <a:avLst/>
            <a:gdLst/>
            <a:ahLst/>
            <a:cxnLst/>
            <a:rect l="l" t="t" r="r" b="b"/>
            <a:pathLst>
              <a:path w="3511024" h="3258949">
                <a:moveTo>
                  <a:pt x="0" y="0"/>
                </a:moveTo>
                <a:lnTo>
                  <a:pt x="3511024" y="0"/>
                </a:lnTo>
                <a:lnTo>
                  <a:pt x="3511024" y="3258949"/>
                </a:lnTo>
                <a:lnTo>
                  <a:pt x="0" y="3258949"/>
                </a:lnTo>
                <a:lnTo>
                  <a:pt x="0" y="0"/>
                </a:lnTo>
                <a:close/>
              </a:path>
            </a:pathLst>
          </a:custGeom>
          <a:blipFill>
            <a:blip r:embed="rId3"/>
            <a:stretch>
              <a:fillRect t="-1601" r="-48" b="-6185"/>
            </a:stretch>
          </a:blipFill>
        </p:spPr>
      </p:sp>
      <p:sp>
        <p:nvSpPr>
          <p:cNvPr id="8" name="TextBox 8"/>
          <p:cNvSpPr txBox="1"/>
          <p:nvPr/>
        </p:nvSpPr>
        <p:spPr>
          <a:xfrm>
            <a:off x="1966121" y="31160"/>
            <a:ext cx="14355759" cy="2290427"/>
          </a:xfrm>
          <a:prstGeom prst="rect">
            <a:avLst/>
          </a:prstGeom>
        </p:spPr>
        <p:txBody>
          <a:bodyPr lIns="0" tIns="0" rIns="0" bIns="0" rtlCol="0" anchor="t">
            <a:spAutoFit/>
          </a:bodyPr>
          <a:lstStyle/>
          <a:p>
            <a:pPr algn="ctr">
              <a:lnSpc>
                <a:spcPts val="8944"/>
              </a:lnSpc>
            </a:pPr>
            <a:r>
              <a:rPr lang="en-US" sz="6388">
                <a:solidFill>
                  <a:srgbClr val="FFFFFF"/>
                </a:solidFill>
                <a:latin typeface="Horizon"/>
                <a:ea typeface="Horizon"/>
                <a:cs typeface="Horizon"/>
                <a:sym typeface="Horizon"/>
              </a:rPr>
              <a:t>Importance of loadbalancing</a:t>
            </a:r>
          </a:p>
        </p:txBody>
      </p:sp>
      <p:sp>
        <p:nvSpPr>
          <p:cNvPr id="9" name="TextBox 9"/>
          <p:cNvSpPr txBox="1"/>
          <p:nvPr/>
        </p:nvSpPr>
        <p:spPr>
          <a:xfrm>
            <a:off x="5484590"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
        <p:nvSpPr>
          <p:cNvPr id="10" name="TextBox 10"/>
          <p:cNvSpPr txBox="1"/>
          <p:nvPr/>
        </p:nvSpPr>
        <p:spPr>
          <a:xfrm>
            <a:off x="12045686" y="8852535"/>
            <a:ext cx="1406261" cy="405765"/>
          </a:xfrm>
          <a:prstGeom prst="rect">
            <a:avLst/>
          </a:prstGeom>
        </p:spPr>
        <p:txBody>
          <a:bodyPr lIns="0" tIns="0" rIns="0" bIns="0" rtlCol="0" anchor="t">
            <a:spAutoFit/>
          </a:bodyPr>
          <a:lstStyle/>
          <a:p>
            <a:pPr algn="ctr">
              <a:lnSpc>
                <a:spcPts val="3359"/>
              </a:lnSpc>
              <a:spcBef>
                <a:spcPct val="0"/>
              </a:spcBef>
            </a:pPr>
            <a:r>
              <a:rPr lang="en-US" sz="2399">
                <a:solidFill>
                  <a:srgbClr val="EFEFEF"/>
                </a:solidFill>
                <a:latin typeface="TT Hoves"/>
                <a:ea typeface="TT Hoves"/>
                <a:cs typeface="TT Hoves"/>
                <a:sym typeface="TT Hoves"/>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458</Words>
  <Application>Microsoft Office PowerPoint</Application>
  <PresentationFormat>Custom</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TT Hoves</vt:lpstr>
      <vt:lpstr>Arial</vt:lpstr>
      <vt:lpstr>Calibri</vt:lpstr>
      <vt:lpstr>Horizon</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Computer Presentation</dc:title>
  <cp:lastModifiedBy>Arit Kar</cp:lastModifiedBy>
  <cp:revision>2</cp:revision>
  <dcterms:created xsi:type="dcterms:W3CDTF">2006-08-16T00:00:00Z</dcterms:created>
  <dcterms:modified xsi:type="dcterms:W3CDTF">2024-08-12T10:19:54Z</dcterms:modified>
  <dc:identifier>DAGNRjvkkqo</dc:identifier>
</cp:coreProperties>
</file>