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7/31/2024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7/31/2024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7/31/2024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7/31/2024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91887"/>
            <a:ext cx="9437914" cy="5050970"/>
          </a:xfrm>
        </p:spPr>
        <p:txBody>
          <a:bodyPr/>
          <a:lstStyle/>
          <a:p>
            <a:r>
              <a:rPr lang="en-US" sz="6600" dirty="0"/>
              <a:t>DEEP LEARNING IMAGE CLASSIFIER FOR EMOTION DETECTION(HAPPY OR SAD) USING CNN </a:t>
            </a:r>
            <a:endParaRPr lang="en-IN" sz="6600" dirty="0"/>
          </a:p>
        </p:txBody>
      </p:sp>
      <p:sp>
        <p:nvSpPr>
          <p:cNvPr id="3" name="Subtitle 2"/>
          <p:cNvSpPr>
            <a:spLocks noGrp="1"/>
          </p:cNvSpPr>
          <p:nvPr>
            <p:ph type="subTitle" idx="1"/>
          </p:nvPr>
        </p:nvSpPr>
        <p:spPr>
          <a:xfrm>
            <a:off x="97970" y="5562600"/>
            <a:ext cx="8654143" cy="1186543"/>
          </a:xfrm>
        </p:spPr>
        <p:txBody>
          <a:bodyPr>
            <a:normAutofit fontScale="92500" lnSpcReduction="10000"/>
          </a:bodyPr>
          <a:lstStyle/>
          <a:p>
            <a:r>
              <a:rPr lang="en-US" dirty="0"/>
              <a:t>Presented by-ARIT KAR</a:t>
            </a:r>
          </a:p>
          <a:p>
            <a:r>
              <a:rPr lang="en-US" dirty="0"/>
              <a:t>Intern id-</a:t>
            </a:r>
            <a:r>
              <a:rPr lang="en-IN" sz="1800" i="0" dirty="0">
                <a:effectLst/>
                <a:latin typeface="Arial" panose="020B0604020202020204" pitchFamily="34" charset="0"/>
              </a:rPr>
              <a:t>MST03-0071</a:t>
            </a:r>
            <a:endParaRPr lang="en-US" dirty="0"/>
          </a:p>
          <a:p>
            <a:r>
              <a:rPr lang="en-US" dirty="0"/>
              <a:t>Guided by-</a:t>
            </a:r>
            <a:r>
              <a:rPr lang="en-US" dirty="0" err="1"/>
              <a:t>urooj</a:t>
            </a:r>
            <a:r>
              <a:rPr lang="en-US" dirty="0"/>
              <a:t> khan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977" y="0"/>
            <a:ext cx="2360023" cy="2490652"/>
          </a:xfrm>
          <a:prstGeom prst="rect">
            <a:avLst/>
          </a:prstGeom>
        </p:spPr>
      </p:pic>
    </p:spTree>
    <p:extLst>
      <p:ext uri="{BB962C8B-B14F-4D97-AF65-F5344CB8AC3E}">
        <p14:creationId xmlns:p14="http://schemas.microsoft.com/office/powerpoint/2010/main" val="355713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CONCLUSION</a:t>
            </a:r>
            <a:r>
              <a:rPr lang="en-IN" dirty="0"/>
              <a:t> :</a:t>
            </a:r>
            <a:endParaRPr lang="en-IN" u="sng" dirty="0"/>
          </a:p>
        </p:txBody>
      </p:sp>
      <p:sp>
        <p:nvSpPr>
          <p:cNvPr id="3" name="Content Placeholder 2"/>
          <p:cNvSpPr>
            <a:spLocks noGrp="1"/>
          </p:cNvSpPr>
          <p:nvPr>
            <p:ph idx="1"/>
          </p:nvPr>
        </p:nvSpPr>
        <p:spPr>
          <a:xfrm>
            <a:off x="223746" y="1521695"/>
            <a:ext cx="9725797" cy="5009734"/>
          </a:xfrm>
        </p:spPr>
        <p:txBody>
          <a:bodyPr/>
          <a:lstStyle/>
          <a:p>
            <a:pPr lvl="0"/>
            <a:r>
              <a:rPr lang="en-IN" dirty="0"/>
              <a:t>CNNs have achieved high accuracy in facial expression recognition, exceeding human performance.</a:t>
            </a:r>
          </a:p>
          <a:p>
            <a:pPr lvl="0"/>
            <a:r>
              <a:rPr lang="en-IN" dirty="0"/>
              <a:t>Continuous research explores deeper and more complex architectures, for even better results.</a:t>
            </a:r>
          </a:p>
          <a:p>
            <a:pPr lvl="0"/>
            <a:r>
              <a:rPr lang="en-IN" dirty="0"/>
              <a:t>Applications extend beyond including object recognition, medical image analysis.</a:t>
            </a:r>
          </a:p>
          <a:p>
            <a:pPr marL="0" indent="0">
              <a:buNone/>
            </a:pPr>
            <a:endParaRPr lang="en-IN" dirty="0"/>
          </a:p>
        </p:txBody>
      </p:sp>
    </p:spTree>
    <p:extLst>
      <p:ext uri="{BB962C8B-B14F-4D97-AF65-F5344CB8AC3E}">
        <p14:creationId xmlns:p14="http://schemas.microsoft.com/office/powerpoint/2010/main" val="59779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4885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769" y="433623"/>
            <a:ext cx="9183688" cy="959748"/>
          </a:xfrm>
        </p:spPr>
        <p:txBody>
          <a:bodyPr/>
          <a:lstStyle/>
          <a:p>
            <a:r>
              <a:rPr lang="en-US" sz="3600" u="sng" dirty="0"/>
              <a:t>WHAT IS EMOTION DETECTION</a:t>
            </a:r>
            <a:r>
              <a:rPr lang="en-US" sz="3600" dirty="0"/>
              <a:t>:</a:t>
            </a:r>
            <a:br>
              <a:rPr lang="en-US" dirty="0"/>
            </a:br>
            <a:br>
              <a:rPr lang="en-US" dirty="0"/>
            </a:br>
            <a:endParaRPr lang="en-IN" dirty="0"/>
          </a:p>
        </p:txBody>
      </p:sp>
      <p:sp>
        <p:nvSpPr>
          <p:cNvPr id="3" name="Content Placeholder 2"/>
          <p:cNvSpPr>
            <a:spLocks noGrp="1"/>
          </p:cNvSpPr>
          <p:nvPr>
            <p:ph idx="1"/>
          </p:nvPr>
        </p:nvSpPr>
        <p:spPr>
          <a:xfrm>
            <a:off x="284705" y="1853248"/>
            <a:ext cx="7106695" cy="4667295"/>
          </a:xfrm>
        </p:spPr>
        <p:txBody>
          <a:bodyPr>
            <a:normAutofit/>
          </a:bodyPr>
          <a:lstStyle/>
          <a:p>
            <a:r>
              <a:rPr lang="en-US" dirty="0"/>
              <a:t>Emotion detection, also known as emotion recognition, is the process of identifying and interpreting human emotions from various sources of data, such as facial expressions, voice tones, physiological signals, and text.</a:t>
            </a:r>
          </a:p>
          <a:p>
            <a:endParaRPr lang="en-US" dirty="0"/>
          </a:p>
          <a:p>
            <a:endParaRPr lang="en-US" dirty="0"/>
          </a:p>
          <a:p>
            <a:r>
              <a:rPr lang="en-US" dirty="0"/>
              <a:t>Used in various applications like </a:t>
            </a:r>
            <a:r>
              <a:rPr lang="en-IN" dirty="0"/>
              <a:t>mental health monitoring</a:t>
            </a:r>
            <a:r>
              <a:rPr lang="en-US" dirty="0"/>
              <a:t>, </a:t>
            </a:r>
            <a:r>
              <a:rPr lang="en-IN" dirty="0"/>
              <a:t>customer feedback analysis</a:t>
            </a:r>
            <a:r>
              <a:rPr lang="en-US" dirty="0"/>
              <a:t>, and </a:t>
            </a:r>
            <a:r>
              <a:rPr lang="en-IN" dirty="0"/>
              <a:t>emotionally aware robots.</a:t>
            </a:r>
            <a:endParaRPr lang="en-US" dirty="0"/>
          </a:p>
          <a:p>
            <a:pPr marL="0" indent="0">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433113EA-4CA9-EE2C-EFC0-6A7EB4B962F0}"/>
              </a:ext>
            </a:extLst>
          </p:cNvPr>
          <p:cNvPicPr>
            <a:picLocks noChangeAspect="1"/>
          </p:cNvPicPr>
          <p:nvPr/>
        </p:nvPicPr>
        <p:blipFill>
          <a:blip r:embed="rId2"/>
          <a:stretch>
            <a:fillRect/>
          </a:stretch>
        </p:blipFill>
        <p:spPr>
          <a:xfrm>
            <a:off x="7739743" y="2939143"/>
            <a:ext cx="4310743" cy="3810000"/>
          </a:xfrm>
          <a:prstGeom prst="rect">
            <a:avLst/>
          </a:prstGeom>
        </p:spPr>
      </p:pic>
    </p:spTree>
    <p:extLst>
      <p:ext uri="{BB962C8B-B14F-4D97-AF65-F5344CB8AC3E}">
        <p14:creationId xmlns:p14="http://schemas.microsoft.com/office/powerpoint/2010/main" val="30815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u="sng" dirty="0"/>
              <a:t>WHAT ARE CONVOLUTION</a:t>
            </a:r>
            <a:br>
              <a:rPr lang="en-US" sz="4000" u="sng" dirty="0"/>
            </a:br>
            <a:r>
              <a:rPr lang="en-US" sz="4000" u="sng" dirty="0"/>
              <a:t>NEURAL NETWORK?</a:t>
            </a:r>
            <a:br>
              <a:rPr lang="en-US" dirty="0"/>
            </a:br>
            <a:br>
              <a:rPr lang="en-US" dirty="0"/>
            </a:br>
            <a:endParaRPr lang="en-IN" dirty="0"/>
          </a:p>
        </p:txBody>
      </p:sp>
      <p:sp>
        <p:nvSpPr>
          <p:cNvPr id="3" name="Content Placeholder 2"/>
          <p:cNvSpPr>
            <a:spLocks noGrp="1"/>
          </p:cNvSpPr>
          <p:nvPr>
            <p:ph idx="1"/>
          </p:nvPr>
        </p:nvSpPr>
        <p:spPr>
          <a:xfrm>
            <a:off x="275998" y="2070962"/>
            <a:ext cx="8946541" cy="4195481"/>
          </a:xfrm>
        </p:spPr>
        <p:txBody>
          <a:bodyPr/>
          <a:lstStyle/>
          <a:p>
            <a:r>
              <a:rPr lang="en-US" dirty="0"/>
              <a:t>Inspired by the human brain</a:t>
            </a:r>
          </a:p>
          <a:p>
            <a:r>
              <a:rPr lang="en-US" dirty="0"/>
              <a:t>Made up of interconnected nodes (neurons)</a:t>
            </a:r>
          </a:p>
          <a:p>
            <a:r>
              <a:rPr lang="en-US" dirty="0"/>
              <a:t>Learn patterns from data</a:t>
            </a:r>
          </a:p>
          <a:p>
            <a:r>
              <a:rPr lang="en-US" dirty="0"/>
              <a:t>Can solve complex image problems</a:t>
            </a:r>
          </a:p>
          <a:p>
            <a:endParaRPr lang="en-IN" dirty="0"/>
          </a:p>
        </p:txBody>
      </p:sp>
      <p:pic>
        <p:nvPicPr>
          <p:cNvPr id="6" name="Picture 5">
            <a:extLst>
              <a:ext uri="{FF2B5EF4-FFF2-40B4-BE49-F238E27FC236}">
                <a16:creationId xmlns:a16="http://schemas.microsoft.com/office/drawing/2014/main" id="{925EBDB7-645D-092D-375F-FF22D0649038}"/>
              </a:ext>
            </a:extLst>
          </p:cNvPr>
          <p:cNvPicPr>
            <a:picLocks noChangeAspect="1"/>
          </p:cNvPicPr>
          <p:nvPr/>
        </p:nvPicPr>
        <p:blipFill>
          <a:blip r:embed="rId2"/>
          <a:stretch>
            <a:fillRect/>
          </a:stretch>
        </p:blipFill>
        <p:spPr>
          <a:xfrm>
            <a:off x="6585857" y="2208639"/>
            <a:ext cx="5606143" cy="4616704"/>
          </a:xfrm>
          <a:prstGeom prst="rect">
            <a:avLst/>
          </a:prstGeom>
        </p:spPr>
      </p:pic>
    </p:spTree>
    <p:extLst>
      <p:ext uri="{BB962C8B-B14F-4D97-AF65-F5344CB8AC3E}">
        <p14:creationId xmlns:p14="http://schemas.microsoft.com/office/powerpoint/2010/main" val="258996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DATA COLLECTION?</a:t>
            </a:r>
            <a:br>
              <a:rPr lang="en-IN" dirty="0"/>
            </a:br>
            <a:br>
              <a:rPr lang="en-IN" dirty="0"/>
            </a:br>
            <a:br>
              <a:rPr lang="en-US" dirty="0"/>
            </a:br>
            <a:br>
              <a:rPr lang="en-US" dirty="0"/>
            </a:br>
            <a:endParaRPr lang="en-IN" dirty="0"/>
          </a:p>
        </p:txBody>
      </p:sp>
      <p:sp>
        <p:nvSpPr>
          <p:cNvPr id="3" name="Content Placeholder 2"/>
          <p:cNvSpPr>
            <a:spLocks noGrp="1"/>
          </p:cNvSpPr>
          <p:nvPr>
            <p:ph idx="1"/>
          </p:nvPr>
        </p:nvSpPr>
        <p:spPr>
          <a:xfrm>
            <a:off x="258581" y="1527451"/>
            <a:ext cx="8946541" cy="4195481"/>
          </a:xfrm>
        </p:spPr>
        <p:txBody>
          <a:bodyPr/>
          <a:lstStyle/>
          <a:p>
            <a:r>
              <a:rPr lang="en-IN" dirty="0"/>
              <a:t>Collect the data from google.</a:t>
            </a:r>
          </a:p>
          <a:p>
            <a:r>
              <a:rPr lang="en-IN" dirty="0"/>
              <a:t>Load the data into our environment by using </a:t>
            </a:r>
            <a:r>
              <a:rPr lang="en-IN" dirty="0" err="1"/>
              <a:t>keras.utils</a:t>
            </a:r>
            <a:r>
              <a:rPr lang="en-IN" dirty="0"/>
              <a:t> from our directory.</a:t>
            </a:r>
          </a:p>
          <a:p>
            <a:r>
              <a:rPr lang="en-IN" dirty="0"/>
              <a:t>Each image is of dimension (256,256,3).</a:t>
            </a:r>
          </a:p>
          <a:p>
            <a:pPr marL="0" indent="0">
              <a:buNone/>
            </a:pPr>
            <a:endParaRPr lang="en-IN" dirty="0"/>
          </a:p>
        </p:txBody>
      </p:sp>
      <p:pic>
        <p:nvPicPr>
          <p:cNvPr id="6" name="Picture 5">
            <a:extLst>
              <a:ext uri="{FF2B5EF4-FFF2-40B4-BE49-F238E27FC236}">
                <a16:creationId xmlns:a16="http://schemas.microsoft.com/office/drawing/2014/main" id="{ABE4F89F-EDBA-D88C-2F15-D467D20096DF}"/>
              </a:ext>
            </a:extLst>
          </p:cNvPr>
          <p:cNvPicPr>
            <a:picLocks noChangeAspect="1"/>
          </p:cNvPicPr>
          <p:nvPr/>
        </p:nvPicPr>
        <p:blipFill>
          <a:blip r:embed="rId2"/>
          <a:stretch>
            <a:fillRect/>
          </a:stretch>
        </p:blipFill>
        <p:spPr>
          <a:xfrm>
            <a:off x="8192154" y="2416629"/>
            <a:ext cx="3999846" cy="4441371"/>
          </a:xfrm>
          <a:prstGeom prst="rect">
            <a:avLst/>
          </a:prstGeom>
        </p:spPr>
      </p:pic>
    </p:spTree>
    <p:extLst>
      <p:ext uri="{BB962C8B-B14F-4D97-AF65-F5344CB8AC3E}">
        <p14:creationId xmlns:p14="http://schemas.microsoft.com/office/powerpoint/2010/main" val="256982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PREPARATION OF DATA-NORMALIZATION MAGIC</a:t>
            </a:r>
            <a:r>
              <a:rPr lang="en-US" dirty="0"/>
              <a:t> :</a:t>
            </a:r>
            <a:endParaRPr lang="en-IN" dirty="0"/>
          </a:p>
        </p:txBody>
      </p:sp>
      <p:sp>
        <p:nvSpPr>
          <p:cNvPr id="3" name="Content Placeholder 2"/>
          <p:cNvSpPr>
            <a:spLocks noGrp="1"/>
          </p:cNvSpPr>
          <p:nvPr>
            <p:ph idx="1"/>
          </p:nvPr>
        </p:nvSpPr>
        <p:spPr>
          <a:xfrm>
            <a:off x="241163" y="2131295"/>
            <a:ext cx="8946541" cy="4195481"/>
          </a:xfrm>
        </p:spPr>
        <p:txBody>
          <a:bodyPr/>
          <a:lstStyle/>
          <a:p>
            <a:r>
              <a:rPr lang="en-US" dirty="0"/>
              <a:t>Transforming pixel values from their original range of 0-255 to a normalized range of 0-1.</a:t>
            </a:r>
          </a:p>
          <a:p>
            <a:r>
              <a:rPr lang="en-US" dirty="0"/>
              <a:t>This ensures all values fall within a similar range, enhancing the training process for our neural network.</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0526" y="3631474"/>
            <a:ext cx="3631474" cy="3226526"/>
          </a:xfrm>
          <a:prstGeom prst="rect">
            <a:avLst/>
          </a:prstGeom>
        </p:spPr>
      </p:pic>
    </p:spTree>
    <p:extLst>
      <p:ext uri="{BB962C8B-B14F-4D97-AF65-F5344CB8AC3E}">
        <p14:creationId xmlns:p14="http://schemas.microsoft.com/office/powerpoint/2010/main" val="394326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BUILD THE CNN:</a:t>
            </a:r>
            <a:br>
              <a:rPr lang="en-IN" dirty="0"/>
            </a:br>
            <a:br>
              <a:rPr lang="en-IN" dirty="0"/>
            </a:br>
            <a:endParaRPr lang="en-IN" dirty="0"/>
          </a:p>
        </p:txBody>
      </p:sp>
      <p:sp>
        <p:nvSpPr>
          <p:cNvPr id="3" name="Content Placeholder 2"/>
          <p:cNvSpPr>
            <a:spLocks noGrp="1"/>
          </p:cNvSpPr>
          <p:nvPr>
            <p:ph idx="1"/>
          </p:nvPr>
        </p:nvSpPr>
        <p:spPr>
          <a:xfrm>
            <a:off x="254225" y="1444970"/>
            <a:ext cx="7735888" cy="3189642"/>
          </a:xfrm>
        </p:spPr>
        <p:txBody>
          <a:bodyPr/>
          <a:lstStyle/>
          <a:p>
            <a:r>
              <a:rPr lang="en-IN" dirty="0"/>
              <a:t>Preprocess the dataset (normalize, flatten)</a:t>
            </a:r>
          </a:p>
          <a:p>
            <a:r>
              <a:rPr lang="en-IN" dirty="0"/>
              <a:t>Define the CNN architecture (input, hidden, output layers)</a:t>
            </a:r>
          </a:p>
          <a:p>
            <a:r>
              <a:rPr lang="en-IN" dirty="0"/>
              <a:t>Choose an activation function (e.g., </a:t>
            </a:r>
            <a:r>
              <a:rPr lang="en-IN" dirty="0" err="1"/>
              <a:t>ReLU</a:t>
            </a:r>
            <a:r>
              <a:rPr lang="en-IN" dirty="0"/>
              <a:t>)</a:t>
            </a:r>
          </a:p>
          <a:p>
            <a:r>
              <a:rPr lang="en-IN" dirty="0"/>
              <a:t>Define a loss function (e.g., categorical cross-entropy)</a:t>
            </a:r>
          </a:p>
          <a:p>
            <a:r>
              <a:rPr lang="en-IN" dirty="0"/>
              <a:t>Train the ANN using an optimizer (e.g., Adam)</a:t>
            </a:r>
          </a:p>
          <a:p>
            <a:r>
              <a:rPr lang="en-IN" dirty="0"/>
              <a:t>Evaluate the model's performance on the test set</a:t>
            </a:r>
          </a:p>
          <a:p>
            <a:pPr marL="0" indent="0">
              <a:buNone/>
            </a:pPr>
            <a:endParaRPr lang="en-IN" dirty="0"/>
          </a:p>
        </p:txBody>
      </p:sp>
      <p:pic>
        <p:nvPicPr>
          <p:cNvPr id="6" name="Picture 5">
            <a:extLst>
              <a:ext uri="{FF2B5EF4-FFF2-40B4-BE49-F238E27FC236}">
                <a16:creationId xmlns:a16="http://schemas.microsoft.com/office/drawing/2014/main" id="{3AEC8B51-2F4F-0FBC-C2AC-23778E27C23B}"/>
              </a:ext>
            </a:extLst>
          </p:cNvPr>
          <p:cNvPicPr>
            <a:picLocks noChangeAspect="1"/>
          </p:cNvPicPr>
          <p:nvPr/>
        </p:nvPicPr>
        <p:blipFill>
          <a:blip r:embed="rId2"/>
          <a:stretch>
            <a:fillRect/>
          </a:stretch>
        </p:blipFill>
        <p:spPr>
          <a:xfrm>
            <a:off x="7010400" y="3287486"/>
            <a:ext cx="5181600" cy="3570514"/>
          </a:xfrm>
          <a:prstGeom prst="rect">
            <a:avLst/>
          </a:prstGeom>
        </p:spPr>
      </p:pic>
    </p:spTree>
    <p:extLst>
      <p:ext uri="{BB962C8B-B14F-4D97-AF65-F5344CB8AC3E}">
        <p14:creationId xmlns:p14="http://schemas.microsoft.com/office/powerpoint/2010/main" val="28194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TRANING THE MODEL</a:t>
            </a:r>
            <a:r>
              <a:rPr lang="en-US" dirty="0"/>
              <a:t> :</a:t>
            </a:r>
            <a:br>
              <a:rPr lang="en-US" u="sng" dirty="0"/>
            </a:br>
            <a:endParaRPr lang="en-IN" u="sng" dirty="0"/>
          </a:p>
        </p:txBody>
      </p:sp>
      <p:sp>
        <p:nvSpPr>
          <p:cNvPr id="3" name="Content Placeholder 2"/>
          <p:cNvSpPr>
            <a:spLocks noGrp="1"/>
          </p:cNvSpPr>
          <p:nvPr>
            <p:ph idx="1"/>
          </p:nvPr>
        </p:nvSpPr>
        <p:spPr>
          <a:xfrm>
            <a:off x="241163" y="1398750"/>
            <a:ext cx="8946541" cy="4195481"/>
          </a:xfrm>
        </p:spPr>
        <p:txBody>
          <a:bodyPr>
            <a:normAutofit/>
          </a:bodyPr>
          <a:lstStyle/>
          <a:p>
            <a:r>
              <a:rPr lang="en-US" dirty="0"/>
              <a:t>Data Split: To prevent overfitting (memorizing training data without generalizing well), we split the training data into three parts:</a:t>
            </a:r>
          </a:p>
          <a:p>
            <a:r>
              <a:rPr lang="en-US" dirty="0"/>
              <a:t>Epochs: Each epoch represents one complete pass through the entire training set. We train the model for multiple epochs (20 in this case) to allow it to learn effectively.</a:t>
            </a:r>
          </a:p>
          <a:p>
            <a:r>
              <a:rPr lang="en-US" dirty="0"/>
              <a:t>Loss Function: We use “binary </a:t>
            </a:r>
            <a:r>
              <a:rPr lang="en-US" dirty="0" err="1"/>
              <a:t>crossentropy</a:t>
            </a:r>
            <a:r>
              <a:rPr lang="en-US" dirty="0"/>
              <a:t>" as the loss function, measuring the difference between the model's predictions and the true labels.</a:t>
            </a:r>
          </a:p>
          <a:p>
            <a:r>
              <a:rPr lang="en-US" dirty="0"/>
              <a:t>Optimizer: The "Adam" optimizer helps adjust the model's parameters based on the calculated loss, guiding it towards better performance.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583" y="3191691"/>
            <a:ext cx="3065417" cy="3666309"/>
          </a:xfrm>
          <a:prstGeom prst="rect">
            <a:avLst/>
          </a:prstGeom>
        </p:spPr>
      </p:pic>
    </p:spTree>
    <p:extLst>
      <p:ext uri="{BB962C8B-B14F-4D97-AF65-F5344CB8AC3E}">
        <p14:creationId xmlns:p14="http://schemas.microsoft.com/office/powerpoint/2010/main" val="7818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REFINING THE MODEL-MONITORING PROGRESS AND EVALUATION</a:t>
            </a:r>
            <a:r>
              <a:rPr lang="en-US" dirty="0"/>
              <a:t> :</a:t>
            </a:r>
            <a:br>
              <a:rPr lang="en-US" dirty="0"/>
            </a:br>
            <a:endParaRPr lang="en-IN" dirty="0"/>
          </a:p>
        </p:txBody>
      </p:sp>
      <p:sp>
        <p:nvSpPr>
          <p:cNvPr id="3" name="Content Placeholder 2"/>
          <p:cNvSpPr>
            <a:spLocks noGrp="1"/>
          </p:cNvSpPr>
          <p:nvPr>
            <p:ph idx="1"/>
          </p:nvPr>
        </p:nvSpPr>
        <p:spPr>
          <a:xfrm>
            <a:off x="302124" y="2079044"/>
            <a:ext cx="8946541" cy="4195481"/>
          </a:xfrm>
        </p:spPr>
        <p:txBody>
          <a:bodyPr/>
          <a:lstStyle/>
          <a:p>
            <a:r>
              <a:rPr lang="en-US" dirty="0"/>
              <a:t>Training and Validation Curves: We plot the training and validation loss/accuracy curves to track the model's progress.</a:t>
            </a:r>
          </a:p>
          <a:p>
            <a:pPr lvl="1">
              <a:buFont typeface="Wingdings" panose="05000000000000000000" pitchFamily="2" charset="2"/>
              <a:buChar char="§"/>
            </a:pPr>
            <a:r>
              <a:rPr lang="en-US" dirty="0"/>
              <a:t>Training Curves: Ideally, they should decrease steadily, indicating the model is learning the patterns in the data.</a:t>
            </a:r>
          </a:p>
          <a:p>
            <a:pPr lvl="1">
              <a:buFont typeface="Wingdings" panose="05000000000000000000" pitchFamily="2" charset="2"/>
              <a:buChar char="§"/>
            </a:pPr>
            <a:r>
              <a:rPr lang="en-US" dirty="0"/>
              <a:t>Validation Curves: They should also decrease, but may fluctuate slightly, as they represent performance on unseen data.</a:t>
            </a:r>
          </a:p>
          <a:p>
            <a:r>
              <a:rPr lang="en-US" dirty="0"/>
              <a:t>Accuracy: We calculate the accuracy on the test set after training to assess the model's generalization ability on completely new data.</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17" y="3169920"/>
            <a:ext cx="3030583" cy="3688080"/>
          </a:xfrm>
          <a:prstGeom prst="rect">
            <a:avLst/>
          </a:prstGeom>
        </p:spPr>
      </p:pic>
    </p:spTree>
    <p:extLst>
      <p:ext uri="{BB962C8B-B14F-4D97-AF65-F5344CB8AC3E}">
        <p14:creationId xmlns:p14="http://schemas.microsoft.com/office/powerpoint/2010/main" val="389685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369" y="725635"/>
            <a:ext cx="9404723" cy="1400530"/>
          </a:xfrm>
        </p:spPr>
        <p:txBody>
          <a:bodyPr/>
          <a:lstStyle/>
          <a:p>
            <a:r>
              <a:rPr lang="en-US" u="sng" dirty="0"/>
              <a:t>UNVEILING THE RESULT-PREDICTION </a:t>
            </a:r>
            <a:r>
              <a:rPr lang="en-US" dirty="0"/>
              <a:t>:</a:t>
            </a:r>
            <a:br>
              <a:rPr lang="en-US" dirty="0"/>
            </a:br>
            <a:endParaRPr lang="en-IN" dirty="0"/>
          </a:p>
        </p:txBody>
      </p:sp>
      <p:sp>
        <p:nvSpPr>
          <p:cNvPr id="3" name="Content Placeholder 2"/>
          <p:cNvSpPr>
            <a:spLocks noGrp="1"/>
          </p:cNvSpPr>
          <p:nvPr>
            <p:ph idx="1"/>
          </p:nvPr>
        </p:nvSpPr>
        <p:spPr>
          <a:xfrm>
            <a:off x="0" y="2024743"/>
            <a:ext cx="6442665" cy="4256314"/>
          </a:xfrm>
        </p:spPr>
        <p:txBody>
          <a:bodyPr/>
          <a:lstStyle/>
          <a:p>
            <a:r>
              <a:rPr lang="en-US" dirty="0"/>
              <a:t>Making Predictions: We use the trained model to predict the emotion(happy or sad) in the test image.</a:t>
            </a:r>
          </a:p>
          <a:p>
            <a:pPr lvl="1">
              <a:buFont typeface="Wingdings" panose="05000000000000000000" pitchFamily="2" charset="2"/>
              <a:buChar char="§"/>
            </a:pPr>
            <a:r>
              <a:rPr lang="en-US" dirty="0"/>
              <a:t>We feed each image into the model, and it outputs a value between 0 and 1.</a:t>
            </a:r>
          </a:p>
          <a:p>
            <a:pPr lvl="1">
              <a:buFont typeface="Wingdings" panose="05000000000000000000" pitchFamily="2" charset="2"/>
              <a:buChar char="§"/>
            </a:pPr>
            <a:r>
              <a:rPr lang="en-US" dirty="0"/>
              <a:t>If the values is less than 0.5 then it is a happy emotion else it </a:t>
            </a:r>
            <a:r>
              <a:rPr lang="en-US" dirty="0" err="1"/>
              <a:t>ia</a:t>
            </a:r>
            <a:r>
              <a:rPr lang="en-US" dirty="0"/>
              <a:t> a sad emotion.</a:t>
            </a:r>
          </a:p>
          <a:p>
            <a:pPr marL="0" indent="0">
              <a:buNone/>
            </a:pPr>
            <a:endParaRPr lang="en-US" dirty="0"/>
          </a:p>
          <a:p>
            <a:endParaRPr lang="en-IN" dirty="0"/>
          </a:p>
        </p:txBody>
      </p:sp>
      <p:pic>
        <p:nvPicPr>
          <p:cNvPr id="6" name="Picture 5">
            <a:extLst>
              <a:ext uri="{FF2B5EF4-FFF2-40B4-BE49-F238E27FC236}">
                <a16:creationId xmlns:a16="http://schemas.microsoft.com/office/drawing/2014/main" id="{736ABF93-3A3E-515C-5EF0-7C0D9E2E8C0E}"/>
              </a:ext>
            </a:extLst>
          </p:cNvPr>
          <p:cNvPicPr>
            <a:picLocks noChangeAspect="1"/>
          </p:cNvPicPr>
          <p:nvPr/>
        </p:nvPicPr>
        <p:blipFill>
          <a:blip r:embed="rId2"/>
          <a:stretch>
            <a:fillRect/>
          </a:stretch>
        </p:blipFill>
        <p:spPr>
          <a:xfrm>
            <a:off x="6096000" y="3526970"/>
            <a:ext cx="6096000" cy="3331029"/>
          </a:xfrm>
          <a:prstGeom prst="rect">
            <a:avLst/>
          </a:prstGeom>
        </p:spPr>
      </p:pic>
    </p:spTree>
    <p:extLst>
      <p:ext uri="{BB962C8B-B14F-4D97-AF65-F5344CB8AC3E}">
        <p14:creationId xmlns:p14="http://schemas.microsoft.com/office/powerpoint/2010/main" val="1640639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DEEP LEARNING IMAGE CLASSIFIER FOR EMOTION DETECTION(HAPPY OR SAD) USING CNN </vt:lpstr>
      <vt:lpstr>WHAT IS EMOTION DETECTION:  </vt:lpstr>
      <vt:lpstr>WHAT ARE CONVOLUTION NEURAL NETWORK?  </vt:lpstr>
      <vt:lpstr>DATA COLLECTION?    </vt:lpstr>
      <vt:lpstr>PREPARATION OF DATA-NORMALIZATION MAGIC :</vt:lpstr>
      <vt:lpstr>BUILD THE CNN:  </vt:lpstr>
      <vt:lpstr>TRANING THE MODEL : </vt:lpstr>
      <vt:lpstr>REFINING THE MODEL-MONITORING PROGRESS AND EVALUATION : </vt:lpstr>
      <vt:lpstr>UNVEILING THE RESULT-PREDICTION :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Arit Kar</cp:lastModifiedBy>
  <cp:revision>1</cp:revision>
  <dcterms:modified xsi:type="dcterms:W3CDTF">2024-07-31T13:45:47Z</dcterms:modified>
</cp:coreProperties>
</file>