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7" r:id="rId3"/>
    <p:sldId id="278" r:id="rId4"/>
    <p:sldId id="276" r:id="rId5"/>
    <p:sldId id="279" r:id="rId6"/>
    <p:sldId id="25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59" r:id="rId15"/>
    <p:sldId id="267" r:id="rId16"/>
    <p:sldId id="280" r:id="rId17"/>
    <p:sldId id="262" r:id="rId18"/>
    <p:sldId id="263" r:id="rId19"/>
    <p:sldId id="265" r:id="rId20"/>
    <p:sldId id="266" r:id="rId21"/>
    <p:sldId id="282" r:id="rId22"/>
    <p:sldId id="281" r:id="rId23"/>
    <p:sldId id="283" r:id="rId24"/>
    <p:sldId id="260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34" autoAdjust="0"/>
  </p:normalViewPr>
  <p:slideViewPr>
    <p:cSldViewPr>
      <p:cViewPr varScale="1">
        <p:scale>
          <a:sx n="87" d="100"/>
          <a:sy n="87" d="100"/>
        </p:scale>
        <p:origin x="-72" y="-18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E0C55PEcj5E#t=02m30s"/>
  <ax:ocxPr ax:name="Src" ax:value="http://www.youtube.com/v/E0C55PEcj5E#t=02m30s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W1czBcnX1Ww"/>
  <ax:ocxPr ax:name="Src" ax:value="http://www.youtube.com/v/W1czBcnX1Ww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67CUudkjEG4"/>
  <ax:ocxPr ax:name="Src" ax:value="http://www.youtube.com/v/67CUudkjEG4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Tq8Yw19bn7Q"/>
  <ax:ocxPr ax:name="Src" ax:value="http://www.youtube.com/v/Tq8Yw19bn7Q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WbFFs4DHWys&amp;feature=related"/>
  <ax:ocxPr ax:name="Src" ax:value="http://www.youtube.com/v/WbFFs4DHWys&amp;feature=related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Q3C5sc8b3xM&amp;feature=related"/>
  <ax:ocxPr ax:name="Src" ax:value="http://www.youtube.com/v/Q3C5sc8b3xM&amp;feature=related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24126"/>
  <ax:ocxPr ax:name="_cy" ax:value="18102"/>
  <ax:ocxPr ax:name="FlashVars" ax:value=""/>
  <ax:ocxPr ax:name="Movie" ax:value="http://www.youtube.com/v/wY83EaE7svA"/>
  <ax:ocxPr ax:name="Src" ax:value="http://www.youtube.com/v/wY83EaE7svA"/>
  <ax:ocxPr ax:name="WMode" ax:value="Window"/>
  <ax:ocxPr ax:name="Play" ax:value="0"/>
  <ax:ocxPr ax:name="Loop" ax:value="-1"/>
  <ax:ocxPr ax:name="Quality" ax:value="High"/>
  <ax:ocxPr ax:name="SAlign" ax:value="LT"/>
  <ax:ocxPr ax:name="Menu" ax:value="-1"/>
  <ax:ocxPr ax:name="Base" ax:value=""/>
  <ax:ocxPr ax:name="AllowScriptAccess" ax:value=""/>
  <ax:ocxPr ax:name="Scale" ax:value="NoScale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C91C-233D-4644-935B-7FFA9402C8B1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CDD4A-E3AF-4006-AC9F-2349A7DF3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wo-strok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ctuator" TargetMode="External"/><Relationship Id="rId5" Type="http://schemas.openxmlformats.org/officeDocument/2006/relationships/hyperlink" Target="http://en.wikipedia.org/wiki/Hydraulic" TargetMode="External"/><Relationship Id="rId4" Type="http://schemas.openxmlformats.org/officeDocument/2006/relationships/hyperlink" Target="http://en.wikipedia.org/wiki/Single_cylinder_engin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orce-feedback" TargetMode="External"/><Relationship Id="rId13" Type="http://schemas.openxmlformats.org/officeDocument/2006/relationships/hyperlink" Target="http://en.wikipedia.org/wiki/32-bit" TargetMode="External"/><Relationship Id="rId18" Type="http://schemas.openxmlformats.org/officeDocument/2006/relationships/hyperlink" Target="http://en.wikipedia.org/wiki/8-bit" TargetMode="External"/><Relationship Id="rId3" Type="http://schemas.openxmlformats.org/officeDocument/2006/relationships/hyperlink" Target="http://en.wikipedia.org/wiki/Machine_vision" TargetMode="External"/><Relationship Id="rId7" Type="http://schemas.openxmlformats.org/officeDocument/2006/relationships/hyperlink" Target="http://en.wikipedia.org/wiki/Touch_switch" TargetMode="External"/><Relationship Id="rId12" Type="http://schemas.openxmlformats.org/officeDocument/2006/relationships/hyperlink" Target="http://en.wikipedia.org/wiki/Mini-USB" TargetMode="External"/><Relationship Id="rId17" Type="http://schemas.openxmlformats.org/officeDocument/2006/relationships/hyperlink" Target="http://en.wikipedia.org/wiki/Audio_signal_processing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NXP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Beat_detection" TargetMode="External"/><Relationship Id="rId11" Type="http://schemas.openxmlformats.org/officeDocument/2006/relationships/hyperlink" Target="http://en.wikipedia.org/wiki/Infrared" TargetMode="External"/><Relationship Id="rId5" Type="http://schemas.openxmlformats.org/officeDocument/2006/relationships/hyperlink" Target="http://en.wikipedia.org/wiki/Sound_localization" TargetMode="External"/><Relationship Id="rId15" Type="http://schemas.openxmlformats.org/officeDocument/2006/relationships/hyperlink" Target="http://en.wikipedia.org/wiki/ARM7" TargetMode="External"/><Relationship Id="rId10" Type="http://schemas.openxmlformats.org/officeDocument/2006/relationships/hyperlink" Target="http://en.wikipedia.org/wiki/Tilt_sensor" TargetMode="External"/><Relationship Id="rId19" Type="http://schemas.openxmlformats.org/officeDocument/2006/relationships/hyperlink" Target="http://en.wikipedia.org/wiki/Motor_control" TargetMode="External"/><Relationship Id="rId4" Type="http://schemas.openxmlformats.org/officeDocument/2006/relationships/hyperlink" Target="http://en.wikipedia.org/wiki/Microphone" TargetMode="External"/><Relationship Id="rId9" Type="http://schemas.openxmlformats.org/officeDocument/2006/relationships/hyperlink" Target="http://en.wikipedia.org/wiki/Joint" TargetMode="External"/><Relationship Id="rId14" Type="http://schemas.openxmlformats.org/officeDocument/2006/relationships/hyperlink" Target="http://en.wikipedia.org/wiki/Atme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*3</a:t>
            </a:r>
            <a:r>
              <a:rPr lang="en-US" baseline="0" dirty="0" smtClean="0"/>
              <a:t> Feet tall, weighs 240 pounds.</a:t>
            </a:r>
          </a:p>
          <a:p>
            <a:r>
              <a:rPr lang="en-US" baseline="0" dirty="0" smtClean="0"/>
              <a:t>*Capable of traversing difficult terrain at 4MPH, carrying 340 pounds, and climbing a 35 degree incline.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smtClean="0"/>
              <a:t>Big Dog is powered by a </a:t>
            </a:r>
            <a:r>
              <a:rPr lang="en-US" dirty="0" smtClean="0">
                <a:hlinkClick r:id="rId3" tooltip="Two-stroke"/>
              </a:rPr>
              <a:t>two-stroke</a:t>
            </a:r>
            <a:r>
              <a:rPr lang="en-US" dirty="0" smtClean="0"/>
              <a:t>, </a:t>
            </a:r>
            <a:r>
              <a:rPr lang="en-US" dirty="0" smtClean="0">
                <a:hlinkClick r:id="rId4" tooltip="Single cylinder engine"/>
              </a:rPr>
              <a:t>one-cylinder</a:t>
            </a:r>
            <a:r>
              <a:rPr lang="en-US" dirty="0" smtClean="0"/>
              <a:t>, 15-HP go-kart engine operating at 9,000 RPM.</a:t>
            </a:r>
          </a:p>
          <a:p>
            <a:r>
              <a:rPr lang="en-US" dirty="0" smtClean="0"/>
              <a:t>*</a:t>
            </a:r>
            <a:r>
              <a:rPr lang="en-US" dirty="0" smtClean="0"/>
              <a:t>The engine drives a </a:t>
            </a:r>
            <a:r>
              <a:rPr lang="en-US" dirty="0" smtClean="0">
                <a:hlinkClick r:id="rId5" tooltip="Hydraulic"/>
              </a:rPr>
              <a:t>hydraulic</a:t>
            </a:r>
            <a:r>
              <a:rPr lang="en-US" dirty="0" smtClean="0"/>
              <a:t> pump, which in turn drives the hydraulic leg </a:t>
            </a:r>
            <a:r>
              <a:rPr lang="en-US" dirty="0" smtClean="0">
                <a:hlinkClick r:id="rId6" tooltip="Actuator"/>
              </a:rPr>
              <a:t>actuators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*</a:t>
            </a:r>
            <a:r>
              <a:rPr lang="en-US" dirty="0" smtClean="0"/>
              <a:t>Each leg has four actuators (two for the hip joint, and one each for the knee and ankle joints), for a total of 16.</a:t>
            </a:r>
          </a:p>
          <a:p>
            <a:r>
              <a:rPr lang="en-US" dirty="0" smtClean="0"/>
              <a:t>*</a:t>
            </a:r>
            <a:r>
              <a:rPr lang="en-US" dirty="0" smtClean="0"/>
              <a:t>Each actuator unit consists of a hydraulic cylinder, </a:t>
            </a:r>
            <a:r>
              <a:rPr lang="en-US" dirty="0" err="1" smtClean="0"/>
              <a:t>servovalve</a:t>
            </a:r>
            <a:r>
              <a:rPr lang="en-US" dirty="0" smtClean="0"/>
              <a:t>, position sensor, and force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dirty="0" smtClean="0"/>
              <a:t>Natural, agile movement is essential for PETMAN to simulate how a soldier stresses protective clothing under realistic conditions. </a:t>
            </a:r>
          </a:p>
          <a:p>
            <a:r>
              <a:rPr lang="en-US" dirty="0" smtClean="0"/>
              <a:t>*</a:t>
            </a:r>
            <a:r>
              <a:rPr lang="en-US" dirty="0" smtClean="0"/>
              <a:t>The robot will have the shape and size of a standard human, making it the first anthropomorphic robot that moves dynamically like a real person.</a:t>
            </a:r>
          </a:p>
          <a:p>
            <a:r>
              <a:rPr lang="en-US" dirty="0" smtClean="0"/>
              <a:t>*The development program has a 13 month design phase followed by a 17 month build, installation and validation phase, with delivery of the robot taking place in 2011.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how we should be starting with smaller, less complex organisms to create bigger, more complex </a:t>
            </a:r>
            <a:r>
              <a:rPr lang="en-US" dirty="0" err="1" smtClean="0"/>
              <a:t>orgranisms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time, play the video 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http://www.youtube.com/watch?v=5PK3YWcDzC4&amp;feature=related&gt;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Playing</a:t>
            </a:r>
            <a:r>
              <a:rPr lang="en-US" baseline="0" dirty="0" smtClean="0"/>
              <a:t> games: Soccer, Tetris (if time, Play Tetris video)</a:t>
            </a:r>
          </a:p>
          <a:p>
            <a:pPr>
              <a:buFont typeface="Arial" charset="0"/>
              <a:buNone/>
            </a:pPr>
            <a:r>
              <a:rPr lang="en-US" baseline="0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http://www.youtube.com/watch?v=wY83EaE7svA&gt;</a:t>
            </a:r>
            <a:endParaRPr lang="en-US" baseline="0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Robotic musicians (Play</a:t>
            </a:r>
            <a:r>
              <a:rPr lang="en-US" baseline="0" dirty="0" smtClean="0"/>
              <a:t> Violin video)</a:t>
            </a:r>
          </a:p>
          <a:p>
            <a:pPr>
              <a:buFont typeface="Arial" charset="0"/>
              <a:buNone/>
            </a:pPr>
            <a:r>
              <a:rPr lang="en-US" baseline="0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http://www.youtube.com/watch?v=EzjkBwZtxp4&gt;</a:t>
            </a:r>
            <a:endParaRPr lang="en-US" baseline="0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Play </a:t>
            </a:r>
            <a:r>
              <a:rPr lang="en-US" dirty="0" err="1" smtClean="0"/>
              <a:t>ASIMO</a:t>
            </a:r>
            <a:r>
              <a:rPr lang="en-US" dirty="0" smtClean="0"/>
              <a:t> video for sure.</a:t>
            </a:r>
          </a:p>
          <a:p>
            <a:pPr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http://www.youtube.com/watch?v=Q3C5sc8b3xM&amp;feature=related&gt;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Wakamaru</a:t>
            </a:r>
            <a:r>
              <a:rPr lang="en-US" dirty="0" smtClean="0"/>
              <a:t> is a limited </a:t>
            </a:r>
            <a:r>
              <a:rPr lang="en-US" dirty="0" err="1" smtClean="0"/>
              <a:t>bot</a:t>
            </a:r>
            <a:r>
              <a:rPr lang="en-US" dirty="0" smtClean="0"/>
              <a:t> that can help the elderly and have some conversations;</a:t>
            </a:r>
            <a:r>
              <a:rPr lang="en-US" baseline="0" dirty="0" smtClean="0"/>
              <a:t> also calls for help if needed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Perfect Woman (more like animatronics from the video), </a:t>
            </a:r>
            <a:r>
              <a:rPr lang="en-US" baseline="0" dirty="0" err="1" smtClean="0"/>
              <a:t>Actroid</a:t>
            </a:r>
            <a:r>
              <a:rPr lang="en-US" baseline="0" dirty="0" smtClean="0"/>
              <a:t> Female Robot, Supermodel Robot, and </a:t>
            </a:r>
            <a:r>
              <a:rPr lang="en-US" baseline="0" dirty="0" err="1" smtClean="0"/>
              <a:t>Roxxxy</a:t>
            </a:r>
            <a:r>
              <a:rPr lang="en-US" baseline="0" dirty="0" smtClean="0"/>
              <a:t> are all designed to act/look/feel like real women.</a:t>
            </a:r>
          </a:p>
          <a:p>
            <a:pPr>
              <a:buFont typeface="Arial" charset="0"/>
              <a:buChar char="•"/>
            </a:pPr>
            <a:r>
              <a:rPr lang="en-US" baseline="0" dirty="0" err="1" smtClean="0"/>
              <a:t>Actroid</a:t>
            </a:r>
            <a:r>
              <a:rPr lang="en-US" baseline="0" dirty="0" smtClean="0"/>
              <a:t> is being marketed as a “realistic female </a:t>
            </a:r>
            <a:r>
              <a:rPr lang="en-US" baseline="0" dirty="0" err="1" smtClean="0"/>
              <a:t>andriod</a:t>
            </a:r>
            <a:r>
              <a:rPr lang="en-US" baseline="0" dirty="0" smtClean="0"/>
              <a:t>” (again, more like animatronics)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Supermodel Robot (minus the storm trooper getup) looks very close to real, and the motions are getting better</a:t>
            </a:r>
          </a:p>
          <a:p>
            <a:pPr>
              <a:buFont typeface="Arial" charset="0"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Roxxxy</a:t>
            </a:r>
            <a:r>
              <a:rPr lang="en-US" baseline="0" dirty="0" smtClean="0"/>
              <a:t> is a sex </a:t>
            </a:r>
            <a:r>
              <a:rPr lang="en-US" baseline="0" dirty="0" err="1" smtClean="0"/>
              <a:t>bot</a:t>
            </a:r>
            <a:r>
              <a:rPr lang="en-US" baseline="0" dirty="0" smtClean="0"/>
              <a:t>, but marketed as a “companion </a:t>
            </a:r>
            <a:r>
              <a:rPr lang="en-US" baseline="0" dirty="0" err="1" smtClean="0"/>
              <a:t>bot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Actroid</a:t>
            </a:r>
            <a:r>
              <a:rPr lang="en-US" dirty="0" smtClean="0"/>
              <a:t> Female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Asimo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Tetris-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April 2009: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Ugobe</a:t>
            </a:r>
            <a:r>
              <a:rPr lang="en-US" b="1" baseline="0" dirty="0" smtClean="0"/>
              <a:t> (creators of </a:t>
            </a:r>
            <a:r>
              <a:rPr lang="en-US" b="1" baseline="0" dirty="0" err="1" smtClean="0"/>
              <a:t>pleo</a:t>
            </a:r>
            <a:r>
              <a:rPr lang="en-US" b="1" baseline="0" dirty="0" smtClean="0"/>
              <a:t>) laid off all employees and filed for bankruptcy.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 tooltip="Machine vision"/>
              </a:rPr>
              <a:t>camera-based vision system</a:t>
            </a:r>
            <a:r>
              <a:rPr lang="en-US" dirty="0" smtClean="0"/>
              <a:t> (for light detection and navigation)</a:t>
            </a:r>
          </a:p>
          <a:p>
            <a:r>
              <a:rPr lang="en-US" b="1" dirty="0" smtClean="0"/>
              <a:t>two </a:t>
            </a:r>
            <a:r>
              <a:rPr lang="en-US" b="1" dirty="0" smtClean="0">
                <a:hlinkClick r:id="rId4" tooltip="Microphone"/>
              </a:rPr>
              <a:t>microphones</a:t>
            </a:r>
            <a:r>
              <a:rPr lang="en-US" b="1" dirty="0" smtClean="0"/>
              <a:t>, </a:t>
            </a:r>
            <a:r>
              <a:rPr lang="en-US" b="1" dirty="0" smtClean="0">
                <a:hlinkClick r:id="rId5" tooltip="Sound localization"/>
              </a:rPr>
              <a:t>binaural hearing</a:t>
            </a:r>
            <a:endParaRPr lang="en-US" b="1" dirty="0" smtClean="0"/>
          </a:p>
          <a:p>
            <a:r>
              <a:rPr lang="en-US" dirty="0" smtClean="0">
                <a:hlinkClick r:id="rId6" tooltip="Beat detection"/>
              </a:rPr>
              <a:t>beat detection</a:t>
            </a:r>
            <a:r>
              <a:rPr lang="en-US" dirty="0" smtClean="0"/>
              <a:t> (allows </a:t>
            </a:r>
            <a:r>
              <a:rPr lang="en-US" dirty="0" err="1" smtClean="0"/>
              <a:t>pleo</a:t>
            </a:r>
            <a:r>
              <a:rPr lang="en-US" dirty="0" smtClean="0"/>
              <a:t> to dance and listen to music).</a:t>
            </a:r>
          </a:p>
          <a:p>
            <a:r>
              <a:rPr lang="en-US" b="1" dirty="0" smtClean="0"/>
              <a:t>eight </a:t>
            </a:r>
            <a:r>
              <a:rPr lang="en-US" b="1" dirty="0" smtClean="0">
                <a:hlinkClick r:id="rId7" tooltip="Touch switch"/>
              </a:rPr>
              <a:t>touch sensors</a:t>
            </a:r>
            <a:r>
              <a:rPr lang="en-US" b="1" dirty="0" smtClean="0"/>
              <a:t> (head, chin, shoulders, back, feet)</a:t>
            </a:r>
          </a:p>
          <a:p>
            <a:r>
              <a:rPr lang="en-US" dirty="0" smtClean="0"/>
              <a:t>four foot switches (surface detection)</a:t>
            </a:r>
          </a:p>
          <a:p>
            <a:r>
              <a:rPr lang="en-US" dirty="0" smtClean="0"/>
              <a:t>fourteen </a:t>
            </a:r>
            <a:r>
              <a:rPr lang="en-US" dirty="0" smtClean="0">
                <a:hlinkClick r:id="rId8" tooltip="Force-feedback"/>
              </a:rPr>
              <a:t>force-feedback</a:t>
            </a:r>
            <a:r>
              <a:rPr lang="en-US" dirty="0" smtClean="0"/>
              <a:t> sensors, one per </a:t>
            </a:r>
            <a:r>
              <a:rPr lang="en-US" dirty="0" smtClean="0">
                <a:hlinkClick r:id="rId9" tooltip="Joint"/>
              </a:rPr>
              <a:t>joint</a:t>
            </a:r>
            <a:endParaRPr lang="en-US" dirty="0" smtClean="0"/>
          </a:p>
          <a:p>
            <a:r>
              <a:rPr lang="en-US" b="1" dirty="0" smtClean="0"/>
              <a:t>orientation </a:t>
            </a:r>
            <a:r>
              <a:rPr lang="en-US" b="1" dirty="0" smtClean="0">
                <a:hlinkClick r:id="rId10" tooltip="Tilt sensor"/>
              </a:rPr>
              <a:t>tilt sensor</a:t>
            </a:r>
            <a:r>
              <a:rPr lang="en-US" b="1" dirty="0" smtClean="0"/>
              <a:t> for body position</a:t>
            </a:r>
          </a:p>
          <a:p>
            <a:r>
              <a:rPr lang="en-US" dirty="0" smtClean="0">
                <a:hlinkClick r:id="rId11" tooltip="Infrared"/>
              </a:rPr>
              <a:t>infrared</a:t>
            </a:r>
            <a:r>
              <a:rPr lang="en-US" dirty="0" smtClean="0"/>
              <a:t> mouth sensor for object detection into mouth</a:t>
            </a:r>
          </a:p>
          <a:p>
            <a:r>
              <a:rPr lang="en-US" dirty="0" smtClean="0"/>
              <a:t>two-way infrared communication with other </a:t>
            </a:r>
            <a:r>
              <a:rPr lang="en-US" dirty="0" err="1" smtClean="0"/>
              <a:t>Pleos</a:t>
            </a:r>
            <a:endParaRPr lang="en-US" dirty="0" smtClean="0"/>
          </a:p>
          <a:p>
            <a:r>
              <a:rPr lang="en-US" dirty="0" smtClean="0">
                <a:hlinkClick r:id="rId12" tooltip="Mini-USB"/>
              </a:rPr>
              <a:t>Mini-USB</a:t>
            </a:r>
            <a:r>
              <a:rPr lang="en-US" dirty="0" smtClean="0"/>
              <a:t> port for online downloads</a:t>
            </a:r>
          </a:p>
          <a:p>
            <a:r>
              <a:rPr lang="en-US" dirty="0" smtClean="0"/>
              <a:t>SD card slot for </a:t>
            </a:r>
            <a:r>
              <a:rPr lang="en-US" dirty="0" err="1" smtClean="0"/>
              <a:t>Pleo</a:t>
            </a:r>
            <a:r>
              <a:rPr lang="en-US" dirty="0" smtClean="0"/>
              <a:t> add-ons</a:t>
            </a:r>
          </a:p>
          <a:p>
            <a:r>
              <a:rPr lang="en-US" dirty="0" smtClean="0"/>
              <a:t>infrared detection for external objects</a:t>
            </a:r>
          </a:p>
          <a:p>
            <a:r>
              <a:rPr lang="en-US" b="1" dirty="0" smtClean="0">
                <a:hlinkClick r:id="rId13" tooltip="32-bit"/>
              </a:rPr>
              <a:t>32-bit</a:t>
            </a:r>
            <a:r>
              <a:rPr lang="en-US" b="1" dirty="0" smtClean="0"/>
              <a:t> </a:t>
            </a:r>
            <a:r>
              <a:rPr lang="en-US" b="1" dirty="0" smtClean="0">
                <a:hlinkClick r:id="rId14" tooltip="Atmel"/>
              </a:rPr>
              <a:t>Atmel</a:t>
            </a:r>
            <a:r>
              <a:rPr lang="en-US" b="1" dirty="0" smtClean="0"/>
              <a:t> </a:t>
            </a:r>
            <a:r>
              <a:rPr lang="en-US" b="1" dirty="0" smtClean="0">
                <a:hlinkClick r:id="rId15" tooltip="ARM7"/>
              </a:rPr>
              <a:t>ARM7</a:t>
            </a:r>
            <a:r>
              <a:rPr lang="en-US" b="1" dirty="0" smtClean="0"/>
              <a:t> microprocessor (main processor for </a:t>
            </a:r>
            <a:r>
              <a:rPr lang="en-US" b="1" dirty="0" err="1" smtClean="0"/>
              <a:t>Pleo</a:t>
            </a:r>
            <a:r>
              <a:rPr lang="en-US" b="1" dirty="0" smtClean="0"/>
              <a:t>) </a:t>
            </a:r>
          </a:p>
          <a:p>
            <a:pPr lvl="1"/>
            <a:r>
              <a:rPr lang="en-US" dirty="0" smtClean="0"/>
              <a:t>32-bit </a:t>
            </a:r>
            <a:r>
              <a:rPr lang="en-US" dirty="0" smtClean="0">
                <a:hlinkClick r:id="rId16" tooltip="NXP"/>
              </a:rPr>
              <a:t>NXP</a:t>
            </a:r>
            <a:r>
              <a:rPr lang="en-US" dirty="0" smtClean="0"/>
              <a:t> ARM7 sub-processor (camera system, dedicated </a:t>
            </a:r>
            <a:r>
              <a:rPr lang="en-US" dirty="0" smtClean="0">
                <a:hlinkClick r:id="rId17" tooltip="Audio signal processing"/>
              </a:rPr>
              <a:t>audio input processor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four </a:t>
            </a:r>
            <a:r>
              <a:rPr lang="en-US" dirty="0" smtClean="0">
                <a:hlinkClick r:id="rId18" tooltip="8-bit"/>
              </a:rPr>
              <a:t>8-bit</a:t>
            </a:r>
            <a:r>
              <a:rPr lang="en-US" dirty="0" smtClean="0"/>
              <a:t> processors (low-level </a:t>
            </a:r>
            <a:r>
              <a:rPr lang="en-US" dirty="0" smtClean="0">
                <a:hlinkClick r:id="rId19" tooltip="Motor control"/>
              </a:rPr>
              <a:t>motor control</a:t>
            </a:r>
            <a:r>
              <a:rPr lang="en-US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http://www.youtube.com/watch?v=E0C55PEcj5E#t=02m30s</a:t>
            </a:r>
          </a:p>
          <a:p>
            <a:endParaRPr lang="en-US" dirty="0" smtClean="0"/>
          </a:p>
          <a:p>
            <a:r>
              <a:rPr lang="en-US" dirty="0" smtClean="0"/>
              <a:t>http://video.syfy.com/online_originals/dvice/dvice_tv/torturing-pleo/v198491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CDD4A-E3AF-4006-AC9F-2349A7DF34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DE1418-B6FF-461D-981B-9DF07549C79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0BCE3A-10B8-419C-9015-C991A53028A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52" y="13716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Evolution of Intelligence </a:t>
            </a:r>
            <a:br>
              <a:rPr lang="en-US" dirty="0" smtClean="0"/>
            </a:br>
            <a:r>
              <a:rPr lang="en-US" dirty="0" smtClean="0"/>
              <a:t>and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704" y="39624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Artificial Life for Artificial Intelligence</a:t>
            </a:r>
            <a:br>
              <a:rPr lang="en-US" dirty="0" smtClean="0"/>
            </a:br>
            <a:r>
              <a:rPr lang="en-US" dirty="0" smtClean="0"/>
              <a:t>INFO-I486/586</a:t>
            </a:r>
            <a:br>
              <a:rPr lang="en-US" dirty="0" smtClean="0"/>
            </a:br>
            <a:r>
              <a:rPr lang="en-US" dirty="0" smtClean="0"/>
              <a:t>Aaron Kahn</a:t>
            </a:r>
            <a:br>
              <a:rPr lang="en-US" dirty="0" smtClean="0"/>
            </a:br>
            <a:r>
              <a:rPr lang="en-US" dirty="0" smtClean="0"/>
              <a:t>Kevin Millard</a:t>
            </a:r>
            <a:br>
              <a:rPr lang="en-US" dirty="0" smtClean="0"/>
            </a:br>
            <a:r>
              <a:rPr lang="en-US" dirty="0" smtClean="0"/>
              <a:t>Justin </a:t>
            </a:r>
            <a:r>
              <a:rPr lang="en-US" dirty="0" err="1" smtClean="0"/>
              <a:t>Hinman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943600" cy="4389120"/>
          </a:xfrm>
        </p:spPr>
        <p:txBody>
          <a:bodyPr/>
          <a:lstStyle/>
          <a:p>
            <a:r>
              <a:rPr lang="en-US" dirty="0" smtClean="0"/>
              <a:t>Dynamically stable quadruped robot created by Boston Dynamics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About the size of a small mule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Funded by DARPA in the hopes that it will be able to serve as a robotic pack mule to accompany soldiers in terrain too rough for conventional vehicles..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6206" y="1981200"/>
            <a:ext cx="283779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3074" name="ShockwaveFlash1" r:id="rId2" imgW="8685714" imgH="651601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that walks like a human, also from Boston Dynamics.</a:t>
            </a:r>
          </a:p>
          <a:p>
            <a:r>
              <a:rPr lang="en-US" dirty="0" smtClean="0"/>
              <a:t>Used for testing chemical protection suits used by the US Army.</a:t>
            </a:r>
          </a:p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352800"/>
            <a:ext cx="4713745" cy="320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5122" name="ShockwaveFlash1" r:id="rId2" imgW="8685714" imgH="651601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Artificial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other side of the complexity spectrum, there are organisms that are clearly robotic, but start to give the illusion of “human” intelligence or actions</a:t>
            </a:r>
          </a:p>
          <a:p>
            <a:pPr lvl="1"/>
            <a:r>
              <a:rPr lang="en-US" dirty="0" smtClean="0"/>
              <a:t>Sort of…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Speaking of building from the ground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8192"/>
            <a:ext cx="8229600" cy="4389120"/>
          </a:xfrm>
        </p:spPr>
        <p:txBody>
          <a:bodyPr/>
          <a:lstStyle/>
          <a:p>
            <a:r>
              <a:rPr lang="en-US" dirty="0" smtClean="0"/>
              <a:t>Studying nature to improve complex artificial actions</a:t>
            </a:r>
          </a:p>
          <a:p>
            <a:pPr lvl="1"/>
            <a:r>
              <a:rPr lang="en-US" dirty="0" smtClean="0"/>
              <a:t>Robots inspired by animals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p:control spid="40963" name="ShockwaveFlash1" r:id="rId2" imgW="8685714" imgH="651601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Braitenberg’s</a:t>
            </a:r>
            <a:r>
              <a:rPr lang="en-US" dirty="0" smtClean="0"/>
              <a:t>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generated through simple vehicles that get progressively more complicated</a:t>
            </a:r>
          </a:p>
          <a:p>
            <a:r>
              <a:rPr lang="en-US" dirty="0" smtClean="0"/>
              <a:t>Clearly not humanoid, but exhibit some intelligent behaviors</a:t>
            </a:r>
          </a:p>
          <a:p>
            <a:r>
              <a:rPr lang="en-US" dirty="0" smtClean="0"/>
              <a:t>With more complexity, could it pass the Turing test?</a:t>
            </a:r>
          </a:p>
          <a:p>
            <a:pPr lvl="1"/>
            <a:r>
              <a:rPr lang="en-US" dirty="0" smtClean="0"/>
              <a:t>Senses, memory, emotion…it’s possible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267200"/>
            <a:ext cx="18573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robotics platform</a:t>
            </a:r>
          </a:p>
          <a:p>
            <a:r>
              <a:rPr lang="en-US" dirty="0" smtClean="0"/>
              <a:t>16 motors and servos</a:t>
            </a:r>
          </a:p>
          <a:p>
            <a:r>
              <a:rPr lang="en-US" dirty="0" smtClean="0"/>
              <a:t>Simulate a large variety of actions</a:t>
            </a:r>
          </a:p>
          <a:p>
            <a:pPr lvl="1"/>
            <a:r>
              <a:rPr lang="en-US" dirty="0" smtClean="0"/>
              <a:t>Even more if a gyroscope and/or accelerometer are added</a:t>
            </a:r>
          </a:p>
          <a:p>
            <a:r>
              <a:rPr lang="en-US" dirty="0" smtClean="0"/>
              <a:t>Given a bit more memory, could definitely lead to much more complex actions</a:t>
            </a:r>
          </a:p>
          <a:p>
            <a:pPr lvl="1"/>
            <a:r>
              <a:rPr lang="en-US" dirty="0" smtClean="0"/>
              <a:t>Probably wouldn’t be able to pass the Turing test though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955" y="0"/>
            <a:ext cx="226704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“is the use of electronics and robotics in mechanized puppets to simulate life” ---Wikipedia</a:t>
            </a:r>
          </a:p>
          <a:p>
            <a:r>
              <a:rPr lang="en-US" dirty="0" smtClean="0"/>
              <a:t>Common in theme parks, movies, television, etc</a:t>
            </a:r>
          </a:p>
          <a:p>
            <a:r>
              <a:rPr lang="en-US" dirty="0" smtClean="0"/>
              <a:t>Motions and dialogs are all scripted (usually), but are so complex that they have been known to fool people at theme parks occasionally</a:t>
            </a:r>
          </a:p>
          <a:p>
            <a:r>
              <a:rPr lang="en-US" dirty="0" smtClean="0"/>
              <a:t>For the ones that can carry on (limited) conversations, passing the Turing test is definitely a possibility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Complexity</a:t>
            </a:r>
            <a:endParaRPr lang="en-US" dirty="0"/>
          </a:p>
        </p:txBody>
      </p:sp>
      <p:pic>
        <p:nvPicPr>
          <p:cNvPr id="4" name="Content Placeholder 3" descr="Tre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19400" y="2120818"/>
            <a:ext cx="3352800" cy="47371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Varying levels of complexity depending on the robot, but some are getting even closer to emulating human intelligence, actions, and mannerisms</a:t>
            </a:r>
          </a:p>
          <a:p>
            <a:r>
              <a:rPr lang="en-US" dirty="0" smtClean="0"/>
              <a:t>Just to name a few...</a:t>
            </a:r>
          </a:p>
          <a:p>
            <a:pPr lvl="1"/>
            <a:r>
              <a:rPr lang="en-US" dirty="0" smtClean="0"/>
              <a:t>“Perfect Woman” Robot, </a:t>
            </a:r>
            <a:r>
              <a:rPr lang="en-US" dirty="0" err="1" smtClean="0"/>
              <a:t>Actroid</a:t>
            </a:r>
            <a:r>
              <a:rPr lang="en-US" dirty="0" smtClean="0"/>
              <a:t> Female Robot, </a:t>
            </a:r>
            <a:r>
              <a:rPr lang="en-US" dirty="0" err="1" smtClean="0"/>
              <a:t>TrueCompanion’s</a:t>
            </a:r>
            <a:r>
              <a:rPr lang="en-US" dirty="0" smtClean="0"/>
              <a:t> </a:t>
            </a:r>
            <a:r>
              <a:rPr lang="en-US" dirty="0" err="1" smtClean="0"/>
              <a:t>Roxxxy</a:t>
            </a:r>
            <a:r>
              <a:rPr lang="en-US" dirty="0" smtClean="0"/>
              <a:t>, Supermodel Robot</a:t>
            </a:r>
          </a:p>
          <a:p>
            <a:pPr lvl="1"/>
            <a:r>
              <a:rPr lang="en-US" dirty="0" smtClean="0"/>
              <a:t>Robotic Musicians, Honda’s </a:t>
            </a:r>
            <a:r>
              <a:rPr lang="en-US" dirty="0" err="1" smtClean="0"/>
              <a:t>ASIMO</a:t>
            </a:r>
            <a:r>
              <a:rPr lang="en-US" dirty="0" smtClean="0"/>
              <a:t>, Mitsubishi’s </a:t>
            </a:r>
            <a:r>
              <a:rPr lang="en-US" dirty="0" err="1" smtClean="0"/>
              <a:t>Wakamaru</a:t>
            </a:r>
            <a:r>
              <a:rPr lang="en-US" dirty="0" smtClean="0"/>
              <a:t>, Robotic Chefs</a:t>
            </a:r>
          </a:p>
          <a:p>
            <a:pPr lvl="1"/>
            <a:r>
              <a:rPr lang="en-US" dirty="0" smtClean="0"/>
              <a:t>Playing games (Soccer, Tetris, etc)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p:control spid="43010" name="ShockwaveFlash1" r:id="rId2" imgW="8685360" imgH="65167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p:control spid="41986" name="ShockwaveFlash1" r:id="rId2" imgW="8685360" imgH="65167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p:control spid="44034" name="ShockwaveFlash1" r:id="rId2" imgW="8685360" imgH="65167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</a:t>
            </a:r>
          </a:p>
          <a:p>
            <a:r>
              <a:rPr lang="en-US" dirty="0" smtClean="0"/>
              <a:t>Closing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 smtClean="0"/>
              <a:t>Pleo</a:t>
            </a:r>
            <a:endParaRPr lang="en-US" dirty="0" smtClean="0"/>
          </a:p>
          <a:p>
            <a:r>
              <a:rPr lang="en-US" dirty="0" smtClean="0"/>
              <a:t>http://www.youtube.com/watch?v=E0C55PEcj5E#t=02m30s</a:t>
            </a:r>
          </a:p>
          <a:p>
            <a:r>
              <a:rPr lang="en-US" dirty="0" smtClean="0"/>
              <a:t>Big Dog</a:t>
            </a:r>
          </a:p>
          <a:p>
            <a:r>
              <a:rPr lang="en-US" dirty="0" smtClean="0"/>
              <a:t>http://www.youtube.com/watch?v=b2bExqhhWRI</a:t>
            </a:r>
          </a:p>
          <a:p>
            <a:r>
              <a:rPr lang="en-US" dirty="0" err="1" smtClean="0"/>
              <a:t>PETMAN</a:t>
            </a:r>
            <a:endParaRPr lang="en-US" dirty="0" smtClean="0"/>
          </a:p>
          <a:p>
            <a:r>
              <a:rPr lang="en-US" dirty="0" smtClean="0"/>
              <a:t>http://www.youtube.com/watch?v=67CUudkjEG4</a:t>
            </a:r>
          </a:p>
          <a:p>
            <a:r>
              <a:rPr lang="en-US" dirty="0" err="1" smtClean="0"/>
              <a:t>Robonova</a:t>
            </a:r>
            <a:endParaRPr lang="en-US" dirty="0" smtClean="0"/>
          </a:p>
          <a:p>
            <a:r>
              <a:rPr lang="en-US" dirty="0" smtClean="0"/>
              <a:t>http://www.youtube.com/watch?v=5PK3YWcDzC4&amp;feature=related</a:t>
            </a:r>
          </a:p>
          <a:p>
            <a:r>
              <a:rPr lang="en-US" dirty="0" smtClean="0"/>
              <a:t>http://therawfeed.com/pix/robonova-1.jpg</a:t>
            </a:r>
          </a:p>
          <a:p>
            <a:endParaRPr lang="en-US" dirty="0" smtClean="0"/>
          </a:p>
          <a:p>
            <a:r>
              <a:rPr lang="en-US" dirty="0" smtClean="0"/>
              <a:t>Animatronics</a:t>
            </a:r>
          </a:p>
          <a:p>
            <a:r>
              <a:rPr lang="en-US" dirty="0" smtClean="0"/>
              <a:t>http://en.wikipedia.org/wiki/Audio-Animatronics</a:t>
            </a:r>
          </a:p>
          <a:p>
            <a:endParaRPr lang="en-US" dirty="0" smtClean="0"/>
          </a:p>
          <a:p>
            <a:r>
              <a:rPr lang="en-US" dirty="0" smtClean="0"/>
              <a:t>Tetris-</a:t>
            </a:r>
            <a:r>
              <a:rPr lang="en-US" dirty="0" err="1" smtClean="0"/>
              <a:t>Bot</a:t>
            </a:r>
            <a:endParaRPr lang="en-US" dirty="0" smtClean="0"/>
          </a:p>
          <a:p>
            <a:r>
              <a:rPr lang="en-US" dirty="0" smtClean="0"/>
              <a:t>http://www.youtube.com/watch?v=wY83EaE7svA</a:t>
            </a:r>
          </a:p>
          <a:p>
            <a:endParaRPr lang="en-US" dirty="0" smtClean="0"/>
          </a:p>
          <a:p>
            <a:r>
              <a:rPr lang="en-US" dirty="0" smtClean="0"/>
              <a:t>Robots Inspired by animals</a:t>
            </a:r>
          </a:p>
          <a:p>
            <a:r>
              <a:rPr lang="en-US" dirty="0" smtClean="0"/>
              <a:t>http://www.youtube.com/watch?v=Tq8Yw19bn7Q</a:t>
            </a:r>
          </a:p>
          <a:p>
            <a:endParaRPr lang="en-US" dirty="0" smtClean="0"/>
          </a:p>
          <a:p>
            <a:r>
              <a:rPr lang="en-US" dirty="0" smtClean="0"/>
              <a:t>Dancing Sony Robots</a:t>
            </a:r>
          </a:p>
          <a:p>
            <a:r>
              <a:rPr lang="en-US" dirty="0" smtClean="0"/>
              <a:t>http://www.youtube.com/watch?v=9vwZ5FQEUFg</a:t>
            </a:r>
          </a:p>
          <a:p>
            <a:endParaRPr lang="en-US" dirty="0" smtClean="0"/>
          </a:p>
          <a:p>
            <a:r>
              <a:rPr lang="en-US" dirty="0" err="1" smtClean="0"/>
              <a:t>Asimo</a:t>
            </a:r>
            <a:endParaRPr lang="en-US" dirty="0" smtClean="0"/>
          </a:p>
          <a:p>
            <a:r>
              <a:rPr lang="en-US" dirty="0" smtClean="0"/>
              <a:t>http://www.youtube.com/watch?v=Q3C5sc8b3xM&amp;feature=related</a:t>
            </a:r>
          </a:p>
          <a:p>
            <a:endParaRPr lang="en-US" dirty="0" smtClean="0"/>
          </a:p>
          <a:p>
            <a:r>
              <a:rPr lang="en-US" dirty="0" smtClean="0"/>
              <a:t>Supermodel Robot</a:t>
            </a:r>
          </a:p>
          <a:p>
            <a:r>
              <a:rPr lang="en-US" dirty="0" smtClean="0"/>
              <a:t>http://www.youtube.com/watch?v=vUpBNSyWAaU&amp;feature=channel</a:t>
            </a:r>
          </a:p>
          <a:p>
            <a:endParaRPr lang="en-US" dirty="0" smtClean="0"/>
          </a:p>
          <a:p>
            <a:r>
              <a:rPr lang="en-US" dirty="0" smtClean="0"/>
              <a:t>"Perfect Woman"</a:t>
            </a:r>
          </a:p>
          <a:p>
            <a:r>
              <a:rPr lang="en-US" dirty="0" smtClean="0"/>
              <a:t>http://www.youtube.com/watch?v=i2wYWAlg8Do&amp;feature=related</a:t>
            </a:r>
          </a:p>
          <a:p>
            <a:endParaRPr lang="en-US" dirty="0" smtClean="0"/>
          </a:p>
          <a:p>
            <a:r>
              <a:rPr lang="en-US" dirty="0" err="1" smtClean="0"/>
              <a:t>Actroid</a:t>
            </a:r>
            <a:r>
              <a:rPr lang="en-US" dirty="0" smtClean="0"/>
              <a:t> Female Robot</a:t>
            </a:r>
          </a:p>
          <a:p>
            <a:r>
              <a:rPr lang="en-US" dirty="0" smtClean="0"/>
              <a:t>http://www.youtube.com/watch?v=WbFFs4DHWys&amp;feature=related</a:t>
            </a:r>
          </a:p>
          <a:p>
            <a:endParaRPr lang="en-US" dirty="0" smtClean="0"/>
          </a:p>
          <a:p>
            <a:r>
              <a:rPr lang="en-US" dirty="0" smtClean="0"/>
              <a:t>Robot Chef</a:t>
            </a:r>
          </a:p>
          <a:p>
            <a:r>
              <a:rPr lang="en-US" dirty="0" smtClean="0"/>
              <a:t>http://www.youtube.com/watch?v=CNSKMGurrPI&amp;feature=related</a:t>
            </a:r>
          </a:p>
          <a:p>
            <a:endParaRPr lang="en-US" u="sng" dirty="0" smtClean="0"/>
          </a:p>
          <a:p>
            <a:r>
              <a:rPr lang="en-US" dirty="0" err="1" smtClean="0"/>
              <a:t>Wakamaru</a:t>
            </a:r>
            <a:endParaRPr lang="en-US" dirty="0" smtClean="0"/>
          </a:p>
          <a:p>
            <a:r>
              <a:rPr lang="en-US" dirty="0" smtClean="0"/>
              <a:t>http://en.wikipedia.org/wiki/Wakamaru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dirty="0" smtClean="0"/>
              <a:t>Robot Violinist</a:t>
            </a:r>
          </a:p>
          <a:p>
            <a:r>
              <a:rPr lang="en-US" dirty="0" smtClean="0"/>
              <a:t>http://www.youtube.com/watch?v=EzjkBwZtxp4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Evolution of Complexity and Intelligence </a:t>
            </a:r>
            <a:br>
              <a:rPr lang="en-US" sz="4000" dirty="0" smtClean="0"/>
            </a:br>
            <a:r>
              <a:rPr lang="en-US" sz="4000" dirty="0" smtClean="0"/>
              <a:t>of Biological Organisms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Instincts</a:t>
            </a:r>
          </a:p>
          <a:p>
            <a:r>
              <a:rPr lang="en-US" dirty="0" smtClean="0"/>
              <a:t>Evolutionary of Self-Organization</a:t>
            </a:r>
          </a:p>
          <a:p>
            <a:r>
              <a:rPr lang="en-US" dirty="0" smtClean="0"/>
              <a:t>Cliff </a:t>
            </a:r>
            <a:r>
              <a:rPr lang="en-US" dirty="0" err="1" smtClean="0"/>
              <a:t>Joslyn’s</a:t>
            </a:r>
            <a:r>
              <a:rPr lang="en-US" dirty="0" smtClean="0"/>
              <a:t> “Global Brain”</a:t>
            </a:r>
          </a:p>
          <a:p>
            <a:pPr lvl="1"/>
            <a:r>
              <a:rPr lang="en-US" dirty="0" smtClean="0"/>
              <a:t>People are being linked together due to the internet in which we act like a single processing system that functions like a brain.</a:t>
            </a:r>
          </a:p>
          <a:p>
            <a:r>
              <a:rPr lang="en-US" dirty="0" smtClean="0"/>
              <a:t>Collective Intelligence</a:t>
            </a:r>
          </a:p>
          <a:p>
            <a:pPr lvl="1"/>
            <a:r>
              <a:rPr lang="en-US" dirty="0" smtClean="0"/>
              <a:t>Similar to Global Brain, but differs in that instead of only being linked because of the internet we are linked as social groups.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Human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IQ tests</a:t>
            </a:r>
          </a:p>
          <a:p>
            <a:r>
              <a:rPr lang="en-US" dirty="0" smtClean="0"/>
              <a:t>Two Theories:</a:t>
            </a:r>
          </a:p>
          <a:p>
            <a:pPr lvl="1"/>
            <a:r>
              <a:rPr lang="en-US" dirty="0" smtClean="0"/>
              <a:t>Single Intelligence</a:t>
            </a:r>
          </a:p>
          <a:p>
            <a:pPr lvl="2"/>
            <a:r>
              <a:rPr lang="en-US" dirty="0" smtClean="0"/>
              <a:t>General Intelligence</a:t>
            </a:r>
          </a:p>
          <a:p>
            <a:pPr lvl="1"/>
            <a:r>
              <a:rPr lang="en-US" dirty="0" smtClean="0"/>
              <a:t>Multiple Intelligence</a:t>
            </a:r>
          </a:p>
          <a:p>
            <a:pPr lvl="2"/>
            <a:r>
              <a:rPr lang="en-US" dirty="0" smtClean="0"/>
              <a:t>Proposed by Howard Gardner</a:t>
            </a:r>
          </a:p>
          <a:p>
            <a:pPr lvl="2"/>
            <a:r>
              <a:rPr lang="en-US" dirty="0" smtClean="0"/>
              <a:t>9 basic types of intelligence</a:t>
            </a:r>
          </a:p>
          <a:p>
            <a:pPr lvl="3"/>
            <a:r>
              <a:rPr lang="en-US" dirty="0" smtClean="0"/>
              <a:t>Visual, Verbal, Logical, bodily, musical, interpersonal, intrapersonal, naturalistic, and existential.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Evolution of Humanity?</a:t>
            </a:r>
            <a:endParaRPr lang="en-US" dirty="0"/>
          </a:p>
        </p:txBody>
      </p:sp>
      <p:pic>
        <p:nvPicPr>
          <p:cNvPr id="4" name="Content Placeholder 3" descr="sg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90800" y="2438400"/>
            <a:ext cx="3215566" cy="2962656"/>
          </a:xfrm>
        </p:spPr>
      </p:pic>
      <p:pic>
        <p:nvPicPr>
          <p:cNvPr id="5" name="Picture 4" descr="xmen-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09800"/>
            <a:ext cx="2573274" cy="3352800"/>
          </a:xfrm>
          <a:prstGeom prst="rect">
            <a:avLst/>
          </a:prstGeom>
        </p:spPr>
      </p:pic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8962" y="2438400"/>
            <a:ext cx="3545038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Artificial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Aritificial</a:t>
            </a:r>
            <a:r>
              <a:rPr lang="en-US" dirty="0" smtClean="0"/>
              <a:t> Intelligence that does </a:t>
            </a:r>
            <a:r>
              <a:rPr lang="en-US" b="1" dirty="0" smtClean="0"/>
              <a:t>not</a:t>
            </a:r>
            <a:r>
              <a:rPr lang="en-US" dirty="0" smtClean="0"/>
              <a:t> try to emulate human intelligence.</a:t>
            </a:r>
          </a:p>
          <a:p>
            <a:pPr lvl="1"/>
            <a:r>
              <a:rPr lang="en-US" dirty="0" err="1" smtClean="0"/>
              <a:t>Nanites</a:t>
            </a:r>
            <a:endParaRPr lang="en-US" dirty="0" smtClean="0"/>
          </a:p>
          <a:p>
            <a:pPr lvl="1"/>
            <a:r>
              <a:rPr lang="en-US" dirty="0" err="1" smtClean="0"/>
              <a:t>Pleo</a:t>
            </a:r>
            <a:endParaRPr lang="en-US" dirty="0" smtClean="0"/>
          </a:p>
          <a:p>
            <a:pPr lvl="1"/>
            <a:r>
              <a:rPr lang="en-US" dirty="0" smtClean="0"/>
              <a:t>Big Dog</a:t>
            </a:r>
          </a:p>
          <a:p>
            <a:pPr lvl="1"/>
            <a:r>
              <a:rPr lang="en-US" dirty="0" err="1" smtClean="0"/>
              <a:t>Petman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7639" y="4507992"/>
            <a:ext cx="2281561" cy="235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9655" y="4479073"/>
            <a:ext cx="1791145" cy="237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6474" y="4572000"/>
            <a:ext cx="20052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" y="4572000"/>
            <a:ext cx="18135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Nanorobotics</a:t>
            </a:r>
            <a:r>
              <a:rPr lang="en-US" dirty="0" smtClean="0"/>
              <a:t> (</a:t>
            </a:r>
            <a:r>
              <a:rPr lang="en-US" dirty="0" err="1" smtClean="0"/>
              <a:t>Nanites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 on a microscopic scale (10</a:t>
            </a:r>
            <a:r>
              <a:rPr lang="en-US" baseline="40000" dirty="0" smtClean="0"/>
              <a:t>-9</a:t>
            </a:r>
            <a:r>
              <a:rPr lang="en-US" dirty="0" smtClean="0"/>
              <a:t> meters).</a:t>
            </a:r>
          </a:p>
          <a:p>
            <a:pPr lvl="1"/>
            <a:r>
              <a:rPr lang="en-US" dirty="0" smtClean="0"/>
              <a:t>Can self-replicate using materials from the environment.</a:t>
            </a:r>
          </a:p>
          <a:p>
            <a:endParaRPr lang="en-US" dirty="0" smtClean="0"/>
          </a:p>
          <a:p>
            <a:r>
              <a:rPr lang="en-US" dirty="0" smtClean="0"/>
              <a:t>Potential Uses:</a:t>
            </a:r>
          </a:p>
          <a:p>
            <a:pPr lvl="1"/>
            <a:r>
              <a:rPr lang="en-US" dirty="0" err="1" smtClean="0"/>
              <a:t>Nanomedicine</a:t>
            </a:r>
            <a:r>
              <a:rPr lang="en-US" dirty="0" smtClean="0"/>
              <a:t> – inject </a:t>
            </a:r>
            <a:r>
              <a:rPr lang="en-US" dirty="0" err="1" smtClean="0"/>
              <a:t>nanorobots</a:t>
            </a:r>
            <a:r>
              <a:rPr lang="en-US" dirty="0" smtClean="0"/>
              <a:t> into patients to perform treatment on a cellular level.</a:t>
            </a:r>
          </a:p>
          <a:p>
            <a:pPr lvl="1"/>
            <a:r>
              <a:rPr lang="en-US" dirty="0" smtClean="0"/>
              <a:t>Ending the world (gray goo) – hypothetical end-of-the-world scenario in which out-of-control self-replicating robots consume all matter on Earth while building more of themselves.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Animatronic</a:t>
            </a:r>
            <a:r>
              <a:rPr lang="en-US" dirty="0" smtClean="0"/>
              <a:t> baby dinosaur toy (pet)</a:t>
            </a:r>
          </a:p>
          <a:p>
            <a:r>
              <a:rPr lang="en-US" dirty="0" smtClean="0"/>
              <a:t>Learns from its experiences and environment</a:t>
            </a:r>
          </a:p>
          <a:p>
            <a:r>
              <a:rPr lang="en-US" dirty="0" smtClean="0"/>
              <a:t>Develops an individual personality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505200"/>
            <a:ext cx="4191000" cy="324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2050" name="ShockwaveFlash1" r:id="rId2" imgW="8685714" imgH="651601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1787</TotalTime>
  <Words>1210</Words>
  <Application>Microsoft Office PowerPoint</Application>
  <PresentationFormat>On-screen Show (4:3)</PresentationFormat>
  <Paragraphs>192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Evolution of Intelligence  and Complexity</vt:lpstr>
      <vt:lpstr>Evolution of Complexity</vt:lpstr>
      <vt:lpstr>Evolution of Complexity and Intelligence  of Biological Organisms</vt:lpstr>
      <vt:lpstr>Measures of Human Intelligence</vt:lpstr>
      <vt:lpstr>Future Evolution of Humanity?</vt:lpstr>
      <vt:lpstr>Complexity of Artificial Organisms</vt:lpstr>
      <vt:lpstr>Nanorobotics (Nanites)</vt:lpstr>
      <vt:lpstr>Pleo</vt:lpstr>
      <vt:lpstr>Slide 9</vt:lpstr>
      <vt:lpstr>BigDog</vt:lpstr>
      <vt:lpstr>Slide 11</vt:lpstr>
      <vt:lpstr>PETMAN</vt:lpstr>
      <vt:lpstr>Slide 13</vt:lpstr>
      <vt:lpstr>Complexity of Artificial Organisms</vt:lpstr>
      <vt:lpstr>Speaking of building from the ground up…</vt:lpstr>
      <vt:lpstr>Slide 16</vt:lpstr>
      <vt:lpstr>Braitenberg’s Vehicles</vt:lpstr>
      <vt:lpstr>Robonova</vt:lpstr>
      <vt:lpstr>Animatronics</vt:lpstr>
      <vt:lpstr>Robots </vt:lpstr>
      <vt:lpstr>Slide 21</vt:lpstr>
      <vt:lpstr>Slide 22</vt:lpstr>
      <vt:lpstr>Slide 23</vt:lpstr>
      <vt:lpstr>Where to from here?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53</cp:revision>
  <dcterms:created xsi:type="dcterms:W3CDTF">2010-04-17T17:34:40Z</dcterms:created>
  <dcterms:modified xsi:type="dcterms:W3CDTF">2010-04-19T10:11:22Z</dcterms:modified>
</cp:coreProperties>
</file>