
<file path=[Content_Types].xml><?xml version="1.0" encoding="utf-8"?>
<Types xmlns="http://schemas.openxmlformats.org/package/2006/content-types">
  <Override PartName="/ppt/slides/slide17.xml" ContentType="application/vnd.openxmlformats-officedocument.presentationml.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2.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s/slide15.xml" ContentType="application/vnd.openxmlformats-officedocument.presentationml.slide+xml"/>
  <Override PartName="/ppt/viewProps.xml" ContentType="application/vnd.openxmlformats-officedocument.presentationml.viewProps+xml"/>
  <Default Extension="bin" ContentType="application/vnd.openxmlformats-officedocument.presentationml.printerSettings"/>
  <Override PartName="/docProps/core.xml" ContentType="application/vnd.openxmlformats-package.core-properties+xml"/>
  <Default Extension="rels" ContentType="application/vnd.openxmlformats-package.relationships+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gif" ContentType="image/gif"/>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881" r:id="rId1"/>
  </p:sldMasterIdLst>
  <p:sldIdLst>
    <p:sldId id="256" r:id="rId2"/>
    <p:sldId id="258" r:id="rId3"/>
    <p:sldId id="259" r:id="rId4"/>
    <p:sldId id="260" r:id="rId5"/>
    <p:sldId id="269" r:id="rId6"/>
    <p:sldId id="274" r:id="rId7"/>
    <p:sldId id="257" r:id="rId8"/>
    <p:sldId id="261" r:id="rId9"/>
    <p:sldId id="262" r:id="rId10"/>
    <p:sldId id="272" r:id="rId11"/>
    <p:sldId id="271" r:id="rId12"/>
    <p:sldId id="275" r:id="rId13"/>
    <p:sldId id="276" r:id="rId14"/>
    <p:sldId id="277" r:id="rId15"/>
    <p:sldId id="266" r:id="rId16"/>
    <p:sldId id="263" r:id="rId17"/>
    <p:sldId id="264" r:id="rId18"/>
    <p:sldId id="265" r:id="rId19"/>
    <p:sldId id="268" r:id="rId20"/>
    <p:sldId id="267" r:id="rId21"/>
    <p:sldId id="270" r:id="rId22"/>
    <p:sldId id="27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horzBarState="maximized">
    <p:restoredLeft sz="15620"/>
    <p:restoredTop sz="94660"/>
  </p:normalViewPr>
  <p:slideViewPr>
    <p:cSldViewPr snapToObjects="1">
      <p:cViewPr varScale="1">
        <p:scale>
          <a:sx n="109" d="100"/>
          <a:sy n="109" d="100"/>
        </p:scale>
        <p:origin x="-32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heme" Target="theme/theme1.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tableStyles" Target="tableStyles.xml"/><Relationship Id="rId26" Type="http://schemas.openxmlformats.org/officeDocument/2006/relationships/viewProps" Target="viewProp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23C34234-0B73-1348-A7F4-DA78643C621A}" type="datetimeFigureOut">
              <a:rPr lang="en-US" smtClean="0"/>
              <a:pPr/>
              <a:t>1/25/10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56213-B4C4-4C5C-8EAE-01416D175C4F}" type="slidenum">
              <a:rPr lang="en-US" smtClean="0"/>
              <a:pPr/>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23C34234-0B73-1348-A7F4-DA78643C621A}" type="datetimeFigureOut">
              <a:rPr lang="en-US" smtClean="0"/>
              <a:pPr/>
              <a:t>1/25/10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ECCA-0794-AB49-9346-F7C0240FC0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3C34234-0B73-1348-A7F4-DA78643C621A}" type="datetimeFigureOut">
              <a:rPr lang="en-US" smtClean="0"/>
              <a:pPr/>
              <a:t>1/25/10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ECCA-0794-AB49-9346-F7C0240FC03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3C34234-0B73-1348-A7F4-DA78643C621A}" type="datetimeFigureOut">
              <a:rPr lang="en-US" smtClean="0"/>
              <a:pPr/>
              <a:t>1/25/10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ECCA-0794-AB49-9346-F7C0240FC0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3C34234-0B73-1348-A7F4-DA78643C621A}" type="datetimeFigureOut">
              <a:rPr lang="en-US" smtClean="0"/>
              <a:pPr/>
              <a:t>1/25/10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ECCA-0794-AB49-9346-F7C0240FC0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C34234-0B73-1348-A7F4-DA78643C621A}" type="datetimeFigureOut">
              <a:rPr lang="en-US" smtClean="0"/>
              <a:pPr/>
              <a:t>1/25/10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ECCA-0794-AB49-9346-F7C0240FC0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3C34234-0B73-1348-A7F4-DA78643C621A}" type="datetimeFigureOut">
              <a:rPr lang="en-US" smtClean="0"/>
              <a:pPr/>
              <a:t>1/25/10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ECCA-0794-AB49-9346-F7C0240FC0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3C34234-0B73-1348-A7F4-DA78643C621A}" type="datetimeFigureOut">
              <a:rPr lang="en-US" smtClean="0"/>
              <a:pPr/>
              <a:t>1/25/10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90ECCA-0794-AB49-9346-F7C0240FC0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3C34234-0B73-1348-A7F4-DA78643C621A}" type="datetimeFigureOut">
              <a:rPr lang="en-US" smtClean="0"/>
              <a:pPr/>
              <a:t>1/25/10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90ECCA-0794-AB49-9346-F7C0240FC0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34234-0B73-1348-A7F4-DA78643C621A}" type="datetimeFigureOut">
              <a:rPr lang="en-US" smtClean="0"/>
              <a:pPr/>
              <a:t>1/25/10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90ECCA-0794-AB49-9346-F7C0240FC0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34234-0B73-1348-A7F4-DA78643C621A}" type="datetimeFigureOut">
              <a:rPr lang="en-US" smtClean="0"/>
              <a:pPr/>
              <a:t>1/25/10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23C34234-0B73-1348-A7F4-DA78643C621A}" type="datetimeFigureOut">
              <a:rPr lang="en-US" smtClean="0"/>
              <a:pPr/>
              <a:t>1/25/10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ECCA-0794-AB49-9346-F7C0240FC0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2.pn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3.png"/><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23C34234-0B73-1348-A7F4-DA78643C621A}" type="datetimeFigureOut">
              <a:rPr lang="en-US" smtClean="0"/>
              <a:pPr/>
              <a:t>1/25/10</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9F90ECCA-0794-AB49-9346-F7C0240FC0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3"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3"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image" Target="../media/image15.jpeg"/><Relationship Id="rId3" Type="http://schemas.openxmlformats.org/officeDocument/2006/relationships/image" Target="../media/image16.jpeg"/></Relationships>
</file>

<file path=ppt/slides/_rels/slide16.xml.rels><?xml version="1.0" encoding="UTF-8" standalone="yes"?>
<Relationships xmlns="http://schemas.openxmlformats.org/package/2006/relationships"><Relationship Id="rId4" Type="http://schemas.openxmlformats.org/officeDocument/2006/relationships/hyperlink" Target="http://www.spiderland.org/download/breveIDE_linuxgnu_2.7.2.tar.gz" TargetMode="External"/><Relationship Id="rId1" Type="http://schemas.openxmlformats.org/officeDocument/2006/relationships/slideLayout" Target="../slideLayouts/slideLayout2.xml"/><Relationship Id="rId2" Type="http://schemas.openxmlformats.org/officeDocument/2006/relationships/hyperlink" Target="http://www.spiderland.org/breve" TargetMode="External"/><Relationship Id="rId3" Type="http://schemas.openxmlformats.org/officeDocument/2006/relationships/hyperlink" Target="http://www.spiderland.org/download/breve_2.7.2.dmg" TargetMode="External"/><Relationship Id="rId5" Type="http://schemas.openxmlformats.org/officeDocument/2006/relationships/hyperlink" Target="http://www.spiderland.org/download/breveIDE_windows_2.7.2.zi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media/image18.png"/><Relationship Id="rId1" Type="http://schemas.openxmlformats.org/officeDocument/2006/relationships/video" Target="file://localhost/Users/Animus/Desktop/braitenberg_cowardly.mov" TargetMode="External"/><Relationship Id="rId2" Type="http://schemas.openxmlformats.org/officeDocument/2006/relationships/slideLayout" Target="../slideLayouts/slideLayout2.xml"/><Relationship Id="rId3" Type="http://schemas.openxmlformats.org/officeDocument/2006/relationships/hyperlink" Target="http://mypage.iu.edu/~jfdenton/braitenberg_cowardly.mov" TargetMode="External"/></Relationships>
</file>

<file path=ppt/slides/_rels/slide19.xml.rels><?xml version="1.0" encoding="UTF-8" standalone="yes"?>
<Relationships xmlns="http://schemas.openxmlformats.org/package/2006/relationships"><Relationship Id="rId4" Type="http://schemas.openxmlformats.org/officeDocument/2006/relationships/image" Target="../media/image19.png"/><Relationship Id="rId1" Type="http://schemas.openxmlformats.org/officeDocument/2006/relationships/video" Target="file://localhost/Users/Animus/Desktop/braitenberg_aggressive.mov" TargetMode="External"/><Relationship Id="rId2" Type="http://schemas.openxmlformats.org/officeDocument/2006/relationships/slideLayout" Target="../slideLayouts/slideLayout2.xml"/><Relationship Id="rId3" Type="http://schemas.openxmlformats.org/officeDocument/2006/relationships/hyperlink" Target="http://mypage.iu.edu/~jfdenton/braitenberg_aggressive.m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3" Type="http://schemas.openxmlformats.org/officeDocument/2006/relationships/hyperlink" Target="http://www.spiderland.org/BraitenbergTutorial.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youtube.com/watch?v=_f-LORZ2EFU"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hyperlink" Target="http://sugarscape.sourceforge.net/" TargetMode="External"/><Relationship Id="rId5" Type="http://schemas.openxmlformats.org/officeDocument/2006/relationships/hyperlink" Target="http://www.spiderland.org/breve" TargetMode="External"/><Relationship Id="rId7" Type="http://schemas.openxmlformats.org/officeDocument/2006/relationships/hyperlink" Target="http://sionchickens.ning.com/" TargetMode="External"/><Relationship Id="rId1" Type="http://schemas.openxmlformats.org/officeDocument/2006/relationships/slideLayout" Target="../slideLayouts/slideLayout2.xml"/><Relationship Id="rId2" Type="http://schemas.openxmlformats.org/officeDocument/2006/relationships/hyperlink" Target="http://en.wikipedia.org/wiki/Artificial_life" TargetMode="External"/><Relationship Id="rId3" Type="http://schemas.openxmlformats.org/officeDocument/2006/relationships/hyperlink" Target="http://sourceforge.net/projects/avida/" TargetMode="External"/><Relationship Id="rId6" Type="http://schemas.openxmlformats.org/officeDocument/2006/relationships/hyperlink" Target="http://www.pixar.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7.gif"/><Relationship Id="rId1" Type="http://schemas.openxmlformats.org/officeDocument/2006/relationships/slideLayout" Target="../slideLayouts/slideLayout2.xml"/><Relationship Id="rId2" Type="http://schemas.openxmlformats.org/officeDocument/2006/relationships/hyperlink" Target="http://www.beanblossom.in.us/larryy/polyworld.html" TargetMode="External"/><Relationship Id="rId3" Type="http://schemas.openxmlformats.org/officeDocument/2006/relationships/hyperlink" Target="http://alife.org/links.html" TargetMode="External"/><Relationship Id="rId5"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905000"/>
            <a:ext cx="6553200" cy="3810000"/>
          </a:xfrm>
        </p:spPr>
        <p:txBody>
          <a:bodyPr>
            <a:normAutofit/>
          </a:bodyPr>
          <a:lstStyle/>
          <a:p>
            <a:r>
              <a:rPr lang="en-US" dirty="0" smtClean="0"/>
              <a:t>An Introduction to Artificial Life:</a:t>
            </a:r>
            <a:endParaRPr lang="en-US" dirty="0"/>
          </a:p>
        </p:txBody>
      </p:sp>
      <p:sp>
        <p:nvSpPr>
          <p:cNvPr id="3" name="Subtitle 2"/>
          <p:cNvSpPr>
            <a:spLocks noGrp="1"/>
          </p:cNvSpPr>
          <p:nvPr>
            <p:ph type="subTitle" idx="1"/>
          </p:nvPr>
        </p:nvSpPr>
        <p:spPr>
          <a:xfrm>
            <a:off x="2209800" y="5715000"/>
            <a:ext cx="4953000" cy="914400"/>
          </a:xfrm>
        </p:spPr>
        <p:txBody>
          <a:bodyPr>
            <a:normAutofit fontScale="92500" lnSpcReduction="20000"/>
          </a:bodyPr>
          <a:lstStyle/>
          <a:p>
            <a:r>
              <a:rPr lang="en-US" sz="2857" dirty="0" smtClean="0"/>
              <a:t>Applications in Software</a:t>
            </a:r>
          </a:p>
          <a:p>
            <a:endParaRPr lang="en-US" sz="2000" dirty="0" smtClean="0"/>
          </a:p>
          <a:p>
            <a:r>
              <a:rPr lang="en-US" sz="2000" dirty="0" smtClean="0"/>
              <a:t>By: Joy Jung, Adam Cox, James Denton</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730623"/>
          </a:xfrm>
        </p:spPr>
        <p:txBody>
          <a:bodyPr/>
          <a:lstStyle/>
          <a:p>
            <a:r>
              <a:rPr lang="en-US" dirty="0" err="1" smtClean="0"/>
              <a:t>Sugarscape</a:t>
            </a:r>
            <a:endParaRPr lang="en-US" dirty="0"/>
          </a:p>
        </p:txBody>
      </p:sp>
      <p:sp>
        <p:nvSpPr>
          <p:cNvPr id="3" name="Content Placeholder 2"/>
          <p:cNvSpPr>
            <a:spLocks noGrp="1"/>
          </p:cNvSpPr>
          <p:nvPr>
            <p:ph idx="1"/>
          </p:nvPr>
        </p:nvSpPr>
        <p:spPr>
          <a:xfrm>
            <a:off x="779462" y="1219200"/>
            <a:ext cx="7581901" cy="632012"/>
          </a:xfrm>
        </p:spPr>
        <p:txBody>
          <a:bodyPr/>
          <a:lstStyle/>
          <a:p>
            <a:r>
              <a:rPr lang="en-US" dirty="0" smtClean="0"/>
              <a:t>“artificially intelligent” agent-based social simulation</a:t>
            </a:r>
            <a:endParaRPr lang="en-US" dirty="0"/>
          </a:p>
        </p:txBody>
      </p:sp>
      <p:pic>
        <p:nvPicPr>
          <p:cNvPr id="4" name="Picture 6" descr="Sugarscape6.jpg"/>
          <p:cNvPicPr>
            <a:picLocks noChangeAspect="1"/>
          </p:cNvPicPr>
          <p:nvPr/>
        </p:nvPicPr>
        <p:blipFill>
          <a:blip r:embed="rId2"/>
          <a:srcRect/>
          <a:stretch>
            <a:fillRect/>
          </a:stretch>
        </p:blipFill>
        <p:spPr bwMode="auto">
          <a:xfrm>
            <a:off x="1104900" y="1981200"/>
            <a:ext cx="6934200" cy="2544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Avida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solidFill>
                  <a:schemeClr val="tx1">
                    <a:lumMod val="95000"/>
                  </a:schemeClr>
                </a:solidFill>
              </a:rPr>
              <a:t>Avida</a:t>
            </a:r>
            <a:r>
              <a:rPr lang="en-US" dirty="0" smtClean="0">
                <a:solidFill>
                  <a:schemeClr val="tx1">
                    <a:lumMod val="95000"/>
                  </a:schemeClr>
                </a:solidFill>
              </a:rPr>
              <a:t> is an artificial life software platform to study the evolutionary biology of self-replicating and evolving computer programs (digital organisms).</a:t>
            </a:r>
          </a:p>
          <a:p>
            <a:r>
              <a:rPr lang="en-US" dirty="0" smtClean="0"/>
              <a:t>A full-fledged research platform with the flexibility to address diverse questions relating to the physics of the living state.</a:t>
            </a:r>
            <a:endParaRPr lang="en-US" dirty="0" smtClean="0">
              <a:solidFill>
                <a:schemeClr val="tx1">
                  <a:lumMod val="95000"/>
                </a:schemeClr>
              </a:solidFill>
            </a:endParaRPr>
          </a:p>
          <a:p>
            <a:r>
              <a:rPr lang="en-US" dirty="0" smtClean="0">
                <a:solidFill>
                  <a:schemeClr val="tx1">
                    <a:lumMod val="95000"/>
                  </a:schemeClr>
                </a:solidFill>
              </a:rPr>
              <a:t>Digital organisms are subjected to external pressures or environments and forced to adapt.</a:t>
            </a:r>
          </a:p>
          <a:p>
            <a:r>
              <a:rPr lang="en-US" dirty="0" smtClean="0"/>
              <a:t>With the help of the </a:t>
            </a:r>
            <a:r>
              <a:rPr lang="en-US" dirty="0" err="1" smtClean="0"/>
              <a:t>avida</a:t>
            </a:r>
            <a:r>
              <a:rPr lang="en-US" dirty="0" smtClean="0"/>
              <a:t> system, we are able to test theories of molecular evolution, and influence theory formation itself.</a:t>
            </a:r>
            <a:endParaRPr lang="en-US" dirty="0" smtClean="0">
              <a:solidFill>
                <a:schemeClr val="tx1">
                  <a:lumMod val="95000"/>
                </a:schemeClr>
              </a:solidFill>
            </a:endParaRPr>
          </a:p>
          <a:p>
            <a:endParaRPr lang="en-US" dirty="0" smtClean="0">
              <a:solidFill>
                <a:schemeClr val="tx1">
                  <a:lumMod val="95000"/>
                </a:schemeClr>
              </a:solidFill>
            </a:endParaRPr>
          </a:p>
          <a:p>
            <a:endParaRPr lang="en-US" dirty="0" smtClean="0">
              <a:solidFill>
                <a:schemeClr val="tx1">
                  <a:lumMod val="95000"/>
                </a:schemeClr>
              </a:solidFill>
            </a:endParaRPr>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Avida</a:t>
            </a:r>
            <a:r>
              <a:rPr lang="en-US" dirty="0" smtClean="0"/>
              <a:t>-Ed</a:t>
            </a:r>
            <a:endParaRPr lang="en-US" dirty="0"/>
          </a:p>
        </p:txBody>
      </p:sp>
      <p:sp>
        <p:nvSpPr>
          <p:cNvPr id="3" name="Content Placeholder 2"/>
          <p:cNvSpPr>
            <a:spLocks noGrp="1"/>
          </p:cNvSpPr>
          <p:nvPr>
            <p:ph idx="1"/>
          </p:nvPr>
        </p:nvSpPr>
        <p:spPr/>
        <p:txBody>
          <a:bodyPr/>
          <a:lstStyle/>
          <a:p>
            <a:r>
              <a:rPr lang="en-US" dirty="0" smtClean="0"/>
              <a:t>One of the most rewarding things to do with faster evolution is to use it for teaching students principles of evolutionary biology. </a:t>
            </a:r>
          </a:p>
          <a:p>
            <a:r>
              <a:rPr lang="en-US" dirty="0" smtClean="0"/>
              <a:t>The </a:t>
            </a:r>
            <a:r>
              <a:rPr lang="en-US" dirty="0" err="1" smtClean="0"/>
              <a:t>Avida</a:t>
            </a:r>
            <a:r>
              <a:rPr lang="en-US" dirty="0" smtClean="0"/>
              <a:t>-ED Project puts an educational version of </a:t>
            </a:r>
            <a:r>
              <a:rPr lang="en-US" dirty="0" err="1" smtClean="0"/>
              <a:t>Avida</a:t>
            </a:r>
            <a:r>
              <a:rPr lang="en-US" dirty="0" smtClean="0"/>
              <a:t> together with supporting curricular materials for use in undergraduate biology lab courses. </a:t>
            </a:r>
          </a:p>
          <a:p>
            <a:r>
              <a:rPr lang="en-US" dirty="0" smtClean="0"/>
              <a:t>Guided exercises built around such inquiry-based experiments can also help students learn about the nature of scientific evidence and reasoning.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endParaRPr lang="en-US" sz="3200" dirty="0"/>
          </a:p>
        </p:txBody>
      </p:sp>
      <p:pic>
        <p:nvPicPr>
          <p:cNvPr id="4" name="Content Placeholder 3"/>
          <p:cNvPicPr>
            <a:picLocks noGrp="1"/>
          </p:cNvPicPr>
          <p:nvPr>
            <p:ph idx="1"/>
          </p:nvPr>
        </p:nvPicPr>
        <p:blipFill>
          <a:blip r:embed="rId2"/>
          <a:srcRect/>
          <a:stretch>
            <a:fillRect/>
          </a:stretch>
        </p:blipFill>
        <p:spPr bwMode="auto">
          <a:xfrm>
            <a:off x="5160963" y="2133600"/>
            <a:ext cx="3200400" cy="42672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04800" y="1761565"/>
            <a:ext cx="4284662" cy="4876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647825" y="166127"/>
            <a:ext cx="6238875" cy="3190875"/>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1676400" y="3505200"/>
            <a:ext cx="6210300" cy="3200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07577"/>
            <a:ext cx="2420938" cy="654423"/>
          </a:xfrm>
        </p:spPr>
        <p:txBody>
          <a:bodyPr/>
          <a:lstStyle/>
          <a:p>
            <a:r>
              <a:rPr lang="en-US" dirty="0" err="1" smtClean="0"/>
              <a:t>Breve</a:t>
            </a:r>
            <a:endParaRPr lang="en-US" dirty="0"/>
          </a:p>
        </p:txBody>
      </p:sp>
      <p:sp>
        <p:nvSpPr>
          <p:cNvPr id="3" name="Content Placeholder 2"/>
          <p:cNvSpPr>
            <a:spLocks noGrp="1"/>
          </p:cNvSpPr>
          <p:nvPr>
            <p:ph idx="1"/>
          </p:nvPr>
        </p:nvSpPr>
        <p:spPr>
          <a:xfrm>
            <a:off x="779462" y="3124200"/>
            <a:ext cx="7581901" cy="3352800"/>
          </a:xfrm>
        </p:spPr>
        <p:txBody>
          <a:bodyPr/>
          <a:lstStyle/>
          <a:p>
            <a:r>
              <a:rPr lang="en-US" dirty="0" smtClean="0"/>
              <a:t>A simulation environment, allows users to define behaviors and interactions of different agents in a simulated 3D world and observe emergent behaviors.</a:t>
            </a:r>
          </a:p>
          <a:p>
            <a:r>
              <a:rPr lang="en-US" dirty="0" smtClean="0"/>
              <a:t>Agent behaviors are </a:t>
            </a:r>
            <a:r>
              <a:rPr lang="en-US" dirty="0" smtClean="0">
                <a:solidFill>
                  <a:srgbClr val="C61B1B"/>
                </a:solidFill>
              </a:rPr>
              <a:t>Programmable</a:t>
            </a:r>
            <a:r>
              <a:rPr lang="en-US" dirty="0" smtClean="0"/>
              <a:t> by the user: either in python or the “</a:t>
            </a:r>
            <a:r>
              <a:rPr lang="en-US" dirty="0" err="1" smtClean="0"/>
              <a:t>steve</a:t>
            </a:r>
            <a:r>
              <a:rPr lang="en-US" dirty="0" smtClean="0"/>
              <a:t>” scripting language.</a:t>
            </a:r>
          </a:p>
          <a:p>
            <a:r>
              <a:rPr lang="en-US" dirty="0" smtClean="0"/>
              <a:t>Simulations occur in the 3D world in continuous time, and includes realistic collision detection and physics.</a:t>
            </a:r>
            <a:endParaRPr lang="en-US" dirty="0"/>
          </a:p>
        </p:txBody>
      </p:sp>
      <p:pic>
        <p:nvPicPr>
          <p:cNvPr id="4" name="Picture 3" descr="breve1.jpg"/>
          <p:cNvPicPr>
            <a:picLocks noChangeAspect="1"/>
          </p:cNvPicPr>
          <p:nvPr/>
        </p:nvPicPr>
        <p:blipFill>
          <a:blip r:embed="rId2"/>
          <a:stretch>
            <a:fillRect/>
          </a:stretch>
        </p:blipFill>
        <p:spPr>
          <a:xfrm>
            <a:off x="609600" y="292100"/>
            <a:ext cx="2209800" cy="2222500"/>
          </a:xfrm>
          <a:prstGeom prst="rect">
            <a:avLst/>
          </a:prstGeom>
        </p:spPr>
      </p:pic>
      <p:pic>
        <p:nvPicPr>
          <p:cNvPr id="5" name="Picture 4" descr="breve2.jpg"/>
          <p:cNvPicPr>
            <a:picLocks noChangeAspect="1"/>
          </p:cNvPicPr>
          <p:nvPr/>
        </p:nvPicPr>
        <p:blipFill>
          <a:blip r:embed="rId3"/>
          <a:stretch>
            <a:fillRect/>
          </a:stretch>
        </p:blipFill>
        <p:spPr>
          <a:xfrm>
            <a:off x="6324600" y="330200"/>
            <a:ext cx="2197100" cy="2184400"/>
          </a:xfrm>
          <a:prstGeom prst="rect">
            <a:avLst/>
          </a:prstGeom>
        </p:spPr>
      </p:pic>
      <p:pic>
        <p:nvPicPr>
          <p:cNvPr id="6" name="Picture 5" descr="breve3.jpg"/>
          <p:cNvPicPr>
            <a:picLocks noChangeAspect="1"/>
          </p:cNvPicPr>
          <p:nvPr/>
        </p:nvPicPr>
        <p:blipFill>
          <a:blip r:embed="rId4"/>
          <a:stretch>
            <a:fillRect/>
          </a:stretch>
        </p:blipFill>
        <p:spPr>
          <a:xfrm>
            <a:off x="3209925" y="1066799"/>
            <a:ext cx="2809875" cy="186531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Breve</a:t>
            </a:r>
            <a:endParaRPr lang="en-US" dirty="0"/>
          </a:p>
        </p:txBody>
      </p:sp>
      <p:sp>
        <p:nvSpPr>
          <p:cNvPr id="3" name="Content Placeholder 2"/>
          <p:cNvSpPr>
            <a:spLocks noGrp="1"/>
          </p:cNvSpPr>
          <p:nvPr>
            <p:ph idx="1"/>
          </p:nvPr>
        </p:nvSpPr>
        <p:spPr>
          <a:xfrm>
            <a:off x="779462" y="1447800"/>
            <a:ext cx="7581901" cy="3702424"/>
          </a:xfrm>
        </p:spPr>
        <p:txBody>
          <a:bodyPr>
            <a:normAutofit/>
          </a:bodyPr>
          <a:lstStyle/>
          <a:p>
            <a:pPr>
              <a:buNone/>
            </a:pPr>
            <a:endParaRPr lang="en-US" dirty="0" smtClean="0"/>
          </a:p>
          <a:p>
            <a:r>
              <a:rPr lang="en-US" dirty="0" err="1" smtClean="0"/>
              <a:t>Breve</a:t>
            </a:r>
            <a:r>
              <a:rPr lang="en-US" dirty="0" smtClean="0"/>
              <a:t> is free and open-source software</a:t>
            </a:r>
          </a:p>
          <a:p>
            <a:pPr lvl="1"/>
            <a:r>
              <a:rPr lang="en-US" dirty="0" smtClean="0">
                <a:hlinkClick r:id="rId2"/>
              </a:rPr>
              <a:t>http://www.spiderland.org/breve</a:t>
            </a:r>
            <a:endParaRPr lang="en-US" dirty="0" smtClean="0"/>
          </a:p>
          <a:p>
            <a:r>
              <a:rPr lang="en-US" dirty="0" smtClean="0"/>
              <a:t>Available for: </a:t>
            </a:r>
            <a:r>
              <a:rPr lang="en-US" dirty="0" smtClean="0">
                <a:hlinkClick r:id="rId3"/>
              </a:rPr>
              <a:t>Mac OSX</a:t>
            </a:r>
            <a:r>
              <a:rPr lang="en-US" dirty="0" smtClean="0"/>
              <a:t> </a:t>
            </a:r>
            <a:r>
              <a:rPr lang="en-US" dirty="0" smtClean="0">
                <a:hlinkClick r:id="rId4"/>
              </a:rPr>
              <a:t>Linux</a:t>
            </a:r>
            <a:r>
              <a:rPr lang="en-US" dirty="0" smtClean="0"/>
              <a:t> </a:t>
            </a:r>
            <a:r>
              <a:rPr lang="en-US" dirty="0" smtClean="0">
                <a:hlinkClick r:id="rId5"/>
              </a:rPr>
              <a:t>Windows</a:t>
            </a:r>
            <a:endParaRPr lang="en-US" dirty="0" smtClean="0"/>
          </a:p>
          <a:p>
            <a:r>
              <a:rPr lang="en-US" dirty="0" err="1" smtClean="0"/>
              <a:t>Breve</a:t>
            </a:r>
            <a:r>
              <a:rPr lang="en-US" dirty="0" smtClean="0"/>
              <a:t> also has built-in capacity to record movies of the simulations run.</a:t>
            </a:r>
          </a:p>
          <a:p>
            <a:pPr>
              <a:buNone/>
            </a:pPr>
            <a:endParaRPr lang="en-US" dirty="0" smtClean="0"/>
          </a:p>
          <a:p>
            <a:endParaRPr lang="en-US" dirty="0" smtClean="0"/>
          </a:p>
          <a:p>
            <a:endParaRPr lang="en-US" dirty="0" smtClean="0"/>
          </a:p>
          <a:p>
            <a:endParaRPr lang="en-US" dirty="0" smtClean="0"/>
          </a:p>
          <a:p>
            <a:pPr lvl="1">
              <a:buNone/>
            </a:pPr>
            <a:endParaRPr lang="en-US" dirty="0" smtClean="0"/>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Breve</a:t>
            </a:r>
            <a:r>
              <a:rPr lang="en-US" dirty="0" smtClean="0"/>
              <a:t> + </a:t>
            </a:r>
            <a:r>
              <a:rPr lang="en-US" dirty="0" err="1" smtClean="0"/>
              <a:t>Braitenberg</a:t>
            </a:r>
            <a:endParaRPr lang="en-US" dirty="0"/>
          </a:p>
        </p:txBody>
      </p:sp>
      <p:sp>
        <p:nvSpPr>
          <p:cNvPr id="3" name="Content Placeholder 2"/>
          <p:cNvSpPr>
            <a:spLocks noGrp="1"/>
          </p:cNvSpPr>
          <p:nvPr>
            <p:ph idx="1"/>
          </p:nvPr>
        </p:nvSpPr>
        <p:spPr/>
        <p:txBody>
          <a:bodyPr>
            <a:normAutofit lnSpcReduction="10000"/>
          </a:bodyPr>
          <a:lstStyle/>
          <a:p>
            <a:r>
              <a:rPr lang="en-US" dirty="0" smtClean="0"/>
              <a:t>A number of demo simulations are included with </a:t>
            </a:r>
            <a:r>
              <a:rPr lang="en-US" dirty="0" err="1" smtClean="0"/>
              <a:t>Breve</a:t>
            </a:r>
            <a:r>
              <a:rPr lang="en-US" dirty="0" smtClean="0"/>
              <a:t>.  One such set of demos are modeled after </a:t>
            </a:r>
            <a:r>
              <a:rPr lang="en-US" dirty="0" err="1" smtClean="0"/>
              <a:t>Braitenberg’s</a:t>
            </a:r>
            <a:r>
              <a:rPr lang="en-US" dirty="0" smtClean="0"/>
              <a:t> vehicle #2. Two examples:</a:t>
            </a:r>
          </a:p>
          <a:p>
            <a:r>
              <a:rPr lang="en-US" dirty="0" smtClean="0"/>
              <a:t>Cowardly vehicle #2: Will attempt to avoid red balls.</a:t>
            </a:r>
          </a:p>
          <a:p>
            <a:r>
              <a:rPr lang="en-US" dirty="0" smtClean="0"/>
              <a:t>Aggressive vehicle #2: Will attempt to charge right through through red balls.</a:t>
            </a:r>
          </a:p>
          <a:p>
            <a:r>
              <a:rPr lang="en-US" dirty="0" smtClean="0"/>
              <a:t>Both incarnations of vehicle#2 are simple, having only 2 wheels and 2 sensors.  The sensors are linked to the wheels and guide the behavior of the vehicle.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806823"/>
          </a:xfrm>
        </p:spPr>
        <p:txBody>
          <a:bodyPr/>
          <a:lstStyle/>
          <a:p>
            <a:r>
              <a:rPr lang="en-US" dirty="0" err="1" smtClean="0"/>
              <a:t>Braitenberg</a:t>
            </a:r>
            <a:r>
              <a:rPr lang="en-US" dirty="0" smtClean="0"/>
              <a:t> Movies:</a:t>
            </a:r>
            <a:endParaRPr lang="en-US" dirty="0"/>
          </a:p>
        </p:txBody>
      </p:sp>
      <p:sp>
        <p:nvSpPr>
          <p:cNvPr id="3" name="Content Placeholder 2"/>
          <p:cNvSpPr>
            <a:spLocks noGrp="1"/>
          </p:cNvSpPr>
          <p:nvPr>
            <p:ph idx="1"/>
          </p:nvPr>
        </p:nvSpPr>
        <p:spPr>
          <a:xfrm>
            <a:off x="2895600" y="6096000"/>
            <a:ext cx="3352800" cy="533400"/>
          </a:xfrm>
        </p:spPr>
        <p:txBody>
          <a:bodyPr/>
          <a:lstStyle/>
          <a:p>
            <a:r>
              <a:rPr lang="en-US" dirty="0" smtClean="0">
                <a:hlinkClick r:id="rId3"/>
              </a:rPr>
              <a:t>Cowardly vehicle#2:</a:t>
            </a:r>
            <a:endParaRPr lang="en-US" dirty="0" smtClean="0"/>
          </a:p>
          <a:p>
            <a:endParaRPr lang="en-US" dirty="0" smtClean="0"/>
          </a:p>
          <a:p>
            <a:endParaRPr lang="en-US" dirty="0" smtClean="0"/>
          </a:p>
          <a:p>
            <a:endParaRPr lang="en-US" dirty="0" smtClean="0"/>
          </a:p>
          <a:p>
            <a:pPr>
              <a:buNone/>
            </a:pPr>
            <a:endParaRPr lang="en-US" dirty="0"/>
          </a:p>
        </p:txBody>
      </p:sp>
      <p:pic>
        <p:nvPicPr>
          <p:cNvPr id="5" name="braitenberg_cowardly.mov">
            <a:hlinkClick r:id="" action="ppaction://media"/>
          </p:cNvPr>
          <p:cNvPicPr/>
          <p:nvPr>
            <a:videoFile r:link="rId1"/>
          </p:nvPr>
        </p:nvPicPr>
        <p:blipFill>
          <a:blip r:embed="rId4"/>
          <a:stretch>
            <a:fillRect/>
          </a:stretch>
        </p:blipFill>
        <p:spPr>
          <a:xfrm>
            <a:off x="762000" y="1063502"/>
            <a:ext cx="7620000" cy="4956298"/>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578223"/>
          </a:xfrm>
        </p:spPr>
        <p:txBody>
          <a:bodyPr/>
          <a:lstStyle/>
          <a:p>
            <a:r>
              <a:rPr lang="en-US" dirty="0" err="1" smtClean="0"/>
              <a:t>Braitenberg</a:t>
            </a:r>
            <a:r>
              <a:rPr lang="en-US" dirty="0" smtClean="0"/>
              <a:t> Movies:</a:t>
            </a:r>
            <a:endParaRPr lang="en-US" dirty="0"/>
          </a:p>
        </p:txBody>
      </p:sp>
      <p:sp>
        <p:nvSpPr>
          <p:cNvPr id="3" name="Content Placeholder 2"/>
          <p:cNvSpPr>
            <a:spLocks noGrp="1"/>
          </p:cNvSpPr>
          <p:nvPr>
            <p:ph idx="1"/>
          </p:nvPr>
        </p:nvSpPr>
        <p:spPr>
          <a:xfrm>
            <a:off x="2438400" y="6019800"/>
            <a:ext cx="3848101" cy="457200"/>
          </a:xfrm>
        </p:spPr>
        <p:txBody>
          <a:bodyPr/>
          <a:lstStyle/>
          <a:p>
            <a:r>
              <a:rPr lang="en-US" dirty="0" smtClean="0">
                <a:hlinkClick r:id="rId3"/>
              </a:rPr>
              <a:t>Aggressive vehicle#2:</a:t>
            </a:r>
            <a:endParaRPr lang="en-US" dirty="0"/>
          </a:p>
        </p:txBody>
      </p:sp>
      <p:pic>
        <p:nvPicPr>
          <p:cNvPr id="5" name="braitenberg_aggressive.mov">
            <a:hlinkClick r:id="" action="ppaction://media"/>
          </p:cNvPr>
          <p:cNvPicPr/>
          <p:nvPr>
            <a:videoFile r:link="rId1"/>
          </p:nvPr>
        </p:nvPicPr>
        <p:blipFill>
          <a:blip r:embed="rId4"/>
          <a:stretch>
            <a:fillRect/>
          </a:stretch>
        </p:blipFill>
        <p:spPr>
          <a:xfrm>
            <a:off x="685800" y="914400"/>
            <a:ext cx="7772400" cy="51054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3202" cy="1572768"/>
          </a:xfrm>
        </p:spPr>
        <p:txBody>
          <a:bodyPr>
            <a:normAutofit fontScale="90000"/>
          </a:bodyPr>
          <a:lstStyle/>
          <a:p>
            <a:r>
              <a:rPr lang="en-US" dirty="0" smtClean="0"/>
              <a:t>What is needed to create artificial life software?</a:t>
            </a:r>
            <a:endParaRPr lang="en-US" dirty="0"/>
          </a:p>
        </p:txBody>
      </p:sp>
      <p:sp>
        <p:nvSpPr>
          <p:cNvPr id="3" name="Content Placeholder 2"/>
          <p:cNvSpPr>
            <a:spLocks noGrp="1"/>
          </p:cNvSpPr>
          <p:nvPr>
            <p:ph idx="1"/>
          </p:nvPr>
        </p:nvSpPr>
        <p:spPr>
          <a:xfrm>
            <a:off x="609600" y="2020888"/>
            <a:ext cx="7994602" cy="4105275"/>
          </a:xfrm>
        </p:spPr>
        <p:txBody>
          <a:bodyPr>
            <a:normAutofit lnSpcReduction="10000"/>
          </a:bodyPr>
          <a:lstStyle/>
          <a:p>
            <a:r>
              <a:rPr lang="en-US" dirty="0" smtClean="0"/>
              <a:t>Artificial intelligence for our intelligent agents</a:t>
            </a:r>
          </a:p>
          <a:p>
            <a:r>
              <a:rPr lang="en-US" dirty="0" smtClean="0"/>
              <a:t>(Artificial) Life, as we know it…</a:t>
            </a:r>
          </a:p>
          <a:p>
            <a:r>
              <a:rPr lang="en-US" dirty="0" smtClean="0"/>
              <a:t>Simulated environment (this implies physics too)</a:t>
            </a:r>
          </a:p>
          <a:p>
            <a:r>
              <a:rPr lang="en-US" dirty="0" smtClean="0"/>
              <a:t>Evolutionary models</a:t>
            </a:r>
          </a:p>
          <a:p>
            <a:pPr lvl="1"/>
            <a:r>
              <a:rPr lang="en-US" dirty="0" smtClean="0"/>
              <a:t>Genetic Algorithms [see future presentation]</a:t>
            </a:r>
          </a:p>
          <a:p>
            <a:pPr lvl="1"/>
            <a:r>
              <a:rPr lang="en-US" dirty="0" smtClean="0">
                <a:solidFill>
                  <a:srgbClr val="FF0000"/>
                </a:solidFill>
              </a:rPr>
              <a:t>Fitness Functions </a:t>
            </a:r>
            <a:r>
              <a:rPr lang="en-US" dirty="0" smtClean="0"/>
              <a:t>(what our agent must accomplish in its life, and thereby evolve toward, such as distance traveled, # of offspring, height jumped, etc…)</a:t>
            </a:r>
          </a:p>
          <a:p>
            <a:pPr lvl="1"/>
            <a:r>
              <a:rPr lang="en-US" dirty="0" smtClean="0"/>
              <a:t>Crossover &amp; Mutation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04800"/>
            <a:ext cx="7581901" cy="959223"/>
          </a:xfrm>
        </p:spPr>
        <p:txBody>
          <a:bodyPr/>
          <a:lstStyle/>
          <a:p>
            <a:r>
              <a:rPr lang="en-US" dirty="0" err="1" smtClean="0"/>
              <a:t>Breve</a:t>
            </a:r>
            <a:r>
              <a:rPr lang="en-US" dirty="0" smtClean="0"/>
              <a:t>: coding an agent</a:t>
            </a:r>
            <a:endParaRPr lang="en-US" dirty="0"/>
          </a:p>
        </p:txBody>
      </p:sp>
      <p:sp>
        <p:nvSpPr>
          <p:cNvPr id="3" name="Content Placeholder 2"/>
          <p:cNvSpPr>
            <a:spLocks noGrp="1"/>
          </p:cNvSpPr>
          <p:nvPr>
            <p:ph idx="1"/>
          </p:nvPr>
        </p:nvSpPr>
        <p:spPr>
          <a:xfrm>
            <a:off x="779462" y="609600"/>
            <a:ext cx="7581901" cy="533400"/>
          </a:xfrm>
        </p:spPr>
        <p:txBody>
          <a:bodyPr/>
          <a:lstStyle/>
          <a:p>
            <a:r>
              <a:rPr lang="en-US" dirty="0" smtClean="0"/>
              <a:t>Python code for aggressive </a:t>
            </a:r>
            <a:r>
              <a:rPr lang="en-US" dirty="0" err="1" smtClean="0"/>
              <a:t>Braitenberg</a:t>
            </a:r>
            <a:r>
              <a:rPr lang="en-US" dirty="0" smtClean="0"/>
              <a:t> vehicle#2:</a:t>
            </a:r>
            <a:endParaRPr lang="en-US" dirty="0"/>
          </a:p>
        </p:txBody>
      </p:sp>
      <p:pic>
        <p:nvPicPr>
          <p:cNvPr id="4" name="Picture 3" descr="sample_python.jpg"/>
          <p:cNvPicPr>
            <a:picLocks noChangeAspect="1"/>
          </p:cNvPicPr>
          <p:nvPr/>
        </p:nvPicPr>
        <p:blipFill>
          <a:blip r:embed="rId2"/>
          <a:stretch>
            <a:fillRect/>
          </a:stretch>
        </p:blipFill>
        <p:spPr>
          <a:xfrm>
            <a:off x="228600" y="1143000"/>
            <a:ext cx="8686800" cy="4876800"/>
          </a:xfrm>
          <a:prstGeom prst="rect">
            <a:avLst/>
          </a:prstGeom>
        </p:spPr>
      </p:pic>
      <p:sp>
        <p:nvSpPr>
          <p:cNvPr id="7" name="TextBox 6"/>
          <p:cNvSpPr txBox="1"/>
          <p:nvPr/>
        </p:nvSpPr>
        <p:spPr>
          <a:xfrm>
            <a:off x="228600" y="6019800"/>
            <a:ext cx="8255686" cy="646331"/>
          </a:xfrm>
          <a:prstGeom prst="rect">
            <a:avLst/>
          </a:prstGeom>
          <a:noFill/>
        </p:spPr>
        <p:txBody>
          <a:bodyPr wrap="none" rtlCol="0">
            <a:spAutoFit/>
          </a:bodyPr>
          <a:lstStyle/>
          <a:p>
            <a:r>
              <a:rPr lang="en-US" dirty="0" smtClean="0"/>
              <a:t>*To code your own </a:t>
            </a:r>
            <a:r>
              <a:rPr lang="en-US" dirty="0" err="1" smtClean="0"/>
              <a:t>Braitenberg</a:t>
            </a:r>
            <a:r>
              <a:rPr lang="en-US" dirty="0" smtClean="0"/>
              <a:t> vehicles in </a:t>
            </a:r>
            <a:r>
              <a:rPr lang="en-US" dirty="0" err="1" smtClean="0"/>
              <a:t>Breve</a:t>
            </a:r>
            <a:r>
              <a:rPr lang="en-US" dirty="0" smtClean="0"/>
              <a:t>, refer to this step-by-step guide:</a:t>
            </a:r>
          </a:p>
          <a:p>
            <a:r>
              <a:rPr lang="en-US" dirty="0" smtClean="0"/>
              <a:t>        </a:t>
            </a:r>
            <a:r>
              <a:rPr lang="en-US" dirty="0" smtClean="0">
                <a:hlinkClick r:id="rId3"/>
              </a:rPr>
              <a:t>Building </a:t>
            </a:r>
            <a:r>
              <a:rPr lang="en-US" dirty="0" err="1" smtClean="0">
                <a:hlinkClick r:id="rId3"/>
              </a:rPr>
              <a:t>Braitenberg</a:t>
            </a:r>
            <a:r>
              <a:rPr lang="en-US" dirty="0" smtClean="0">
                <a:hlinkClick r:id="rId3"/>
              </a:rPr>
              <a:t> Vehicles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806823"/>
          </a:xfrm>
        </p:spPr>
        <p:txBody>
          <a:bodyPr/>
          <a:lstStyle/>
          <a:p>
            <a:r>
              <a:rPr lang="en-US" dirty="0" err="1" smtClean="0"/>
              <a:t>Breve</a:t>
            </a:r>
            <a:endParaRPr lang="en-US" dirty="0"/>
          </a:p>
        </p:txBody>
      </p:sp>
      <p:sp>
        <p:nvSpPr>
          <p:cNvPr id="3" name="Content Placeholder 2"/>
          <p:cNvSpPr>
            <a:spLocks noGrp="1"/>
          </p:cNvSpPr>
          <p:nvPr>
            <p:ph idx="1"/>
          </p:nvPr>
        </p:nvSpPr>
        <p:spPr>
          <a:xfrm>
            <a:off x="779462" y="1295400"/>
            <a:ext cx="7581901" cy="3953436"/>
          </a:xfrm>
        </p:spPr>
        <p:txBody>
          <a:bodyPr/>
          <a:lstStyle/>
          <a:p>
            <a:r>
              <a:rPr lang="en-US" dirty="0" err="1" smtClean="0"/>
              <a:t>Youtube</a:t>
            </a:r>
            <a:r>
              <a:rPr lang="en-US" dirty="0" smtClean="0"/>
              <a:t> video compilation of virtual </a:t>
            </a:r>
            <a:r>
              <a:rPr lang="en-US" dirty="0" err="1" smtClean="0"/>
              <a:t>Breve</a:t>
            </a:r>
            <a:r>
              <a:rPr lang="en-US" dirty="0" smtClean="0"/>
              <a:t> creatures.</a:t>
            </a:r>
          </a:p>
          <a:p>
            <a:r>
              <a:rPr lang="en-US" dirty="0" smtClean="0"/>
              <a:t> Evolved by a group of students for their class project in Evolutionary Computation at University of Coimbra.</a:t>
            </a:r>
          </a:p>
          <a:p>
            <a:r>
              <a:rPr lang="en-US" dirty="0" smtClean="0">
                <a:hlinkClick r:id="rId2"/>
              </a:rPr>
              <a:t>Life As It Could Be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8800"/>
            <a:ext cx="7581901" cy="1035423"/>
          </a:xfrm>
        </p:spPr>
        <p:txBody>
          <a:bodyPr/>
          <a:lstStyle/>
          <a:p>
            <a:r>
              <a:rPr lang="en-US" dirty="0" smtClean="0"/>
              <a:t>The End</a:t>
            </a:r>
            <a:endParaRPr lang="en-US" dirty="0"/>
          </a:p>
        </p:txBody>
      </p:sp>
      <p:sp>
        <p:nvSpPr>
          <p:cNvPr id="3" name="Content Placeholder 2"/>
          <p:cNvSpPr>
            <a:spLocks noGrp="1"/>
          </p:cNvSpPr>
          <p:nvPr>
            <p:ph idx="1"/>
          </p:nvPr>
        </p:nvSpPr>
        <p:spPr>
          <a:xfrm>
            <a:off x="914400" y="762000"/>
            <a:ext cx="7162800" cy="4572000"/>
          </a:xfrm>
        </p:spPr>
        <p:txBody>
          <a:bodyPr>
            <a:normAutofit fontScale="70000" lnSpcReduction="20000"/>
          </a:bodyPr>
          <a:lstStyle/>
          <a:p>
            <a:r>
              <a:rPr lang="en-US" sz="3097" dirty="0" smtClean="0"/>
              <a:t>Any Questions?</a:t>
            </a:r>
          </a:p>
          <a:p>
            <a:r>
              <a:rPr lang="en-US" dirty="0" smtClean="0"/>
              <a:t>Bibliography:</a:t>
            </a:r>
          </a:p>
          <a:p>
            <a:pPr lvl="1"/>
            <a:r>
              <a:rPr lang="en-US" dirty="0" err="1" smtClean="0"/>
              <a:t>Wikipedia</a:t>
            </a:r>
            <a:r>
              <a:rPr lang="en-US" dirty="0" smtClean="0"/>
              <a:t>: </a:t>
            </a:r>
            <a:r>
              <a:rPr lang="en-US" sz="1800" dirty="0" smtClean="0">
                <a:hlinkClick r:id="rId2"/>
              </a:rPr>
              <a:t>http://en.wikipedia.org/wiki/Artificial_life</a:t>
            </a:r>
            <a:endParaRPr lang="en-US" sz="1800" dirty="0" smtClean="0"/>
          </a:p>
          <a:p>
            <a:pPr lvl="1"/>
            <a:r>
              <a:rPr lang="en-US" sz="1800" dirty="0" smtClean="0"/>
              <a:t>Langton: </a:t>
            </a:r>
            <a:r>
              <a:rPr lang="en-US" sz="1600" dirty="0" smtClean="0"/>
              <a:t>Langton, C. G., Artificial Life, preface to Artificial Life, The Proceedings of an Interdisciplinary Workshop on the Synthesis and Simulation of Living Systems held September, 1987 in Los Alamos, New Mexico, Santa Fe Institute Studies in the Sciences of Complexity Proc. Vol. VI., edited by C. Langton, Addison Wesley, Redwood City, CA, 1989</a:t>
            </a:r>
            <a:endParaRPr lang="en-US" sz="1800" dirty="0" smtClean="0"/>
          </a:p>
          <a:p>
            <a:pPr lvl="1"/>
            <a:r>
              <a:rPr lang="en-US" sz="1800" dirty="0" smtClean="0"/>
              <a:t>Farmer &amp; </a:t>
            </a:r>
            <a:r>
              <a:rPr lang="en-US" sz="1800" dirty="0" err="1" smtClean="0"/>
              <a:t>Belin</a:t>
            </a:r>
            <a:r>
              <a:rPr lang="en-US" sz="1800" dirty="0" smtClean="0"/>
              <a:t>: </a:t>
            </a:r>
            <a:r>
              <a:rPr lang="en-US" sz="1400" dirty="0" smtClean="0"/>
              <a:t>Farmer, J. D., and A. </a:t>
            </a:r>
            <a:r>
              <a:rPr lang="en-US" sz="1400" dirty="0" err="1" smtClean="0"/>
              <a:t>d’A</a:t>
            </a:r>
            <a:r>
              <a:rPr lang="en-US" sz="1400" dirty="0" smtClean="0"/>
              <a:t>. </a:t>
            </a:r>
            <a:r>
              <a:rPr lang="en-US" sz="1400" dirty="0" err="1" smtClean="0"/>
              <a:t>Belin</a:t>
            </a:r>
            <a:r>
              <a:rPr lang="en-US" sz="1400" dirty="0" smtClean="0"/>
              <a:t>, "Artificial Life: The Coming Evolution"  In Artificial Life II, edited by C. Langton, C. Taylor, J. Farmer, and S. Rasmussen.  Proceedings of the Artificial Life II Conference (in 1990), Santa Fe Institute Studies in the Sciences of Complexity Proc. Vol. X.  Addison-Wesley, Redwood City, CA, 1992</a:t>
            </a:r>
            <a:endParaRPr lang="en-US" sz="1800" dirty="0" smtClean="0"/>
          </a:p>
          <a:p>
            <a:pPr lvl="1"/>
            <a:r>
              <a:rPr lang="en-US" sz="1800" dirty="0" err="1" smtClean="0"/>
              <a:t>Braitenberg</a:t>
            </a:r>
            <a:r>
              <a:rPr lang="en-US" sz="1800" dirty="0" smtClean="0"/>
              <a:t>: </a:t>
            </a:r>
            <a:r>
              <a:rPr lang="en-US" sz="1400" dirty="0" err="1" smtClean="0"/>
              <a:t>Braitenberg</a:t>
            </a:r>
            <a:r>
              <a:rPr lang="en-US" sz="1400" dirty="0" smtClean="0"/>
              <a:t>, V. </a:t>
            </a:r>
            <a:r>
              <a:rPr lang="en-US" sz="1400" i="1" dirty="0" smtClean="0"/>
              <a:t>Vehicles: Experiments in Synthetic Psychology</a:t>
            </a:r>
            <a:endParaRPr lang="en-US" sz="1800" dirty="0" smtClean="0"/>
          </a:p>
          <a:p>
            <a:pPr lvl="1"/>
            <a:r>
              <a:rPr lang="en-US" sz="1800" dirty="0" err="1" smtClean="0"/>
              <a:t>Avida</a:t>
            </a:r>
            <a:r>
              <a:rPr lang="en-US" sz="1800" dirty="0" smtClean="0"/>
              <a:t>: </a:t>
            </a:r>
            <a:r>
              <a:rPr lang="en-US" sz="1800" dirty="0" smtClean="0">
                <a:hlinkClick r:id="rId3"/>
              </a:rPr>
              <a:t>http://</a:t>
            </a:r>
            <a:r>
              <a:rPr lang="en-US" sz="1800" dirty="0" err="1" smtClean="0">
                <a:hlinkClick r:id="rId3"/>
              </a:rPr>
              <a:t>sourceforge.net/projects/avida</a:t>
            </a:r>
            <a:r>
              <a:rPr lang="en-US" sz="1800" dirty="0" smtClean="0">
                <a:hlinkClick r:id="rId3"/>
              </a:rPr>
              <a:t>/</a:t>
            </a:r>
            <a:endParaRPr lang="en-US" sz="1800" dirty="0" smtClean="0"/>
          </a:p>
          <a:p>
            <a:pPr lvl="1"/>
            <a:r>
              <a:rPr lang="en-US" sz="1800" dirty="0" err="1" smtClean="0"/>
              <a:t>Sugarscape</a:t>
            </a:r>
            <a:r>
              <a:rPr lang="en-US" sz="1800" dirty="0" smtClean="0"/>
              <a:t>: </a:t>
            </a:r>
            <a:r>
              <a:rPr lang="en-US" sz="1800" dirty="0" smtClean="0">
                <a:hlinkClick r:id="rId4"/>
              </a:rPr>
              <a:t>http://</a:t>
            </a:r>
            <a:r>
              <a:rPr lang="en-US" sz="1800" dirty="0" err="1" smtClean="0">
                <a:hlinkClick r:id="rId4"/>
              </a:rPr>
              <a:t>sugarscape.sourceforge.net</a:t>
            </a:r>
            <a:r>
              <a:rPr lang="en-US" sz="1800" dirty="0" smtClean="0">
                <a:hlinkClick r:id="rId4"/>
              </a:rPr>
              <a:t>/</a:t>
            </a:r>
            <a:endParaRPr lang="en-US" sz="1800" dirty="0" smtClean="0"/>
          </a:p>
          <a:p>
            <a:pPr lvl="1"/>
            <a:r>
              <a:rPr lang="en-US" sz="1800" dirty="0" err="1" smtClean="0"/>
              <a:t>Breve</a:t>
            </a:r>
            <a:r>
              <a:rPr lang="en-US" sz="1800" dirty="0" smtClean="0"/>
              <a:t>: </a:t>
            </a:r>
            <a:r>
              <a:rPr lang="en-US" sz="1800" dirty="0" smtClean="0">
                <a:hlinkClick r:id="rId5"/>
              </a:rPr>
              <a:t>http://www.spiderland.org/breve</a:t>
            </a:r>
            <a:endParaRPr lang="en-US" sz="1800" dirty="0" smtClean="0"/>
          </a:p>
          <a:p>
            <a:pPr lvl="1"/>
            <a:r>
              <a:rPr lang="en-US" dirty="0" smtClean="0"/>
              <a:t>Images:</a:t>
            </a:r>
          </a:p>
          <a:p>
            <a:pPr lvl="2"/>
            <a:r>
              <a:rPr lang="en-US" dirty="0" smtClean="0"/>
              <a:t>Chromosome: extracted from </a:t>
            </a:r>
            <a:r>
              <a:rPr lang="en-US" dirty="0" err="1" smtClean="0"/>
              <a:t>aLife</a:t>
            </a:r>
            <a:r>
              <a:rPr lang="en-US" dirty="0" smtClean="0"/>
              <a:t> flyer, M. Steinmann</a:t>
            </a:r>
          </a:p>
          <a:p>
            <a:pPr lvl="2"/>
            <a:r>
              <a:rPr lang="en-US" dirty="0" smtClean="0"/>
              <a:t>Wall-E: </a:t>
            </a:r>
            <a:r>
              <a:rPr lang="en-US" dirty="0" smtClean="0">
                <a:hlinkClick r:id="rId6"/>
              </a:rPr>
              <a:t>Pixar</a:t>
            </a:r>
            <a:endParaRPr lang="en-US" dirty="0" smtClean="0"/>
          </a:p>
          <a:p>
            <a:pPr lvl="2"/>
            <a:r>
              <a:rPr lang="en-US" dirty="0" smtClean="0"/>
              <a:t>Evolving </a:t>
            </a:r>
            <a:r>
              <a:rPr lang="en-US" dirty="0" err="1" smtClean="0"/>
              <a:t>Sion</a:t>
            </a:r>
            <a:r>
              <a:rPr lang="en-US" dirty="0" smtClean="0"/>
              <a:t> Chickens, Second Life: </a:t>
            </a:r>
            <a:r>
              <a:rPr lang="en-US" dirty="0" smtClean="0">
                <a:hlinkClick r:id="rId7"/>
              </a:rPr>
              <a:t>http://sionchickens.ning.com/</a:t>
            </a:r>
            <a:endParaRPr lang="en-US" dirty="0" smtClean="0"/>
          </a:p>
          <a:p>
            <a:pPr lvl="1"/>
            <a:endParaRPr lang="en-US" dirty="0" smtClean="0"/>
          </a:p>
          <a:p>
            <a:pPr>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310438" cy="533400"/>
          </a:xfrm>
        </p:spPr>
        <p:txBody>
          <a:bodyPr anchor="t">
            <a:normAutofit fontScale="90000"/>
          </a:bodyPr>
          <a:lstStyle/>
          <a:p>
            <a:pPr algn="ctr"/>
            <a:r>
              <a:rPr lang="en-US" dirty="0" smtClean="0"/>
              <a:t>Artificial Intelligence</a:t>
            </a:r>
            <a:endParaRPr lang="en-US" dirty="0"/>
          </a:p>
        </p:txBody>
      </p:sp>
      <p:sp>
        <p:nvSpPr>
          <p:cNvPr id="3" name="Content Placeholder 2"/>
          <p:cNvSpPr>
            <a:spLocks noGrp="1"/>
          </p:cNvSpPr>
          <p:nvPr>
            <p:ph idx="1"/>
          </p:nvPr>
        </p:nvSpPr>
        <p:spPr>
          <a:xfrm>
            <a:off x="685800" y="1828800"/>
            <a:ext cx="7848600" cy="4297363"/>
          </a:xfrm>
        </p:spPr>
        <p:txBody>
          <a:bodyPr>
            <a:normAutofit/>
          </a:bodyPr>
          <a:lstStyle/>
          <a:p>
            <a:r>
              <a:rPr lang="en-US" dirty="0" smtClean="0"/>
              <a:t>“…the science and engineering of making intelligent machines, especially intelligent computer programs…”</a:t>
            </a:r>
          </a:p>
          <a:p>
            <a:pPr lvl="1"/>
            <a:r>
              <a:rPr lang="en-US" dirty="0" smtClean="0"/>
              <a:t>~John McCarthy</a:t>
            </a:r>
          </a:p>
          <a:p>
            <a:r>
              <a:rPr lang="en-US" dirty="0" smtClean="0"/>
              <a:t>“…the capability of a device to perform functions that are normally associated with human intelligence, such as reasoning and optimization through experience.”</a:t>
            </a:r>
          </a:p>
          <a:p>
            <a:r>
              <a:rPr lang="en-US" dirty="0" smtClean="0"/>
              <a:t>“…the ability of a computer or other machine to perform those activities that are normally thought to require intelligence.”</a:t>
            </a:r>
          </a:p>
        </p:txBody>
      </p:sp>
      <p:sp>
        <p:nvSpPr>
          <p:cNvPr id="4" name="TextBox 3"/>
          <p:cNvSpPr txBox="1"/>
          <p:nvPr/>
        </p:nvSpPr>
        <p:spPr>
          <a:xfrm>
            <a:off x="152400" y="990600"/>
            <a:ext cx="9025052" cy="369332"/>
          </a:xfrm>
          <a:prstGeom prst="rect">
            <a:avLst/>
          </a:prstGeom>
          <a:noFill/>
        </p:spPr>
        <p:txBody>
          <a:bodyPr wrap="none" rtlCol="0">
            <a:spAutoFit/>
          </a:bodyPr>
          <a:lstStyle/>
          <a:p>
            <a:r>
              <a:rPr lang="en-US" dirty="0" smtClean="0"/>
              <a:t>(Remember there are many accepted definitions, but here are a few that summarize it well</a:t>
            </a:r>
            <a:r>
              <a:rPr lang="en-US" dirty="0" smtClean="0">
                <a:sym typeface="Wingdings"/>
              </a:rPr>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340223"/>
          </a:xfrm>
        </p:spPr>
        <p:txBody>
          <a:bodyPr/>
          <a:lstStyle/>
          <a:p>
            <a:r>
              <a:rPr lang="en-US" dirty="0" smtClean="0"/>
              <a:t>Artificial Life</a:t>
            </a:r>
            <a:endParaRPr lang="en-US" dirty="0"/>
          </a:p>
        </p:txBody>
      </p:sp>
      <p:sp>
        <p:nvSpPr>
          <p:cNvPr id="3" name="Content Placeholder 2"/>
          <p:cNvSpPr>
            <a:spLocks noGrp="1"/>
          </p:cNvSpPr>
          <p:nvPr>
            <p:ph idx="1"/>
          </p:nvPr>
        </p:nvSpPr>
        <p:spPr>
          <a:xfrm>
            <a:off x="779462" y="1219200"/>
            <a:ext cx="7831138" cy="4191000"/>
          </a:xfrm>
        </p:spPr>
        <p:txBody>
          <a:bodyPr>
            <a:normAutofit/>
          </a:bodyPr>
          <a:lstStyle/>
          <a:p>
            <a:endParaRPr lang="en-US" dirty="0" smtClean="0"/>
          </a:p>
          <a:p>
            <a:r>
              <a:rPr lang="en-US" dirty="0" smtClean="0"/>
              <a:t>“…the study of man-made systems that exhibit behaviors characteristic of natural living systems.”</a:t>
            </a:r>
          </a:p>
          <a:p>
            <a:pPr lvl="1"/>
            <a:r>
              <a:rPr lang="en-US" dirty="0" smtClean="0"/>
              <a:t>~Langton</a:t>
            </a:r>
          </a:p>
          <a:p>
            <a:r>
              <a:rPr lang="en-US" dirty="0" smtClean="0"/>
              <a:t>“…is a field of study and an associated art form which examine systems related to life, its processes, and its evolution through simulations using computer models, robotics, and biochemistry.”</a:t>
            </a:r>
          </a:p>
          <a:p>
            <a:pPr lvl="1"/>
            <a:r>
              <a:rPr lang="en-US" dirty="0" smtClean="0"/>
              <a:t>~</a:t>
            </a:r>
            <a:r>
              <a:rPr lang="en-US" dirty="0" err="1" smtClean="0"/>
              <a:t>Wikipedia</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806823"/>
          </a:xfrm>
        </p:spPr>
        <p:txBody>
          <a:bodyPr/>
          <a:lstStyle/>
          <a:p>
            <a:r>
              <a:rPr lang="en-US" dirty="0" smtClean="0"/>
              <a:t>AI vs. </a:t>
            </a:r>
            <a:r>
              <a:rPr lang="en-US" dirty="0" err="1" smtClean="0"/>
              <a:t>ALife</a:t>
            </a:r>
            <a:endParaRPr lang="en-US" dirty="0"/>
          </a:p>
        </p:txBody>
      </p:sp>
      <p:sp>
        <p:nvSpPr>
          <p:cNvPr id="3" name="Content Placeholder 2"/>
          <p:cNvSpPr>
            <a:spLocks noGrp="1"/>
          </p:cNvSpPr>
          <p:nvPr>
            <p:ph idx="1"/>
          </p:nvPr>
        </p:nvSpPr>
        <p:spPr>
          <a:xfrm>
            <a:off x="228600" y="1219200"/>
            <a:ext cx="8686800" cy="4616824"/>
          </a:xfrm>
        </p:spPr>
        <p:txBody>
          <a:bodyPr>
            <a:normAutofit/>
          </a:bodyPr>
          <a:lstStyle/>
          <a:p>
            <a:r>
              <a:rPr lang="en-US" sz="2200" dirty="0" smtClean="0"/>
              <a:t>Langton would remind us of problems with Artificial Intelligence:</a:t>
            </a:r>
          </a:p>
          <a:p>
            <a:pPr lvl="1"/>
            <a:r>
              <a:rPr lang="en-US" dirty="0" smtClean="0"/>
              <a:t>AI is based off of systems we don’t yet understand (the brain)</a:t>
            </a:r>
          </a:p>
          <a:p>
            <a:pPr lvl="1"/>
            <a:r>
              <a:rPr lang="en-US" dirty="0" smtClean="0">
                <a:solidFill>
                  <a:srgbClr val="FF0000"/>
                </a:solidFill>
              </a:rPr>
              <a:t>Top-down </a:t>
            </a:r>
            <a:r>
              <a:rPr lang="en-US" dirty="0" smtClean="0"/>
              <a:t>approach too difficult: trying to build the final result of eons of evolution.</a:t>
            </a:r>
          </a:p>
          <a:p>
            <a:pPr lvl="2"/>
            <a:r>
              <a:rPr lang="en-US" dirty="0" err="1" smtClean="0"/>
              <a:t>ie</a:t>
            </a:r>
            <a:r>
              <a:rPr lang="en-US" dirty="0" smtClean="0"/>
              <a:t>. An advanced neural network of humanoid complexity. (Commander Data)</a:t>
            </a:r>
          </a:p>
          <a:p>
            <a:r>
              <a:rPr lang="en-US" dirty="0" smtClean="0"/>
              <a:t>Artificial Life has advantages over AI because:</a:t>
            </a:r>
          </a:p>
          <a:p>
            <a:pPr lvl="1"/>
            <a:r>
              <a:rPr lang="en-US" dirty="0" smtClean="0">
                <a:solidFill>
                  <a:srgbClr val="FF0000"/>
                </a:solidFill>
              </a:rPr>
              <a:t>Bottom-up </a:t>
            </a:r>
            <a:r>
              <a:rPr lang="en-US" dirty="0" smtClean="0"/>
              <a:t>approach: Let evolution do the work.</a:t>
            </a:r>
          </a:p>
          <a:p>
            <a:pPr lvl="2"/>
            <a:r>
              <a:rPr lang="en-US" dirty="0" smtClean="0"/>
              <a:t>“Life will find a way…”</a:t>
            </a:r>
          </a:p>
          <a:p>
            <a:pPr lvl="1"/>
            <a:r>
              <a:rPr lang="en-US" dirty="0" smtClean="0"/>
              <a:t>Focus on instilling our agents with </a:t>
            </a:r>
            <a:r>
              <a:rPr lang="en-US" dirty="0" smtClean="0">
                <a:solidFill>
                  <a:srgbClr val="FF0000"/>
                </a:solidFill>
              </a:rPr>
              <a:t>mechanisms of behavior</a:t>
            </a:r>
            <a:r>
              <a:rPr lang="en-US" dirty="0" smtClean="0"/>
              <a:t>, which are known and understood.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654423"/>
          </a:xfrm>
        </p:spPr>
        <p:txBody>
          <a:bodyPr/>
          <a:lstStyle/>
          <a:p>
            <a:r>
              <a:rPr lang="en-US" dirty="0" smtClean="0"/>
              <a:t>Artificial Life: Types</a:t>
            </a:r>
            <a:endParaRPr lang="en-US" dirty="0"/>
          </a:p>
        </p:txBody>
      </p:sp>
      <p:sp>
        <p:nvSpPr>
          <p:cNvPr id="3" name="Content Placeholder 2"/>
          <p:cNvSpPr>
            <a:spLocks noGrp="1"/>
          </p:cNvSpPr>
          <p:nvPr>
            <p:ph idx="1"/>
          </p:nvPr>
        </p:nvSpPr>
        <p:spPr>
          <a:xfrm>
            <a:off x="609600" y="1219200"/>
            <a:ext cx="4038600" cy="1905000"/>
          </a:xfrm>
        </p:spPr>
        <p:txBody>
          <a:bodyPr>
            <a:normAutofit fontScale="92500" lnSpcReduction="10000"/>
          </a:bodyPr>
          <a:lstStyle/>
          <a:p>
            <a:r>
              <a:rPr lang="en-US" dirty="0" smtClean="0">
                <a:solidFill>
                  <a:schemeClr val="accent3">
                    <a:lumMod val="60000"/>
                    <a:lumOff val="40000"/>
                  </a:schemeClr>
                </a:solidFill>
              </a:rPr>
              <a:t>Wet</a:t>
            </a:r>
            <a:r>
              <a:rPr lang="en-US" dirty="0" smtClean="0"/>
              <a:t> Artificial Life:</a:t>
            </a:r>
          </a:p>
          <a:p>
            <a:pPr lvl="1"/>
            <a:r>
              <a:rPr lang="en-US" dirty="0" smtClean="0"/>
              <a:t>Genetic Engineering</a:t>
            </a:r>
          </a:p>
          <a:p>
            <a:pPr lvl="1"/>
            <a:r>
              <a:rPr lang="en-US" dirty="0" smtClean="0"/>
              <a:t>Plant/Animal Breeding</a:t>
            </a:r>
          </a:p>
          <a:p>
            <a:pPr lvl="1"/>
            <a:r>
              <a:rPr lang="en-US" dirty="0" smtClean="0"/>
              <a:t>Synthetic Organisms</a:t>
            </a:r>
          </a:p>
          <a:p>
            <a:pPr lvl="2"/>
            <a:r>
              <a:rPr lang="en-US" i="1" dirty="0" smtClean="0"/>
              <a:t>Mycoplasma laboratorium</a:t>
            </a:r>
            <a:endParaRPr lang="en-US" i="1" dirty="0"/>
          </a:p>
        </p:txBody>
      </p:sp>
      <p:sp>
        <p:nvSpPr>
          <p:cNvPr id="5" name="Content Placeholder 2"/>
          <p:cNvSpPr txBox="1">
            <a:spLocks/>
          </p:cNvSpPr>
          <p:nvPr/>
        </p:nvSpPr>
        <p:spPr>
          <a:xfrm>
            <a:off x="609601" y="5562600"/>
            <a:ext cx="7751762" cy="838200"/>
          </a:xfrm>
          <a:prstGeom prst="rect">
            <a:avLst/>
          </a:prstGeom>
        </p:spPr>
        <p:txBody>
          <a:bodyPr vert="horz" lIns="91440" tIns="45720" rIns="91440" bIns="45720" rtlCol="0">
            <a:normAutofit fontScale="85000" lnSpcReduction="20000"/>
          </a:bodyPr>
          <a:lstStyle/>
          <a:p>
            <a:pPr marL="403225" marR="0" lvl="0" indent="-403225" algn="l" defTabSz="914400" rtl="0" eaLnBrk="1" fontAlgn="auto" latinLnBrk="0" hangingPunct="1">
              <a:lnSpc>
                <a:spcPct val="100000"/>
              </a:lnSpc>
              <a:spcBef>
                <a:spcPts val="2000"/>
              </a:spcBef>
              <a:spcAft>
                <a:spcPts val="0"/>
              </a:spcAft>
              <a:buClrTx/>
              <a:buSzTx/>
              <a:buFontTx/>
              <a:buBlip>
                <a:blip r:embed="rId2"/>
              </a:buBlip>
              <a:tabLst/>
              <a:defRPr/>
            </a:pPr>
            <a:r>
              <a:rPr lang="en-US" sz="2400" b="1" dirty="0" smtClean="0">
                <a:effectLst>
                  <a:outerShdw blurRad="101600" dist="63500" dir="2700000" algn="tl" rotWithShape="0">
                    <a:prstClr val="black">
                      <a:alpha val="75000"/>
                    </a:prstClr>
                  </a:outerShdw>
                </a:effectLst>
              </a:rPr>
              <a:t>And finally, </a:t>
            </a:r>
            <a:r>
              <a:rPr lang="en-US" sz="2400" b="1" dirty="0" smtClean="0">
                <a:solidFill>
                  <a:srgbClr val="F2D908"/>
                </a:solidFill>
                <a:effectLst>
                  <a:outerShdw blurRad="101600" dist="63500" dir="2700000" algn="tl" rotWithShape="0">
                    <a:prstClr val="black">
                      <a:alpha val="75000"/>
                    </a:prstClr>
                  </a:outerShdw>
                </a:effectLst>
              </a:rPr>
              <a:t>Soft</a:t>
            </a:r>
            <a:r>
              <a:rPr kumimoji="0" lang="en-US" sz="2400" b="1" i="0" u="none" strike="noStrike" kern="1200" cap="none" spc="0" normalizeH="0" baseline="0" noProof="0" dirty="0" smtClean="0">
                <a:ln>
                  <a:noFill/>
                </a:ln>
                <a:solidFill>
                  <a:schemeClr val="tx1"/>
                </a:solidFill>
                <a:effectLst>
                  <a:outerShdw blurRad="101600" dist="63500" dir="2700000" algn="tl" rotWithShape="0">
                    <a:prstClr val="black">
                      <a:alpha val="75000"/>
                    </a:prstClr>
                  </a:outerShdw>
                </a:effectLst>
                <a:uLnTx/>
                <a:uFillTx/>
                <a:latin typeface="+mn-lt"/>
                <a:ea typeface="+mn-ea"/>
                <a:cs typeface="+mn-cs"/>
              </a:rPr>
              <a:t> </a:t>
            </a:r>
            <a:r>
              <a:rPr lang="en-US" sz="2400" b="1" dirty="0" smtClean="0">
                <a:effectLst>
                  <a:outerShdw blurRad="101600" dist="63500" dir="2700000" algn="tl" rotWithShape="0">
                    <a:prstClr val="black">
                      <a:alpha val="75000"/>
                    </a:prstClr>
                  </a:outerShdw>
                </a:effectLst>
              </a:rPr>
              <a:t>Artificial </a:t>
            </a:r>
            <a:r>
              <a:rPr kumimoji="0" lang="en-US" sz="2400" b="1" i="0" u="none" strike="noStrike" kern="1200" cap="none" spc="0" normalizeH="0" baseline="0" noProof="0" dirty="0" smtClean="0">
                <a:ln>
                  <a:noFill/>
                </a:ln>
                <a:solidFill>
                  <a:schemeClr val="tx1"/>
                </a:solidFill>
                <a:effectLst>
                  <a:outerShdw blurRad="101600" dist="63500" dir="2700000" algn="tl" rotWithShape="0">
                    <a:prstClr val="black">
                      <a:alpha val="75000"/>
                    </a:prstClr>
                  </a:outerShdw>
                </a:effectLst>
                <a:uLnTx/>
                <a:uFillTx/>
                <a:latin typeface="+mn-lt"/>
                <a:ea typeface="+mn-ea"/>
                <a:cs typeface="+mn-cs"/>
              </a:rPr>
              <a:t>Life, </a:t>
            </a:r>
            <a:r>
              <a:rPr lang="en-US" sz="2400" b="1" dirty="0" smtClean="0">
                <a:effectLst>
                  <a:outerShdw blurRad="101600" dist="63500" dir="2700000" algn="tl" rotWithShape="0">
                    <a:prstClr val="black">
                      <a:alpha val="75000"/>
                    </a:prstClr>
                  </a:outerShdw>
                </a:effectLst>
              </a:rPr>
              <a:t>the focus of this presentation.</a:t>
            </a:r>
            <a:endParaRPr kumimoji="0" lang="en-US" sz="2400" b="1" i="0" u="none" strike="noStrike" kern="1200" cap="none" spc="0" normalizeH="0" baseline="0" noProof="0" dirty="0" smtClean="0">
              <a:ln>
                <a:noFill/>
              </a:ln>
              <a:solidFill>
                <a:schemeClr val="tx1"/>
              </a:solidFill>
              <a:effectLst>
                <a:outerShdw blurRad="101600" dist="63500" dir="2700000" algn="tl" rotWithShape="0">
                  <a:prstClr val="black">
                    <a:alpha val="75000"/>
                  </a:prstClr>
                </a:outerShdw>
              </a:effectLst>
              <a:uLnTx/>
              <a:uFillTx/>
              <a:latin typeface="+mn-lt"/>
              <a:ea typeface="+mn-ea"/>
              <a:cs typeface="+mn-cs"/>
            </a:endParaRPr>
          </a:p>
          <a:p>
            <a:pPr marL="860425" lvl="1" indent="-403225" defTabSz="914400">
              <a:spcBef>
                <a:spcPts val="2000"/>
              </a:spcBef>
              <a:buFontTx/>
              <a:buBlip>
                <a:blip r:embed="rId2"/>
              </a:buBlip>
            </a:pPr>
            <a:r>
              <a:rPr kumimoji="0" lang="en-US" sz="2400" b="1" i="0" u="none" strike="noStrike" kern="1200" cap="none" spc="0" normalizeH="0" baseline="0" noProof="0" dirty="0" smtClean="0">
                <a:ln>
                  <a:noFill/>
                </a:ln>
                <a:solidFill>
                  <a:schemeClr val="tx1"/>
                </a:solidFill>
                <a:effectLst>
                  <a:outerShdw blurRad="101600" dist="63500" dir="2700000" algn="tl" rotWithShape="0">
                    <a:prstClr val="black">
                      <a:alpha val="75000"/>
                    </a:prstClr>
                  </a:outerShdw>
                </a:effectLst>
                <a:uLnTx/>
                <a:uFillTx/>
                <a:latin typeface="+mn-lt"/>
                <a:ea typeface="+mn-ea"/>
                <a:cs typeface="+mn-cs"/>
              </a:rPr>
              <a:t> Applications in Software  </a:t>
            </a:r>
            <a:r>
              <a:rPr kumimoji="0" lang="en-US" sz="2400" b="1" i="0" u="none" strike="noStrike" kern="1200" cap="none" spc="0" normalizeH="0" baseline="0" noProof="0" dirty="0" err="1" smtClean="0">
                <a:ln>
                  <a:noFill/>
                </a:ln>
                <a:solidFill>
                  <a:schemeClr val="tx1"/>
                </a:solidFill>
                <a:effectLst>
                  <a:outerShdw blurRad="101600" dist="63500" dir="2700000" algn="tl" rotWithShape="0">
                    <a:prstClr val="black">
                      <a:alpha val="75000"/>
                    </a:prstClr>
                  </a:outerShdw>
                </a:effectLst>
                <a:uLnTx/>
                <a:uFillTx/>
                <a:latin typeface="+mn-lt"/>
                <a:ea typeface="+mn-ea"/>
                <a:cs typeface="+mn-cs"/>
                <a:sym typeface="Wingdings"/>
              </a:rPr>
              <a:t></a:t>
            </a:r>
            <a:endParaRPr kumimoji="0" lang="en-US" sz="2400" b="1" i="0" u="none" strike="noStrike" kern="1200" cap="none" spc="0" normalizeH="0" baseline="0" noProof="0" dirty="0">
              <a:ln>
                <a:noFill/>
              </a:ln>
              <a:solidFill>
                <a:schemeClr val="tx1"/>
              </a:solidFill>
              <a:effectLst>
                <a:outerShdw blurRad="101600" dist="63500" dir="2700000" algn="tl" rotWithShape="0">
                  <a:prstClr val="black">
                    <a:alpha val="75000"/>
                  </a:prstClr>
                </a:outerShdw>
              </a:effectLst>
              <a:uLnTx/>
              <a:uFillTx/>
              <a:latin typeface="+mn-lt"/>
              <a:ea typeface="+mn-ea"/>
              <a:cs typeface="+mn-cs"/>
            </a:endParaRPr>
          </a:p>
        </p:txBody>
      </p:sp>
      <p:pic>
        <p:nvPicPr>
          <p:cNvPr id="6" name="Picture 5" descr="wet.jpg"/>
          <p:cNvPicPr>
            <a:picLocks noChangeAspect="1"/>
          </p:cNvPicPr>
          <p:nvPr/>
        </p:nvPicPr>
        <p:blipFill>
          <a:blip r:embed="rId3"/>
          <a:stretch>
            <a:fillRect/>
          </a:stretch>
        </p:blipFill>
        <p:spPr>
          <a:xfrm>
            <a:off x="4941095" y="1219200"/>
            <a:ext cx="3420268" cy="1853514"/>
          </a:xfrm>
          <a:prstGeom prst="rect">
            <a:avLst/>
          </a:prstGeom>
        </p:spPr>
      </p:pic>
      <p:sp>
        <p:nvSpPr>
          <p:cNvPr id="7" name="Content Placeholder 2"/>
          <p:cNvSpPr txBox="1">
            <a:spLocks/>
          </p:cNvSpPr>
          <p:nvPr/>
        </p:nvSpPr>
        <p:spPr>
          <a:xfrm>
            <a:off x="627062" y="3352800"/>
            <a:ext cx="3716338" cy="1524000"/>
          </a:xfrm>
          <a:prstGeom prst="rect">
            <a:avLst/>
          </a:prstGeom>
        </p:spPr>
        <p:txBody>
          <a:bodyPr vert="horz" lIns="91440" tIns="45720" rIns="91440" bIns="45720" rtlCol="0">
            <a:normAutofit/>
          </a:bodyPr>
          <a:lstStyle/>
          <a:p>
            <a:pPr marL="403225" marR="0" lvl="0" indent="-403225" algn="l" defTabSz="914400" rtl="0" eaLnBrk="1" fontAlgn="auto" latinLnBrk="0" hangingPunct="1">
              <a:lnSpc>
                <a:spcPct val="100000"/>
              </a:lnSpc>
              <a:spcBef>
                <a:spcPts val="2000"/>
              </a:spcBef>
              <a:spcAft>
                <a:spcPts val="0"/>
              </a:spcAft>
              <a:buClrTx/>
              <a:buSzTx/>
              <a:buFontTx/>
              <a:buBlip>
                <a:blip r:embed="rId2"/>
              </a:buBlip>
              <a:tabLst/>
              <a:defRPr/>
            </a:pPr>
            <a:r>
              <a:rPr lang="en-US" sz="2400" b="1" dirty="0" smtClean="0">
                <a:solidFill>
                  <a:srgbClr val="C61B1B"/>
                </a:solidFill>
                <a:effectLst>
                  <a:outerShdw blurRad="101600" dist="63500" dir="2700000" algn="tl" rotWithShape="0">
                    <a:prstClr val="black">
                      <a:alpha val="75000"/>
                    </a:prstClr>
                  </a:outerShdw>
                </a:effectLst>
              </a:rPr>
              <a:t>Hard</a:t>
            </a:r>
            <a:r>
              <a:rPr kumimoji="0" lang="en-US" sz="2400" b="1" i="0" u="none" strike="noStrike" kern="1200" cap="none" spc="0" normalizeH="0" baseline="0" noProof="0" dirty="0" smtClean="0">
                <a:ln>
                  <a:noFill/>
                </a:ln>
                <a:solidFill>
                  <a:schemeClr val="tx1"/>
                </a:solidFill>
                <a:effectLst>
                  <a:outerShdw blurRad="101600" dist="63500" dir="2700000" algn="tl" rotWithShape="0">
                    <a:prstClr val="black">
                      <a:alpha val="75000"/>
                    </a:prstClr>
                  </a:outerShdw>
                </a:effectLst>
                <a:uLnTx/>
                <a:uFillTx/>
                <a:latin typeface="+mn-lt"/>
                <a:ea typeface="+mn-ea"/>
                <a:cs typeface="+mn-cs"/>
              </a:rPr>
              <a:t> Artificial Life:</a:t>
            </a:r>
          </a:p>
          <a:p>
            <a:pPr marL="806450" marR="0" lvl="1" indent="-403225" algn="l" defTabSz="914400" rtl="0" eaLnBrk="1" fontAlgn="auto" latinLnBrk="0" hangingPunct="1">
              <a:lnSpc>
                <a:spcPct val="100000"/>
              </a:lnSpc>
              <a:spcBef>
                <a:spcPts val="600"/>
              </a:spcBef>
              <a:spcAft>
                <a:spcPts val="0"/>
              </a:spcAft>
              <a:buClrTx/>
              <a:buSzTx/>
              <a:buFontTx/>
              <a:buBlip>
                <a:blip r:embed="rId2"/>
              </a:buBlip>
              <a:tabLst/>
              <a:defRPr/>
            </a:pPr>
            <a:r>
              <a:rPr kumimoji="0" lang="en-US" sz="2200" b="1" i="0" u="none" strike="noStrike" kern="1200" cap="none" spc="0" normalizeH="0" baseline="0" noProof="0" dirty="0" smtClean="0">
                <a:ln>
                  <a:noFill/>
                </a:ln>
                <a:solidFill>
                  <a:schemeClr val="tx1"/>
                </a:solidFill>
                <a:effectLst>
                  <a:outerShdw blurRad="101600" dist="63500" dir="2700000" algn="tl" rotWithShape="0">
                    <a:prstClr val="black">
                      <a:alpha val="75000"/>
                    </a:prstClr>
                  </a:outerShdw>
                </a:effectLst>
                <a:uLnTx/>
                <a:uFillTx/>
                <a:latin typeface="+mn-lt"/>
                <a:ea typeface="+mn-ea"/>
                <a:cs typeface="+mn-cs"/>
              </a:rPr>
              <a:t>Hardware</a:t>
            </a:r>
          </a:p>
          <a:p>
            <a:pPr marL="806450" marR="0" lvl="1" indent="-403225" algn="l" defTabSz="914400" rtl="0" eaLnBrk="1" fontAlgn="auto" latinLnBrk="0" hangingPunct="1">
              <a:lnSpc>
                <a:spcPct val="100000"/>
              </a:lnSpc>
              <a:spcBef>
                <a:spcPts val="600"/>
              </a:spcBef>
              <a:spcAft>
                <a:spcPts val="0"/>
              </a:spcAft>
              <a:buClrTx/>
              <a:buSzTx/>
              <a:buFontTx/>
              <a:buBlip>
                <a:blip r:embed="rId2"/>
              </a:buBlip>
              <a:tabLst/>
              <a:defRPr/>
            </a:pPr>
            <a:r>
              <a:rPr lang="en-US" sz="2200" b="1" dirty="0" smtClean="0">
                <a:effectLst>
                  <a:outerShdw blurRad="101600" dist="63500" dir="2700000" algn="tl" rotWithShape="0">
                    <a:prstClr val="black">
                      <a:alpha val="75000"/>
                    </a:prstClr>
                  </a:outerShdw>
                </a:effectLst>
              </a:rPr>
              <a:t>Robotics </a:t>
            </a:r>
            <a:endParaRPr kumimoji="0" lang="en-US" sz="2200" b="1" i="0" u="none" strike="noStrike" kern="1200" cap="none" spc="0" normalizeH="0" baseline="0" noProof="0" dirty="0" smtClean="0">
              <a:ln>
                <a:noFill/>
              </a:ln>
              <a:solidFill>
                <a:schemeClr val="tx1"/>
              </a:solidFill>
              <a:effectLst>
                <a:outerShdw blurRad="101600" dist="63500" dir="2700000" algn="tl" rotWithShape="0">
                  <a:prstClr val="black">
                    <a:alpha val="75000"/>
                  </a:prstClr>
                </a:outerShdw>
              </a:effectLst>
              <a:uLnTx/>
              <a:uFillTx/>
              <a:latin typeface="+mn-lt"/>
              <a:ea typeface="+mn-ea"/>
              <a:cs typeface="+mn-cs"/>
            </a:endParaRPr>
          </a:p>
        </p:txBody>
      </p:sp>
      <p:pic>
        <p:nvPicPr>
          <p:cNvPr id="10" name="Picture 9" descr="Ultimate Wall-E GI.jpg"/>
          <p:cNvPicPr>
            <a:picLocks noChangeAspect="1"/>
          </p:cNvPicPr>
          <p:nvPr/>
        </p:nvPicPr>
        <p:blipFill>
          <a:blip r:embed="rId4"/>
          <a:stretch>
            <a:fillRect/>
          </a:stretch>
        </p:blipFill>
        <p:spPr>
          <a:xfrm>
            <a:off x="4941095" y="3352800"/>
            <a:ext cx="3420268" cy="22097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6929438" cy="609600"/>
          </a:xfrm>
        </p:spPr>
        <p:txBody>
          <a:bodyPr>
            <a:normAutofit fontScale="90000"/>
          </a:bodyPr>
          <a:lstStyle/>
          <a:p>
            <a:r>
              <a:rPr lang="en-US" dirty="0" smtClean="0"/>
              <a:t>Artificial Life Software allows..</a:t>
            </a:r>
            <a:endParaRPr lang="en-US" dirty="0"/>
          </a:p>
        </p:txBody>
      </p:sp>
      <p:sp>
        <p:nvSpPr>
          <p:cNvPr id="3" name="Content Placeholder 2"/>
          <p:cNvSpPr>
            <a:spLocks noGrp="1"/>
          </p:cNvSpPr>
          <p:nvPr>
            <p:ph idx="1"/>
          </p:nvPr>
        </p:nvSpPr>
        <p:spPr>
          <a:xfrm>
            <a:off x="609600" y="1981200"/>
            <a:ext cx="7848600" cy="3810000"/>
          </a:xfrm>
        </p:spPr>
        <p:txBody>
          <a:bodyPr>
            <a:normAutofit/>
          </a:bodyPr>
          <a:lstStyle/>
          <a:p>
            <a:r>
              <a:rPr lang="en-US" dirty="0" smtClean="0"/>
              <a:t>..the implementation of artificial intelligence in visual medium to create graphical characters (agents) that exist in simulated environments.</a:t>
            </a:r>
          </a:p>
          <a:p>
            <a:r>
              <a:rPr lang="en-US" dirty="0" smtClean="0"/>
              <a:t>..a means to study biology by applying evolutionary models that evolve aspects of our graphical agents such as body shape or neural complexity.</a:t>
            </a:r>
          </a:p>
          <a:p>
            <a:r>
              <a:rPr lang="en-US" dirty="0" smtClean="0"/>
              <a:t>..a unique method to observe </a:t>
            </a:r>
            <a:r>
              <a:rPr lang="en-US" dirty="0" smtClean="0">
                <a:solidFill>
                  <a:schemeClr val="accent4"/>
                </a:solidFill>
              </a:rPr>
              <a:t>emergent properties</a:t>
            </a:r>
            <a:r>
              <a:rPr lang="en-US" dirty="0" smtClean="0">
                <a:solidFill>
                  <a:schemeClr val="accent4">
                    <a:lumMod val="75000"/>
                  </a:schemeClr>
                </a:solidFill>
              </a:rPr>
              <a:t> </a:t>
            </a:r>
            <a:r>
              <a:rPr lang="en-US" dirty="0" smtClean="0"/>
              <a:t>of life, biology, and evolution.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Artificial Life Software: Examples</a:t>
            </a:r>
            <a:endParaRPr lang="en-US" dirty="0"/>
          </a:p>
        </p:txBody>
      </p:sp>
      <p:sp>
        <p:nvSpPr>
          <p:cNvPr id="3" name="Content Placeholder 2"/>
          <p:cNvSpPr>
            <a:spLocks noGrp="1"/>
          </p:cNvSpPr>
          <p:nvPr>
            <p:ph idx="1"/>
          </p:nvPr>
        </p:nvSpPr>
        <p:spPr>
          <a:xfrm>
            <a:off x="609600" y="2568388"/>
            <a:ext cx="7924800" cy="3984812"/>
          </a:xfrm>
        </p:spPr>
        <p:txBody>
          <a:bodyPr>
            <a:normAutofit/>
          </a:bodyPr>
          <a:lstStyle/>
          <a:p>
            <a:r>
              <a:rPr lang="en-US" dirty="0" err="1" smtClean="0"/>
              <a:t>aLife</a:t>
            </a:r>
            <a:r>
              <a:rPr lang="en-US" dirty="0" smtClean="0"/>
              <a:t> software is abundant, and spans the range from simple cellular automata in java applets, to entire 3D worlds. Some examples might include:</a:t>
            </a:r>
          </a:p>
          <a:p>
            <a:pPr lvl="1"/>
            <a:r>
              <a:rPr lang="en-US" dirty="0" smtClean="0">
                <a:hlinkClick r:id="rId2"/>
              </a:rPr>
              <a:t>Polyworld</a:t>
            </a:r>
            <a:r>
              <a:rPr lang="en-US" dirty="0" smtClean="0"/>
              <a:t>, </a:t>
            </a:r>
            <a:r>
              <a:rPr lang="en-US" dirty="0" err="1" smtClean="0"/>
              <a:t>Boids</a:t>
            </a:r>
            <a:r>
              <a:rPr lang="en-US" dirty="0" smtClean="0"/>
              <a:t>, Swarm, </a:t>
            </a:r>
            <a:r>
              <a:rPr lang="en-US" dirty="0" err="1" smtClean="0"/>
              <a:t>Netlogo</a:t>
            </a:r>
            <a:r>
              <a:rPr lang="en-US" dirty="0" smtClean="0"/>
              <a:t>, </a:t>
            </a:r>
            <a:r>
              <a:rPr lang="en-US" dirty="0" err="1" smtClean="0"/>
              <a:t>Framesticks</a:t>
            </a:r>
            <a:r>
              <a:rPr lang="en-US" dirty="0" smtClean="0"/>
              <a:t>, …</a:t>
            </a:r>
          </a:p>
          <a:p>
            <a:pPr lvl="1"/>
            <a:r>
              <a:rPr lang="en-US" dirty="0" err="1" smtClean="0"/>
              <a:t>aLife</a:t>
            </a:r>
            <a:r>
              <a:rPr lang="en-US" dirty="0" smtClean="0"/>
              <a:t> software links: </a:t>
            </a:r>
            <a:r>
              <a:rPr lang="en-US" dirty="0" smtClean="0">
                <a:hlinkClick r:id="rId3"/>
              </a:rPr>
              <a:t>http://alife.org/links.html</a:t>
            </a:r>
            <a:endParaRPr lang="en-US" dirty="0" smtClean="0"/>
          </a:p>
          <a:p>
            <a:r>
              <a:rPr lang="en-US" sz="2200" dirty="0" smtClean="0"/>
              <a:t>We are going to examine these three examples in depth:</a:t>
            </a:r>
          </a:p>
          <a:p>
            <a:pPr lvl="1"/>
            <a:r>
              <a:rPr lang="en-US" dirty="0" err="1" smtClean="0"/>
              <a:t>Sugarscape</a:t>
            </a:r>
            <a:endParaRPr lang="en-US" dirty="0" smtClean="0"/>
          </a:p>
          <a:p>
            <a:pPr lvl="1"/>
            <a:r>
              <a:rPr lang="en-US" dirty="0" err="1" smtClean="0"/>
              <a:t>Avida</a:t>
            </a:r>
            <a:endParaRPr lang="en-US" dirty="0" smtClean="0"/>
          </a:p>
          <a:p>
            <a:pPr lvl="1"/>
            <a:r>
              <a:rPr lang="en-US" dirty="0" err="1" smtClean="0"/>
              <a:t>Breve</a:t>
            </a:r>
            <a:endParaRPr lang="en-US" dirty="0" smtClean="0"/>
          </a:p>
        </p:txBody>
      </p:sp>
      <p:pic>
        <p:nvPicPr>
          <p:cNvPr id="4" name="Picture 3" descr="lifegame17.gif"/>
          <p:cNvPicPr>
            <a:picLocks noChangeAspect="1"/>
          </p:cNvPicPr>
          <p:nvPr/>
        </p:nvPicPr>
        <p:blipFill>
          <a:blip r:embed="rId4"/>
          <a:stretch>
            <a:fillRect/>
          </a:stretch>
        </p:blipFill>
        <p:spPr>
          <a:xfrm rot="5400000">
            <a:off x="891490" y="583028"/>
            <a:ext cx="1488493" cy="2357073"/>
          </a:xfrm>
          <a:prstGeom prst="rect">
            <a:avLst/>
          </a:prstGeom>
        </p:spPr>
      </p:pic>
      <p:pic>
        <p:nvPicPr>
          <p:cNvPr id="5" name="Picture 4" descr="3547920400_ce766ef070.jpg"/>
          <p:cNvPicPr>
            <a:picLocks noChangeAspect="1"/>
          </p:cNvPicPr>
          <p:nvPr/>
        </p:nvPicPr>
        <p:blipFill>
          <a:blip r:embed="rId5"/>
          <a:stretch>
            <a:fillRect/>
          </a:stretch>
        </p:blipFill>
        <p:spPr>
          <a:xfrm>
            <a:off x="6177327" y="1017318"/>
            <a:ext cx="2357073" cy="148849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806823"/>
          </a:xfrm>
        </p:spPr>
        <p:txBody>
          <a:bodyPr/>
          <a:lstStyle/>
          <a:p>
            <a:r>
              <a:rPr lang="en-US" dirty="0" err="1" smtClean="0"/>
              <a:t>Sugarscape</a:t>
            </a:r>
            <a:endParaRPr lang="en-US" dirty="0"/>
          </a:p>
        </p:txBody>
      </p:sp>
      <p:sp>
        <p:nvSpPr>
          <p:cNvPr id="3" name="Content Placeholder 2"/>
          <p:cNvSpPr>
            <a:spLocks noGrp="1"/>
          </p:cNvSpPr>
          <p:nvPr>
            <p:ph idx="1"/>
          </p:nvPr>
        </p:nvSpPr>
        <p:spPr>
          <a:xfrm>
            <a:off x="779463" y="1600200"/>
            <a:ext cx="3792538" cy="2895600"/>
          </a:xfrm>
        </p:spPr>
        <p:txBody>
          <a:bodyPr/>
          <a:lstStyle/>
          <a:p>
            <a:r>
              <a:rPr lang="en-US" dirty="0" smtClean="0"/>
              <a:t>Social Science</a:t>
            </a:r>
          </a:p>
          <a:p>
            <a:r>
              <a:rPr lang="en-US" dirty="0" smtClean="0"/>
              <a:t>Model of human’s social behavior</a:t>
            </a:r>
          </a:p>
          <a:p>
            <a:r>
              <a:rPr lang="en-US" dirty="0" smtClean="0"/>
              <a:t>JAVA</a:t>
            </a:r>
          </a:p>
          <a:p>
            <a:r>
              <a:rPr lang="en-US" dirty="0" smtClean="0"/>
              <a:t>J. Epstein and R. Axtell</a:t>
            </a:r>
            <a:endParaRPr lang="en-US" dirty="0"/>
          </a:p>
        </p:txBody>
      </p:sp>
      <p:pic>
        <p:nvPicPr>
          <p:cNvPr id="5" name="Content Placeholder 6" descr="Sugarscape4.jpg"/>
          <p:cNvPicPr>
            <a:picLocks noChangeAspect="1"/>
          </p:cNvPicPr>
          <p:nvPr/>
        </p:nvPicPr>
        <p:blipFill>
          <a:blip r:embed="rId2"/>
          <a:srcRect l="-3558" r="-3558"/>
          <a:stretch>
            <a:fillRect/>
          </a:stretch>
        </p:blipFill>
        <p:spPr bwMode="auto">
          <a:xfrm>
            <a:off x="4648200" y="1570037"/>
            <a:ext cx="403860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FFFFFF"/>
      </a:dk1>
      <a:lt1>
        <a:srgbClr val="000000"/>
      </a:lt1>
      <a:dk2>
        <a:srgbClr val="212C28"/>
      </a:dk2>
      <a:lt2>
        <a:srgbClr val="7C9BA5"/>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577</TotalTime>
  <Words>1276</Words>
  <Application>Microsoft Office PowerPoint</Application>
  <PresentationFormat>On-screen Show (4:3)</PresentationFormat>
  <Paragraphs>122</Paragraphs>
  <Slides>22</Slides>
  <Notes>0</Notes>
  <HiddenSlides>0</HiddenSlides>
  <MMClips>2</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Orbit</vt:lpstr>
      <vt:lpstr>An Introduction to Artificial Life:</vt:lpstr>
      <vt:lpstr>What is needed to create artificial life software?</vt:lpstr>
      <vt:lpstr>Artificial Intelligence</vt:lpstr>
      <vt:lpstr>Artificial Life</vt:lpstr>
      <vt:lpstr>AI vs. ALife</vt:lpstr>
      <vt:lpstr>Artificial Life: Types</vt:lpstr>
      <vt:lpstr>Artificial Life Software allows..</vt:lpstr>
      <vt:lpstr>Artificial Life Software: Examples</vt:lpstr>
      <vt:lpstr>Sugarscape</vt:lpstr>
      <vt:lpstr>Sugarscape</vt:lpstr>
      <vt:lpstr>Avida</vt:lpstr>
      <vt:lpstr>Avida-Ed</vt:lpstr>
      <vt:lpstr>_x0013_ </vt:lpstr>
      <vt:lpstr>Slide 14</vt:lpstr>
      <vt:lpstr>Breve</vt:lpstr>
      <vt:lpstr>Breve</vt:lpstr>
      <vt:lpstr>Breve + Braitenberg</vt:lpstr>
      <vt:lpstr>Braitenberg Movies:</vt:lpstr>
      <vt:lpstr>Braitenberg Movies:</vt:lpstr>
      <vt:lpstr>Breve: coding an agent</vt:lpstr>
      <vt:lpstr>Breve</vt:lpstr>
      <vt:lpstr>The End</vt:lpstr>
    </vt:vector>
  </TitlesOfParts>
  <Company>Indiana University</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Artificial Life</dc:title>
  <dc:creator>Jimmy</dc:creator>
  <cp:lastModifiedBy>Jimmy</cp:lastModifiedBy>
  <cp:revision>21</cp:revision>
  <dcterms:created xsi:type="dcterms:W3CDTF">2010-01-25T18:47:47Z</dcterms:created>
  <dcterms:modified xsi:type="dcterms:W3CDTF">2010-01-25T19:50:10Z</dcterms:modified>
</cp:coreProperties>
</file>