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ags/tag3.xml" ContentType="application/vnd.openxmlformats-officedocument.presentationml.tags+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slides/slide13.xml" ContentType="application/vnd.openxmlformats-officedocument.presentationml.slide+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tags/tag5.xml" ContentType="application/vnd.openxmlformats-officedocument.presentationml.tags+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tags/tag1.xml" ContentType="application/vnd.openxmlformats-officedocument.presentationml.tags+xml"/>
  <Override PartName="/ppt/slides/slide6.xml" ContentType="application/vnd.openxmlformats-officedocument.presentationml.slide+xml"/>
  <Override PartName="/ppt/slideLayouts/slideLayout12.xml" ContentType="application/vnd.openxmlformats-officedocument.presentationml.slideLayout+xml"/>
  <Override PartName="/ppt/slides/slide12.xml" ContentType="application/vnd.openxmlformats-officedocument.presentationml.slide+xml"/>
  <Override PartName="/ppt/tags/tag2.xml" ContentType="application/vnd.openxmlformats-officedocument.presentationml.tags+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87" r:id="rId1"/>
  </p:sldMasterIdLst>
  <p:notesMasterIdLst>
    <p:notesMasterId r:id="rId15"/>
  </p:notesMasterIdLst>
  <p:sldIdLst>
    <p:sldId id="256" r:id="rId2"/>
    <p:sldId id="257" r:id="rId3"/>
    <p:sldId id="265" r:id="rId4"/>
    <p:sldId id="267" r:id="rId5"/>
    <p:sldId id="268" r:id="rId6"/>
    <p:sldId id="260" r:id="rId7"/>
    <p:sldId id="266" r:id="rId8"/>
    <p:sldId id="261" r:id="rId9"/>
    <p:sldId id="263" r:id="rId10"/>
    <p:sldId id="271" r:id="rId11"/>
    <p:sldId id="269" r:id="rId12"/>
    <p:sldId id="270" r:id="rId13"/>
    <p:sldId id="272" r:id="rId14"/>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45000"/>
      <a:buFont typeface="Wingdings" pitchFamily="-109" charset="2"/>
      <a:defRPr kern="1200">
        <a:solidFill>
          <a:schemeClr val="tx1"/>
        </a:solidFill>
        <a:latin typeface="Arial" pitchFamily="-109" charset="0"/>
        <a:ea typeface="+mn-ea"/>
        <a:cs typeface="+mn-cs"/>
      </a:defRPr>
    </a:lvl1pPr>
    <a:lvl2pPr marL="431800" indent="-215900" algn="l" defTabSz="457200" rtl="0" fontAlgn="base" hangingPunct="0">
      <a:lnSpc>
        <a:spcPct val="93000"/>
      </a:lnSpc>
      <a:spcBef>
        <a:spcPct val="0"/>
      </a:spcBef>
      <a:spcAft>
        <a:spcPct val="0"/>
      </a:spcAft>
      <a:buClr>
        <a:srgbClr val="000000"/>
      </a:buClr>
      <a:buSzPct val="45000"/>
      <a:buFont typeface="Wingdings" pitchFamily="-109" charset="2"/>
      <a:defRPr kern="1200">
        <a:solidFill>
          <a:schemeClr val="tx1"/>
        </a:solidFill>
        <a:latin typeface="Arial" pitchFamily="-109" charset="0"/>
        <a:ea typeface="+mn-ea"/>
        <a:cs typeface="+mn-cs"/>
      </a:defRPr>
    </a:lvl2pPr>
    <a:lvl3pPr marL="647700" indent="-215900" algn="l" defTabSz="457200" rtl="0" fontAlgn="base" hangingPunct="0">
      <a:lnSpc>
        <a:spcPct val="93000"/>
      </a:lnSpc>
      <a:spcBef>
        <a:spcPct val="0"/>
      </a:spcBef>
      <a:spcAft>
        <a:spcPct val="0"/>
      </a:spcAft>
      <a:buClr>
        <a:srgbClr val="000000"/>
      </a:buClr>
      <a:buSzPct val="45000"/>
      <a:buFont typeface="Wingdings" pitchFamily="-109" charset="2"/>
      <a:defRPr kern="1200">
        <a:solidFill>
          <a:schemeClr val="tx1"/>
        </a:solidFill>
        <a:latin typeface="Arial" pitchFamily="-109" charset="0"/>
        <a:ea typeface="+mn-ea"/>
        <a:cs typeface="+mn-cs"/>
      </a:defRPr>
    </a:lvl3pPr>
    <a:lvl4pPr marL="863600" indent="-215900" algn="l" defTabSz="457200" rtl="0" fontAlgn="base" hangingPunct="0">
      <a:lnSpc>
        <a:spcPct val="93000"/>
      </a:lnSpc>
      <a:spcBef>
        <a:spcPct val="0"/>
      </a:spcBef>
      <a:spcAft>
        <a:spcPct val="0"/>
      </a:spcAft>
      <a:buClr>
        <a:srgbClr val="000000"/>
      </a:buClr>
      <a:buSzPct val="45000"/>
      <a:buFont typeface="Wingdings" pitchFamily="-109" charset="2"/>
      <a:defRPr kern="1200">
        <a:solidFill>
          <a:schemeClr val="tx1"/>
        </a:solidFill>
        <a:latin typeface="Arial" pitchFamily="-109" charset="0"/>
        <a:ea typeface="+mn-ea"/>
        <a:cs typeface="+mn-cs"/>
      </a:defRPr>
    </a:lvl4pPr>
    <a:lvl5pPr marL="1079500" indent="-215900" algn="l" defTabSz="457200" rtl="0" fontAlgn="base" hangingPunct="0">
      <a:lnSpc>
        <a:spcPct val="93000"/>
      </a:lnSpc>
      <a:spcBef>
        <a:spcPct val="0"/>
      </a:spcBef>
      <a:spcAft>
        <a:spcPct val="0"/>
      </a:spcAft>
      <a:buClr>
        <a:srgbClr val="000000"/>
      </a:buClr>
      <a:buSzPct val="45000"/>
      <a:buFont typeface="Wingdings" pitchFamily="-109" charset="2"/>
      <a:defRPr kern="1200">
        <a:solidFill>
          <a:schemeClr val="tx1"/>
        </a:solidFill>
        <a:latin typeface="Arial" pitchFamily="-109" charset="0"/>
        <a:ea typeface="+mn-ea"/>
        <a:cs typeface="+mn-cs"/>
      </a:defRPr>
    </a:lvl5pPr>
    <a:lvl6pPr marL="2286000" algn="l" defTabSz="457200" rtl="0" eaLnBrk="1" latinLnBrk="0" hangingPunct="1">
      <a:defRPr kern="1200">
        <a:solidFill>
          <a:schemeClr val="tx1"/>
        </a:solidFill>
        <a:latin typeface="Arial" pitchFamily="-109" charset="0"/>
        <a:ea typeface="+mn-ea"/>
        <a:cs typeface="+mn-cs"/>
      </a:defRPr>
    </a:lvl6pPr>
    <a:lvl7pPr marL="2743200" algn="l" defTabSz="457200" rtl="0" eaLnBrk="1" latinLnBrk="0" hangingPunct="1">
      <a:defRPr kern="1200">
        <a:solidFill>
          <a:schemeClr val="tx1"/>
        </a:solidFill>
        <a:latin typeface="Arial" pitchFamily="-109" charset="0"/>
        <a:ea typeface="+mn-ea"/>
        <a:cs typeface="+mn-cs"/>
      </a:defRPr>
    </a:lvl7pPr>
    <a:lvl8pPr marL="3200400" algn="l" defTabSz="457200" rtl="0" eaLnBrk="1" latinLnBrk="0" hangingPunct="1">
      <a:defRPr kern="1200">
        <a:solidFill>
          <a:schemeClr val="tx1"/>
        </a:solidFill>
        <a:latin typeface="Arial" pitchFamily="-109" charset="0"/>
        <a:ea typeface="+mn-ea"/>
        <a:cs typeface="+mn-cs"/>
      </a:defRPr>
    </a:lvl8pPr>
    <a:lvl9pPr marL="3657600" algn="l" defTabSz="457200" rtl="0" eaLnBrk="1" latinLnBrk="0" hangingPunct="1">
      <a:defRPr kern="1200">
        <a:solidFill>
          <a:schemeClr val="tx1"/>
        </a:solidFill>
        <a:latin typeface="Arial" pitchFamily="-10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69750" autoAdjust="0"/>
  </p:normalViewPr>
  <p:slideViewPr>
    <p:cSldViewPr>
      <p:cViewPr>
        <p:scale>
          <a:sx n="100" d="100"/>
          <a:sy n="100" d="100"/>
        </p:scale>
        <p:origin x="-2400" y="-184"/>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tableStyles" Target="tableStyles.xml"/><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presProps" Target="presProps.xml"/><Relationship Id="rId19" Type="http://schemas.openxmlformats.org/officeDocument/2006/relationships/theme" Target="theme/theme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09" charset="0"/>
                <a:ea typeface="DejaVu LGC Sans" charset="0"/>
                <a:cs typeface="DejaVu LGC Sans" charset="0"/>
              </a:defRPr>
            </a:lvl1pPr>
          </a:lstStyle>
          <a:p>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09" charset="0"/>
                <a:ea typeface="DejaVu LGC Sans" charset="0"/>
                <a:cs typeface="DejaVu LGC Sans" charset="0"/>
              </a:defRPr>
            </a:lvl1pPr>
          </a:lstStyle>
          <a:p>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09" charset="0"/>
                <a:ea typeface="DejaVu LGC Sans" charset="0"/>
                <a:cs typeface="DejaVu LGC Sans" charset="0"/>
              </a:defRPr>
            </a:lvl1pPr>
          </a:lstStyle>
          <a:p>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09" charset="0"/>
                <a:ea typeface="DejaVu LGC Sans" charset="0"/>
                <a:cs typeface="DejaVu LGC Sans" charset="0"/>
              </a:defRPr>
            </a:lvl1pPr>
          </a:lstStyle>
          <a:p>
            <a:fld id="{2A46CDDF-315E-5347-B15E-CA844EF21C70}"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09" charset="0"/>
      <a:defRPr sz="1200" kern="1200">
        <a:solidFill>
          <a:srgbClr val="000000"/>
        </a:solidFill>
        <a:latin typeface="Times New Roman" charset="0"/>
        <a:ea typeface="ＭＳ Ｐゴシック" charset="-128"/>
        <a:cs typeface="ＭＳ Ｐゴシック" charset="-128"/>
      </a:defRPr>
    </a:lvl1pPr>
    <a:lvl2pPr marL="37931725" indent="-37474525" algn="l" defTabSz="457200" rtl="0" eaLnBrk="0" fontAlgn="base" hangingPunct="0">
      <a:spcBef>
        <a:spcPct val="30000"/>
      </a:spcBef>
      <a:spcAft>
        <a:spcPct val="0"/>
      </a:spcAft>
      <a:buClr>
        <a:srgbClr val="000000"/>
      </a:buClr>
      <a:buSzPct val="100000"/>
      <a:buFont typeface="Times New Roman" pitchFamily="-109" charset="0"/>
      <a:defRPr sz="1200" kern="1200">
        <a:solidFill>
          <a:srgbClr val="000000"/>
        </a:solidFill>
        <a:latin typeface="Times New Roman" charset="0"/>
        <a:ea typeface="ＭＳ Ｐゴシック" charset="-128"/>
        <a:cs typeface="ＭＳ Ｐゴシック" charset="-128"/>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p:spPr>
        <p:txBody>
          <a:bodyPr/>
          <a:lstStyle/>
          <a:p>
            <a:fld id="{A848B7CD-0322-5C4D-8A74-654F561D357F}" type="slidenum">
              <a:rPr lang="en-GB"/>
              <a:pPr/>
              <a:t>1</a:t>
            </a:fld>
            <a:endParaRPr lang="en-GB"/>
          </a:p>
        </p:txBody>
      </p:sp>
      <p:sp>
        <p:nvSpPr>
          <p:cNvPr id="16387" name="Text Box 1"/>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ln>
        </p:spPr>
      </p:sp>
      <p:sp>
        <p:nvSpPr>
          <p:cNvPr id="16388" name="Text Box 2"/>
          <p:cNvSpPr txBox="1">
            <a:spLocks noGrp="1" noChangeArrowheads="1"/>
          </p:cNvSpPr>
          <p:nvPr>
            <p:ph type="body" idx="1"/>
          </p:nvPr>
        </p:nvSpPr>
        <p:spPr>
          <a:xfrm>
            <a:off x="777875" y="4776788"/>
            <a:ext cx="6218238" cy="4525962"/>
          </a:xfrm>
          <a:noFill/>
          <a:ln/>
        </p:spPr>
        <p:txBody>
          <a:bodyPr wrap="none" anchor="ctr"/>
          <a:lstStyle/>
          <a:p>
            <a:endParaRPr lang="en-US">
              <a:latin typeface="Times New Roman" pitchFamily="-10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p:spPr>
        <p:txBody>
          <a:bodyPr/>
          <a:lstStyle/>
          <a:p>
            <a:fld id="{756608D7-3BF3-D849-91BD-C90F1FC90CA5}" type="slidenum">
              <a:rPr lang="en-GB"/>
              <a:pPr/>
              <a:t>2</a:t>
            </a:fld>
            <a:endParaRPr lang="en-GB"/>
          </a:p>
        </p:txBody>
      </p:sp>
      <p:sp>
        <p:nvSpPr>
          <p:cNvPr id="18435" name="Text Box 1"/>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ln>
        </p:spPr>
      </p:sp>
      <p:sp>
        <p:nvSpPr>
          <p:cNvPr id="18436" name="Text Box 2"/>
          <p:cNvSpPr txBox="1">
            <a:spLocks noGrp="1" noChangeArrowheads="1"/>
          </p:cNvSpPr>
          <p:nvPr>
            <p:ph type="body" idx="1"/>
          </p:nvPr>
        </p:nvSpPr>
        <p:spPr>
          <a:xfrm>
            <a:off x="777875" y="4776788"/>
            <a:ext cx="6218238" cy="4435475"/>
          </a:xfrm>
          <a:noFill/>
          <a:ln/>
        </p:spPr>
        <p:txBody>
          <a:bodyPr wrap="none" anchor="ctr"/>
          <a:lstStyle/>
          <a:p>
            <a:endParaRPr lang="en-US">
              <a:latin typeface="Times New Roman" pitchFamily="-109"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$189,000</a:t>
            </a:r>
            <a:r>
              <a:rPr lang="en-US" baseline="0" dirty="0" smtClean="0"/>
              <a:t>  (new; pre-owned, maybe less)</a:t>
            </a:r>
            <a:endParaRPr lang="en-US" dirty="0"/>
          </a:p>
        </p:txBody>
      </p:sp>
      <p:sp>
        <p:nvSpPr>
          <p:cNvPr id="4" name="Slide Number Placeholder 3"/>
          <p:cNvSpPr>
            <a:spLocks noGrp="1"/>
          </p:cNvSpPr>
          <p:nvPr>
            <p:ph type="sldNum" idx="10"/>
          </p:nvPr>
        </p:nvSpPr>
        <p:spPr/>
        <p:txBody>
          <a:bodyPr/>
          <a:lstStyle/>
          <a:p>
            <a:fld id="{2A46CDDF-315E-5347-B15E-CA844EF21C70}"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p:spPr>
        <p:txBody>
          <a:bodyPr/>
          <a:lstStyle/>
          <a:p>
            <a:fld id="{EA9F8D35-4D30-474D-BE96-880D8B888B4F}" type="slidenum">
              <a:rPr lang="en-GB"/>
              <a:pPr/>
              <a:t>6</a:t>
            </a:fld>
            <a:endParaRPr lang="en-GB"/>
          </a:p>
        </p:txBody>
      </p:sp>
      <p:sp>
        <p:nvSpPr>
          <p:cNvPr id="24579" name="Text Box 1"/>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ln>
        </p:spPr>
      </p:sp>
      <p:sp>
        <p:nvSpPr>
          <p:cNvPr id="24580" name="Text Box 2"/>
          <p:cNvSpPr txBox="1">
            <a:spLocks noGrp="1" noChangeArrowheads="1"/>
          </p:cNvSpPr>
          <p:nvPr>
            <p:ph type="body" idx="1"/>
          </p:nvPr>
        </p:nvSpPr>
        <p:spPr>
          <a:xfrm>
            <a:off x="777875" y="4776788"/>
            <a:ext cx="6218238" cy="4435475"/>
          </a:xfrm>
          <a:noFill/>
          <a:ln/>
        </p:spPr>
        <p:txBody>
          <a:bodyPr wrap="none" anchor="ctr"/>
          <a:lstStyle/>
          <a:p>
            <a:endParaRPr lang="en-US">
              <a:latin typeface="Times New Roman" pitchFamily="-109"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p:spPr>
        <p:txBody>
          <a:bodyPr/>
          <a:lstStyle/>
          <a:p>
            <a:fld id="{A7F3125A-A8F4-1246-926E-6A952744B5DA}" type="slidenum">
              <a:rPr lang="en-GB"/>
              <a:pPr/>
              <a:t>8</a:t>
            </a:fld>
            <a:endParaRPr lang="en-GB"/>
          </a:p>
        </p:txBody>
      </p:sp>
      <p:sp>
        <p:nvSpPr>
          <p:cNvPr id="26627" name="Text Box 1"/>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ln>
        </p:spPr>
      </p:sp>
      <p:sp>
        <p:nvSpPr>
          <p:cNvPr id="26628" name="Text Box 2"/>
          <p:cNvSpPr txBox="1">
            <a:spLocks noGrp="1" noChangeArrowheads="1"/>
          </p:cNvSpPr>
          <p:nvPr>
            <p:ph type="body" idx="1"/>
          </p:nvPr>
        </p:nvSpPr>
        <p:spPr>
          <a:xfrm>
            <a:off x="777875" y="4776788"/>
            <a:ext cx="6218238" cy="4435475"/>
          </a:xfrm>
          <a:noFill/>
          <a:ln/>
        </p:spPr>
        <p:txBody>
          <a:bodyPr wrap="none" anchor="ctr"/>
          <a:lstStyle/>
          <a:p>
            <a:r>
              <a:rPr lang="en-US" dirty="0" smtClean="0">
                <a:latin typeface="Times New Roman" pitchFamily="-109" charset="0"/>
              </a:rPr>
              <a:t>Say only a little about the bio neurons.</a:t>
            </a:r>
          </a:p>
          <a:p>
            <a:endParaRPr lang="en-US" dirty="0" smtClean="0">
              <a:latin typeface="Times New Roman" pitchFamily="-109" charset="0"/>
            </a:endParaRPr>
          </a:p>
          <a:p>
            <a:pPr marL="228600" indent="-228600">
              <a:buAutoNum type="arabicPeriod"/>
            </a:pPr>
            <a:r>
              <a:rPr lang="en-US" dirty="0" smtClean="0">
                <a:latin typeface="Times New Roman" pitchFamily="-109" charset="0"/>
              </a:rPr>
              <a:t>10 ms.  In the time it takes you to do one step, the</a:t>
            </a:r>
            <a:r>
              <a:rPr lang="en-US" baseline="0" dirty="0" smtClean="0">
                <a:latin typeface="Times New Roman" pitchFamily="-109" charset="0"/>
              </a:rPr>
              <a:t> Intel Core 2 Duo processor in your laptop can do 10,000,000 steps.</a:t>
            </a:r>
          </a:p>
          <a:p>
            <a:pPr marL="228600" indent="-228600">
              <a:buNone/>
            </a:pPr>
            <a:r>
              <a:rPr lang="en-US" baseline="0" dirty="0" smtClean="0">
                <a:latin typeface="Times New Roman" pitchFamily="-109" charset="0"/>
              </a:rPr>
              <a:t>Now, i</a:t>
            </a:r>
            <a:r>
              <a:rPr lang="en-US" dirty="0" smtClean="0">
                <a:latin typeface="Times New Roman" pitchFamily="-109" charset="0"/>
              </a:rPr>
              <a:t>t</a:t>
            </a:r>
            <a:r>
              <a:rPr lang="en-US" baseline="0" dirty="0" smtClean="0">
                <a:latin typeface="Times New Roman" pitchFamily="-109" charset="0"/>
              </a:rPr>
              <a:t> takes you less than a second to come up with a response to almost anything. </a:t>
            </a:r>
          </a:p>
          <a:p>
            <a:r>
              <a:rPr lang="en-US" baseline="0" dirty="0" smtClean="0">
                <a:latin typeface="Times New Roman" pitchFamily="-109" charset="0"/>
              </a:rPr>
              <a:t>Something like 200-400 ms to recognize a word.</a:t>
            </a:r>
          </a:p>
          <a:p>
            <a:r>
              <a:rPr lang="en-US" baseline="0" dirty="0" smtClean="0">
                <a:latin typeface="Times New Roman" pitchFamily="-109" charset="0"/>
              </a:rPr>
              <a:t>That means that you don’t have time to do a million steps. In fact…</a:t>
            </a:r>
            <a:endParaRPr lang="en-US" dirty="0" smtClean="0">
              <a:latin typeface="Times New Roman" pitchFamily="-109" charset="0"/>
            </a:endParaRPr>
          </a:p>
          <a:p>
            <a:endParaRPr lang="en-US" dirty="0" smtClean="0">
              <a:latin typeface="Times New Roman" pitchFamily="-109" charset="0"/>
            </a:endParaRPr>
          </a:p>
          <a:p>
            <a:r>
              <a:rPr lang="en-US" dirty="0" smtClean="0">
                <a:latin typeface="Times New Roman" pitchFamily="-109" charset="0"/>
              </a:rPr>
              <a:t>2. Hundred-step</a:t>
            </a:r>
            <a:r>
              <a:rPr lang="en-US" baseline="0" dirty="0" smtClean="0">
                <a:latin typeface="Times New Roman" pitchFamily="-109" charset="0"/>
              </a:rPr>
              <a:t> rule: How are you able to do in 100 steps what a Von Neumann computer can’t do in a billion steps? …</a:t>
            </a:r>
          </a:p>
          <a:p>
            <a:endParaRPr lang="en-US" baseline="0" dirty="0" smtClean="0">
              <a:latin typeface="Times New Roman" pitchFamily="-109" charset="0"/>
            </a:endParaRPr>
          </a:p>
          <a:p>
            <a:r>
              <a:rPr lang="en-US" baseline="0" dirty="0" smtClean="0">
                <a:latin typeface="Times New Roman" pitchFamily="-109" charset="0"/>
              </a:rPr>
              <a:t>3. All contribute at once: just go on to next.</a:t>
            </a:r>
          </a:p>
          <a:p>
            <a:endParaRPr lang="en-US" baseline="0" dirty="0" smtClean="0">
              <a:latin typeface="Times New Roman" pitchFamily="-109" charset="0"/>
            </a:endParaRPr>
          </a:p>
          <a:p>
            <a:r>
              <a:rPr lang="en-US" baseline="0" dirty="0" smtClean="0">
                <a:latin typeface="Times New Roman" pitchFamily="-109" charset="0"/>
              </a:rPr>
              <a:t>4. Advisors, distributed representation. OK, so now we know how neural nets can compute (some)</a:t>
            </a:r>
          </a:p>
          <a:p>
            <a:r>
              <a:rPr lang="en-US" baseline="0" dirty="0" smtClean="0">
                <a:latin typeface="Times New Roman" pitchFamily="-109" charset="0"/>
              </a:rPr>
              <a:t>hard things super-fast. The next question is, how do you get a neural net to perform the right</a:t>
            </a:r>
          </a:p>
          <a:p>
            <a:r>
              <a:rPr lang="en-US" baseline="0" dirty="0" smtClean="0">
                <a:latin typeface="Times New Roman" pitchFamily="-109" charset="0"/>
              </a:rPr>
              <a:t>computation? Its has to learn. And how does it learn? By example.</a:t>
            </a:r>
          </a:p>
          <a:p>
            <a:endParaRPr lang="en-US" baseline="0" dirty="0" smtClean="0">
              <a:latin typeface="Times New Roman" pitchFamily="-109" charset="0"/>
            </a:endParaRPr>
          </a:p>
          <a:p>
            <a:r>
              <a:rPr lang="en-US" baseline="0" dirty="0" smtClean="0">
                <a:latin typeface="Times New Roman" pitchFamily="-109" charset="0"/>
              </a:rPr>
              <a:t>5. By example: Not like a step-by-step program. You never explicitly represent</a:t>
            </a:r>
          </a:p>
          <a:p>
            <a:r>
              <a:rPr lang="en-US" baseline="0" dirty="0" smtClean="0">
                <a:latin typeface="Times New Roman" pitchFamily="-109" charset="0"/>
              </a:rPr>
              <a:t>the mapping from inputs to outputs.</a:t>
            </a:r>
          </a:p>
          <a:p>
            <a:r>
              <a:rPr lang="en-US" baseline="0" dirty="0" smtClean="0">
                <a:latin typeface="Times New Roman" pitchFamily="-109" charset="0"/>
              </a:rPr>
              <a:t>OK, so how is it possible for stupid computational devices to learn from example?</a:t>
            </a:r>
          </a:p>
          <a:p>
            <a:r>
              <a:rPr lang="en-US" baseline="0" dirty="0" smtClean="0">
                <a:latin typeface="Times New Roman" pitchFamily="-109" charset="0"/>
              </a:rPr>
              <a:t>If you show an ordinary computer an example, it will just sit there.</a:t>
            </a:r>
            <a:endParaRPr lang="en-US" dirty="0" smtClean="0">
              <a:latin typeface="Times New Roman" pitchFamily="-109" charset="0"/>
            </a:endParaRPr>
          </a:p>
          <a:p>
            <a:endParaRPr lang="en-US" dirty="0" smtClean="0">
              <a:latin typeface="Times New Roman" pitchFamily="-109" charset="0"/>
            </a:endParaRPr>
          </a:p>
          <a:p>
            <a:r>
              <a:rPr lang="en-US" dirty="0" smtClean="0">
                <a:latin typeface="Times New Roman" pitchFamily="-109" charset="0"/>
              </a:rPr>
              <a:t>Neurons can handle</a:t>
            </a:r>
            <a:r>
              <a:rPr lang="en-US" baseline="0" dirty="0" smtClean="0">
                <a:latin typeface="Times New Roman" pitchFamily="-109" charset="0"/>
              </a:rPr>
              <a:t> sloppiness and noise.  Von Neumann style is brittle.</a:t>
            </a:r>
            <a:endParaRPr lang="en-US" dirty="0">
              <a:latin typeface="Times New Roman" pitchFamily="-109"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p:spPr>
        <p:txBody>
          <a:bodyPr/>
          <a:lstStyle/>
          <a:p>
            <a:fld id="{DA772DF0-0FBE-754A-B108-5712C39109CF}" type="slidenum">
              <a:rPr lang="en-GB"/>
              <a:pPr/>
              <a:t>9</a:t>
            </a:fld>
            <a:endParaRPr lang="en-GB"/>
          </a:p>
        </p:txBody>
      </p:sp>
      <p:sp>
        <p:nvSpPr>
          <p:cNvPr id="30723" name="Text Box 1"/>
          <p:cNvSpPr txBox="1">
            <a:spLocks noGrp="1" noRot="1" noChangeAspect="1" noChangeArrowheads="1"/>
          </p:cNvSpPr>
          <p:nvPr>
            <p:ph type="sldImg"/>
          </p:nvPr>
        </p:nvSpPr>
        <p:spPr>
          <a:xfrm>
            <a:off x="1371600" y="685800"/>
            <a:ext cx="5029200" cy="3771900"/>
          </a:xfrm>
          <a:solidFill>
            <a:srgbClr val="FFFFFF"/>
          </a:solidFill>
          <a:ln>
            <a:solidFill>
              <a:srgbClr val="000000"/>
            </a:solidFill>
            <a:miter lim="800000"/>
          </a:ln>
        </p:spPr>
      </p:sp>
      <p:sp>
        <p:nvSpPr>
          <p:cNvPr id="30724" name="Text Box 2"/>
          <p:cNvSpPr txBox="1">
            <a:spLocks noGrp="1" noChangeArrowheads="1"/>
          </p:cNvSpPr>
          <p:nvPr>
            <p:ph type="body" idx="1"/>
          </p:nvPr>
        </p:nvSpPr>
        <p:spPr>
          <a:xfrm>
            <a:off x="777875" y="4776788"/>
            <a:ext cx="6218238" cy="4435475"/>
          </a:xfrm>
          <a:noFill/>
          <a:ln/>
        </p:spPr>
        <p:txBody>
          <a:bodyPr/>
          <a:lstStyle/>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dirty="0" smtClean="0">
                <a:latin typeface="Arial" pitchFamily="-109" charset="0"/>
                <a:ea typeface="DejaVu LGC Sans" charset="0"/>
                <a:cs typeface="DejaVu LGC Sans" charset="0"/>
              </a:rPr>
              <a:t>Zillions of variations, but</a:t>
            </a:r>
            <a:r>
              <a:rPr lang="en-GB" sz="2800" baseline="0" dirty="0" smtClean="0">
                <a:latin typeface="Arial" pitchFamily="-109" charset="0"/>
                <a:ea typeface="DejaVu LGC Sans" charset="0"/>
                <a:cs typeface="DejaVu LGC Sans" charset="0"/>
              </a:rPr>
              <a:t> the learning algorithms boil down to these two basic strategies.</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“Rolled-up newspaper” is not a standard term (yet)</a:t>
            </a:r>
            <a:r>
              <a:rPr lang="en-GB" sz="2800" baseline="0" dirty="0" smtClean="0">
                <a:latin typeface="Arial" pitchFamily="-109" charset="0"/>
                <a:ea typeface="DejaVu LGC Sans" charset="0"/>
                <a:cs typeface="DejaVu LGC Sans" charset="0"/>
              </a:rPr>
              <a:t>.</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endParaRPr lang="en-GB" sz="2800" baseline="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TELL THE STORY BEFORE CLICKING</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Draw </a:t>
            </a:r>
            <a:r>
              <a:rPr lang="en-GB" sz="2800" baseline="0" dirty="0" err="1" smtClean="0">
                <a:latin typeface="Arial" pitchFamily="-109" charset="0"/>
                <a:ea typeface="DejaVu LGC Sans" charset="0"/>
                <a:cs typeface="DejaVu LGC Sans" charset="0"/>
              </a:rPr>
              <a:t>Asim</a:t>
            </a:r>
            <a:r>
              <a:rPr lang="en-GB" sz="2800" baseline="0" dirty="0" smtClean="0">
                <a:latin typeface="Arial" pitchFamily="-109" charset="0"/>
                <a:ea typeface="DejaVu LGC Sans" charset="0"/>
                <a:cs typeface="DejaVu LGC Sans" charset="0"/>
              </a:rPr>
              <a:t>, Ben, Jessica on the whiteboard</a:t>
            </a:r>
            <a:endParaRPr lang="en-GB" sz="280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dirty="0" smtClean="0">
                <a:latin typeface="Arial" pitchFamily="-109" charset="0"/>
                <a:ea typeface="DejaVu LGC Sans" charset="0"/>
                <a:cs typeface="DejaVu LGC Sans" charset="0"/>
              </a:rPr>
              <a:t>Punjabi </a:t>
            </a:r>
            <a:r>
              <a:rPr lang="en-GB" sz="2800" dirty="0">
                <a:latin typeface="Arial" pitchFamily="-109" charset="0"/>
                <a:ea typeface="DejaVu LGC Sans" charset="0"/>
                <a:cs typeface="DejaVu LGC Sans" charset="0"/>
              </a:rPr>
              <a:t>Kebab </a:t>
            </a:r>
            <a:r>
              <a:rPr lang="en-GB" sz="2800" dirty="0" smtClean="0">
                <a:latin typeface="Arial" pitchFamily="-109" charset="0"/>
                <a:ea typeface="DejaVu LGC Sans" charset="0"/>
                <a:cs typeface="DejaVu LGC Sans" charset="0"/>
              </a:rPr>
              <a:t>Restaurant</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endParaRPr lang="en-GB" sz="280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dirty="0" smtClean="0">
                <a:latin typeface="Arial" pitchFamily="-109" charset="0"/>
                <a:ea typeface="DejaVu LGC Sans" charset="0"/>
                <a:cs typeface="DejaVu LGC Sans" charset="0"/>
              </a:rPr>
              <a:t>The moral of the story:</a:t>
            </a:r>
            <a:r>
              <a:rPr lang="en-GB" sz="2800" baseline="0" dirty="0" smtClean="0">
                <a:latin typeface="Arial" pitchFamily="-109" charset="0"/>
                <a:ea typeface="DejaVu LGC Sans" charset="0"/>
                <a:cs typeface="DejaVu LGC Sans" charset="0"/>
              </a:rPr>
              <a:t> then click.</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endParaRPr lang="en-GB" sz="2800" baseline="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1. Now explain that the input nodes are always advising “Do it!” whenever</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their sensor gets activated. This is how information gets into the network. The other</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nodes then have to determine when to listen to these inputs and when to ignore them.</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endParaRPr lang="en-GB" sz="2800" baseline="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Now, how do you know whether you were right or wrong? You need some external</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input to tell you that.</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endParaRPr lang="en-GB" sz="2800" baseline="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2. Well-suited. Teacher, pain/pleasure, fitness function.</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endParaRPr lang="en-GB" sz="2800" baseline="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DON’T CLICK YET.</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endParaRPr lang="en-GB" sz="2800" baseline="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Everyone who’s ever trained a dog understands learning by rolled-up</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newspaper. Clustering is less obvious fundamental learning method, but at least as important.</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How many clusters do you see here?  I see two.  If you frame this as a step-by-step</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problem, it’s hard and computationally intensive. Here’s how neural nets do it…</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endParaRPr lang="en-GB" sz="2800" baseline="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3. Advisors team up when they’re responding to the same things, and increase their specialization</a:t>
            </a: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baseline="0" dirty="0" smtClean="0">
                <a:latin typeface="Arial" pitchFamily="-109" charset="0"/>
                <a:ea typeface="DejaVu LGC Sans" charset="0"/>
                <a:cs typeface="DejaVu LGC Sans" charset="0"/>
              </a:rPr>
              <a:t>when they’re responding to different things.</a:t>
            </a:r>
            <a:endParaRPr lang="en-GB" sz="280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endParaRPr lang="en-GB" sz="2800" dirty="0" smtClean="0">
              <a:latin typeface="Arial" pitchFamily="-109" charset="0"/>
              <a:ea typeface="DejaVu LGC Sans" charset="0"/>
              <a:cs typeface="DejaVu LGC Sans" charset="0"/>
            </a:endParaRPr>
          </a:p>
          <a:p>
            <a:pPr marL="1295400" lvl="2" indent="-215900" eaLnBrk="1">
              <a:lnSpc>
                <a:spcPct val="93000"/>
              </a:lnSpc>
              <a:spcBef>
                <a:spcPct val="0"/>
              </a:spcBef>
              <a:spcAft>
                <a:spcPts val="1138"/>
              </a:spcAft>
              <a:buSzPct val="45000"/>
              <a:buFont typeface="Wingdings" pitchFamily="-109" charset="2"/>
              <a:buNone/>
              <a:tabLst>
                <a:tab pos="723900" algn="l"/>
                <a:tab pos="1447800" algn="l"/>
                <a:tab pos="2171700" algn="l"/>
                <a:tab pos="2895600" algn="l"/>
                <a:tab pos="3619500" algn="l"/>
                <a:tab pos="4343400" algn="l"/>
                <a:tab pos="5067300" algn="l"/>
                <a:tab pos="5791200" algn="l"/>
              </a:tabLst>
            </a:pPr>
            <a:r>
              <a:rPr lang="en-GB" sz="2800" dirty="0" smtClean="0">
                <a:latin typeface="Arial" pitchFamily="-109" charset="0"/>
                <a:ea typeface="DejaVu LGC Sans" charset="0"/>
                <a:cs typeface="DejaVu LGC Sans" charset="0"/>
              </a:rPr>
              <a:t>Clustering: stereotyping</a:t>
            </a:r>
            <a:endParaRPr lang="en-GB" sz="2800" dirty="0">
              <a:latin typeface="Arial" pitchFamily="-109" charset="0"/>
              <a:ea typeface="DejaVu LGC Sans" charset="0"/>
              <a:cs typeface="DejaVu LGC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9" charset="0"/>
              </a:rPr>
              <a:t>This is the simplest form of competitive</a:t>
            </a:r>
            <a:r>
              <a:rPr lang="en-US" baseline="0" dirty="0" smtClean="0">
                <a:latin typeface="Times New Roman" pitchFamily="-109" charset="0"/>
              </a:rPr>
              <a:t> learning. There are many, many variations.</a:t>
            </a:r>
          </a:p>
          <a:p>
            <a:endParaRPr lang="en-US" baseline="0" dirty="0" smtClean="0">
              <a:latin typeface="Times New Roman" pitchFamily="-109" charset="0"/>
            </a:endParaRPr>
          </a:p>
          <a:p>
            <a:r>
              <a:rPr lang="en-US" baseline="0" dirty="0" smtClean="0">
                <a:latin typeface="Times New Roman" pitchFamily="-109" charset="0"/>
              </a:rPr>
              <a:t>For each of the three steps, read it, and then do it on the whiteboard.</a:t>
            </a:r>
            <a:endParaRPr lang="en-US" dirty="0" smtClean="0">
              <a:latin typeface="Times New Roman" pitchFamily="-109" charset="0"/>
            </a:endParaRPr>
          </a:p>
          <a:p>
            <a:endParaRPr lang="en-US" dirty="0" smtClean="0">
              <a:latin typeface="Times New Roman" pitchFamily="-109" charset="0"/>
            </a:endParaRPr>
          </a:p>
          <a:p>
            <a:r>
              <a:rPr lang="en-US" dirty="0" smtClean="0">
                <a:latin typeface="Times New Roman" pitchFamily="-109" charset="0"/>
              </a:rPr>
              <a:t>“League” is not a standard term.</a:t>
            </a:r>
          </a:p>
          <a:p>
            <a:endParaRPr lang="en-US" dirty="0" smtClean="0">
              <a:latin typeface="Times New Roman" pitchFamily="-109" charset="0"/>
            </a:endParaRPr>
          </a:p>
          <a:p>
            <a:r>
              <a:rPr lang="en-US" dirty="0" smtClean="0">
                <a:latin typeface="Times New Roman" pitchFamily="-109" charset="0"/>
              </a:rPr>
              <a:t>Starting</a:t>
            </a:r>
            <a:r>
              <a:rPr lang="en-US" baseline="0" dirty="0" smtClean="0">
                <a:latin typeface="Times New Roman" pitchFamily="-109" charset="0"/>
              </a:rPr>
              <a:t> with random weights is a very common technique in neural nets.</a:t>
            </a:r>
            <a:endParaRPr lang="en-US" dirty="0" smtClean="0">
              <a:latin typeface="Times New Roman" pitchFamily="-109" charset="0"/>
            </a:endParaRPr>
          </a:p>
          <a:p>
            <a:endParaRPr lang="en-US" dirty="0" smtClean="0">
              <a:latin typeface="Times New Roman" pitchFamily="-109" charset="0"/>
            </a:endParaRPr>
          </a:p>
          <a:p>
            <a:r>
              <a:rPr lang="en-US" dirty="0" smtClean="0">
                <a:latin typeface="Times New Roman" pitchFamily="-109" charset="0"/>
              </a:rPr>
              <a:t>You can track moving clusters this way.</a:t>
            </a:r>
          </a:p>
          <a:p>
            <a:endParaRPr lang="en-US" dirty="0"/>
          </a:p>
        </p:txBody>
      </p:sp>
      <p:sp>
        <p:nvSpPr>
          <p:cNvPr id="4" name="Slide Number Placeholder 3"/>
          <p:cNvSpPr>
            <a:spLocks noGrp="1"/>
          </p:cNvSpPr>
          <p:nvPr>
            <p:ph type="sldNum" idx="10"/>
          </p:nvPr>
        </p:nvSpPr>
        <p:spPr/>
        <p:txBody>
          <a:bodyPr/>
          <a:lstStyle/>
          <a:p>
            <a:fld id="{2A46CDDF-315E-5347-B15E-CA844EF21C70}"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0080625" cy="75596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0794" tIns="50397" rIns="100794" bIns="50397" rtlCol="0" anchor="ctr"/>
          <a:lstStyle/>
          <a:p>
            <a:pPr algn="ctr" eaLnBrk="1" latinLnBrk="0" hangingPunct="1"/>
            <a:endParaRPr kumimoji="0" lang="en-US"/>
          </a:p>
        </p:txBody>
      </p:sp>
      <p:sp useBgFill="1">
        <p:nvSpPr>
          <p:cNvPr id="13" name="Rounded Rectangle 12"/>
          <p:cNvSpPr/>
          <p:nvPr/>
        </p:nvSpPr>
        <p:spPr>
          <a:xfrm>
            <a:off x="72003" y="76893"/>
            <a:ext cx="9936617" cy="737691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9" name="Subtitle 8"/>
          <p:cNvSpPr>
            <a:spLocks noGrp="1"/>
          </p:cNvSpPr>
          <p:nvPr>
            <p:ph type="subTitle" idx="1"/>
          </p:nvPr>
        </p:nvSpPr>
        <p:spPr>
          <a:xfrm>
            <a:off x="1428088" y="3527848"/>
            <a:ext cx="7056438" cy="1763924"/>
          </a:xfrm>
        </p:spPr>
        <p:txBody>
          <a:bodyPr/>
          <a:lstStyle>
            <a:lvl1pPr marL="0" indent="0" algn="ctr">
              <a:buNone/>
              <a:defRPr sz="2900">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500">
                <a:solidFill>
                  <a:srgbClr val="FFFFFF"/>
                </a:solidFill>
              </a:defRPr>
            </a:lvl1pPr>
          </a:lstStyle>
          <a:p>
            <a:fld id="{BE1955B8-01ED-A846-80F7-1365A019CD5B}" type="slidenum">
              <a:rPr lang="en-GB" smtClean="0"/>
              <a:pPr/>
              <a:t>‹#›</a:t>
            </a:fld>
            <a:endParaRPr lang="en-GB"/>
          </a:p>
        </p:txBody>
      </p:sp>
      <p:sp>
        <p:nvSpPr>
          <p:cNvPr id="7" name="Rectangle 6"/>
          <p:cNvSpPr/>
          <p:nvPr/>
        </p:nvSpPr>
        <p:spPr>
          <a:xfrm>
            <a:off x="69378" y="1597589"/>
            <a:ext cx="9945618" cy="168361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0" name="Rectangle 9"/>
          <p:cNvSpPr/>
          <p:nvPr/>
        </p:nvSpPr>
        <p:spPr>
          <a:xfrm>
            <a:off x="69378" y="1539625"/>
            <a:ext cx="9945618" cy="13291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Rectangle 10"/>
          <p:cNvSpPr/>
          <p:nvPr/>
        </p:nvSpPr>
        <p:spPr>
          <a:xfrm>
            <a:off x="69378" y="3281204"/>
            <a:ext cx="9945618" cy="121841"/>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8" name="Title 7"/>
          <p:cNvSpPr>
            <a:spLocks noGrp="1"/>
          </p:cNvSpPr>
          <p:nvPr>
            <p:ph type="ctrTitle"/>
          </p:nvPr>
        </p:nvSpPr>
        <p:spPr>
          <a:xfrm>
            <a:off x="504031" y="1660010"/>
            <a:ext cx="9072563" cy="1620430"/>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5943E-C3D3-964C-93C2-A36611DD12A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41"/>
            <a:ext cx="2217738" cy="645022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08063" y="302740"/>
            <a:ext cx="6132380" cy="64502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D687A-7BE3-454C-A6EE-9FBC01E0E07A}"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endParaRPr lang="en-US"/>
          </a:p>
        </p:txBody>
      </p:sp>
      <p:sp>
        <p:nvSpPr>
          <p:cNvPr id="5" name="Rectangle 5"/>
          <p:cNvSpPr>
            <a:spLocks noGrp="1" noChangeArrowheads="1"/>
          </p:cNvSpPr>
          <p:nvPr>
            <p:ph type="sldNum" idx="12"/>
          </p:nvPr>
        </p:nvSpPr>
        <p:spPr>
          <a:ln/>
        </p:spPr>
        <p:txBody>
          <a:bodyPr/>
          <a:lstStyle>
            <a:lvl1pPr>
              <a:defRPr/>
            </a:lvl1pPr>
          </a:lstStyle>
          <a:p>
            <a:fld id="{B93C2042-B3F1-6C48-8F28-5516CFDBD85F}"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7ACB6-4DD8-EB45-AFC2-3430EE7EE2C1}" type="slidenum">
              <a:rPr lang="en-GB" smtClean="0"/>
              <a:pPr/>
              <a:t>‹#›</a:t>
            </a:fld>
            <a:endParaRPr lang="en-GB"/>
          </a:p>
        </p:txBody>
      </p:sp>
      <p:sp>
        <p:nvSpPr>
          <p:cNvPr id="8" name="Content Placeholder 7"/>
          <p:cNvSpPr>
            <a:spLocks noGrp="1"/>
          </p:cNvSpPr>
          <p:nvPr>
            <p:ph sz="quarter" idx="1"/>
          </p:nvPr>
        </p:nvSpPr>
        <p:spPr>
          <a:xfrm>
            <a:off x="1008063" y="1595932"/>
            <a:ext cx="8568531" cy="5039783"/>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0080625" cy="75596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0794" tIns="50397" rIns="100794" bIns="50397" rtlCol="0" anchor="ctr"/>
          <a:lstStyle/>
          <a:p>
            <a:pPr algn="ctr" eaLnBrk="1" latinLnBrk="0" hangingPunct="1"/>
            <a:endParaRPr kumimoji="0" lang="en-US"/>
          </a:p>
        </p:txBody>
      </p:sp>
      <p:sp useBgFill="1">
        <p:nvSpPr>
          <p:cNvPr id="10" name="Rounded Rectangle 9"/>
          <p:cNvSpPr/>
          <p:nvPr/>
        </p:nvSpPr>
        <p:spPr>
          <a:xfrm>
            <a:off x="72003" y="76893"/>
            <a:ext cx="9936617" cy="737691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2" name="Title 1"/>
          <p:cNvSpPr>
            <a:spLocks noGrp="1"/>
          </p:cNvSpPr>
          <p:nvPr>
            <p:ph type="title"/>
          </p:nvPr>
        </p:nvSpPr>
        <p:spPr>
          <a:xfrm>
            <a:off x="796300" y="1049956"/>
            <a:ext cx="8568531" cy="1501435"/>
          </a:xfrm>
        </p:spPr>
        <p:txBody>
          <a:bodyPr anchor="b" anchorCtr="0"/>
          <a:lstStyle>
            <a:lvl1pPr algn="l">
              <a:buNone/>
              <a:defRPr sz="44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96300" y="2808630"/>
            <a:ext cx="8568531" cy="1475186"/>
          </a:xfrm>
        </p:spPr>
        <p:txBody>
          <a:bodyPr anchor="t" anchorCtr="0"/>
          <a:lstStyle>
            <a:lvl1pPr marL="0" indent="0">
              <a:buNone/>
              <a:defRPr sz="26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82055" y="6803708"/>
            <a:ext cx="4410273" cy="503978"/>
          </a:xfrm>
        </p:spPr>
        <p:txBody>
          <a:bodyPr/>
          <a:lstStyle/>
          <a:p>
            <a:endParaRPr lang="en-US"/>
          </a:p>
        </p:txBody>
      </p:sp>
      <p:sp>
        <p:nvSpPr>
          <p:cNvPr id="7" name="Rectangle 6"/>
          <p:cNvSpPr/>
          <p:nvPr/>
        </p:nvSpPr>
        <p:spPr>
          <a:xfrm flipV="1">
            <a:off x="76523" y="2620015"/>
            <a:ext cx="9936774" cy="10079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8" name="Rectangle 7"/>
          <p:cNvSpPr/>
          <p:nvPr/>
        </p:nvSpPr>
        <p:spPr>
          <a:xfrm>
            <a:off x="76229" y="2581043"/>
            <a:ext cx="9937068" cy="5039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9" name="Rectangle 8"/>
          <p:cNvSpPr/>
          <p:nvPr/>
        </p:nvSpPr>
        <p:spPr>
          <a:xfrm>
            <a:off x="75303" y="2721483"/>
            <a:ext cx="9937994" cy="5039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6" name="Slide Number Placeholder 5"/>
          <p:cNvSpPr>
            <a:spLocks noGrp="1"/>
          </p:cNvSpPr>
          <p:nvPr>
            <p:ph type="sldNum" sz="quarter" idx="12"/>
          </p:nvPr>
        </p:nvSpPr>
        <p:spPr>
          <a:xfrm>
            <a:off x="161290" y="6844026"/>
            <a:ext cx="504031" cy="503978"/>
          </a:xfrm>
        </p:spPr>
        <p:txBody>
          <a:bodyPr/>
          <a:lstStyle/>
          <a:p>
            <a:fld id="{F2208EBA-1817-4C4D-A7D4-86B553395406}"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59219-B5F7-B349-A8A1-46A6AEACFEAB}" type="slidenum">
              <a:rPr lang="en-GB" smtClean="0"/>
              <a:pPr/>
              <a:t>‹#›</a:t>
            </a:fld>
            <a:endParaRPr lang="en-GB"/>
          </a:p>
        </p:txBody>
      </p:sp>
      <p:sp>
        <p:nvSpPr>
          <p:cNvPr id="9" name="Content Placeholder 8"/>
          <p:cNvSpPr>
            <a:spLocks noGrp="1"/>
          </p:cNvSpPr>
          <p:nvPr>
            <p:ph sz="quarter" idx="1"/>
          </p:nvPr>
        </p:nvSpPr>
        <p:spPr>
          <a:xfrm>
            <a:off x="1008063" y="1595932"/>
            <a:ext cx="4133056" cy="5039783"/>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439337" y="1595932"/>
            <a:ext cx="4133056" cy="5039783"/>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8063" y="300987"/>
            <a:ext cx="8568531" cy="1259946"/>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8063" y="1595931"/>
            <a:ext cx="4116255" cy="839964"/>
          </a:xfrm>
          <a:noFill/>
          <a:ln w="12700" cap="sq" cmpd="sng" algn="ctr">
            <a:noFill/>
            <a:prstDash val="solid"/>
          </a:ln>
        </p:spPr>
        <p:txBody>
          <a:bodyPr lIns="100794" anchor="b" anchorCtr="0">
            <a:noAutofit/>
          </a:bodyPr>
          <a:lstStyle>
            <a:lvl1pPr marL="0" indent="0">
              <a:buNone/>
              <a:defRPr sz="26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460339" y="1595931"/>
            <a:ext cx="4116255" cy="839964"/>
          </a:xfrm>
          <a:noFill/>
          <a:ln w="12700" cap="sq" cmpd="sng" algn="ctr">
            <a:noFill/>
            <a:prstDash val="solid"/>
          </a:ln>
        </p:spPr>
        <p:txBody>
          <a:bodyPr lIns="100794" anchor="b" anchorCtr="0">
            <a:noAutofit/>
          </a:bodyPr>
          <a:lstStyle>
            <a:lvl1pPr marL="0" indent="0">
              <a:buNone/>
              <a:defRPr sz="26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DA36B-4D06-BB46-A40E-489B77CA879F}" type="slidenum">
              <a:rPr lang="en-GB" smtClean="0"/>
              <a:pPr/>
              <a:t>‹#›</a:t>
            </a:fld>
            <a:endParaRPr lang="en-GB"/>
          </a:p>
        </p:txBody>
      </p:sp>
      <p:sp>
        <p:nvSpPr>
          <p:cNvPr id="11" name="Content Placeholder 10"/>
          <p:cNvSpPr>
            <a:spLocks noGrp="1"/>
          </p:cNvSpPr>
          <p:nvPr>
            <p:ph sz="half" idx="2"/>
          </p:nvPr>
        </p:nvSpPr>
        <p:spPr>
          <a:xfrm>
            <a:off x="1008063" y="2477893"/>
            <a:ext cx="4116255" cy="4283816"/>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5460339" y="2477893"/>
            <a:ext cx="4116255" cy="4283816"/>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D49738-ACF2-864C-AC3C-2C08FA8B8FF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11C8C6-ACD0-C64A-8EE6-11960168E87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0080625" cy="7559675"/>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useBgFill="1">
        <p:nvSpPr>
          <p:cNvPr id="9" name="Rounded Rectangle 8"/>
          <p:cNvSpPr/>
          <p:nvPr/>
        </p:nvSpPr>
        <p:spPr>
          <a:xfrm>
            <a:off x="70564" y="76892"/>
            <a:ext cx="9936617" cy="737824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2" name="Title 1"/>
          <p:cNvSpPr>
            <a:spLocks noGrp="1"/>
          </p:cNvSpPr>
          <p:nvPr>
            <p:ph type="title"/>
          </p:nvPr>
        </p:nvSpPr>
        <p:spPr>
          <a:xfrm>
            <a:off x="1008063" y="300987"/>
            <a:ext cx="8568531" cy="1259946"/>
          </a:xfrm>
        </p:spPr>
        <p:txBody>
          <a:bodyPr anchor="b" anchorCtr="0"/>
          <a:lstStyle>
            <a:lvl1pPr algn="l">
              <a:buNone/>
              <a:defRPr sz="44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08063" y="1763924"/>
            <a:ext cx="2100130" cy="4955787"/>
          </a:xfrm>
        </p:spPr>
        <p:txBody>
          <a:bodyPr/>
          <a:lstStyle>
            <a:lvl1pPr marL="0" indent="0">
              <a:buNone/>
              <a:defRPr sz="2000"/>
            </a:lvl1pPr>
            <a:lvl2pPr>
              <a:buNone/>
              <a:defRPr sz="13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E6FD4-7B17-5847-9822-284CB5A059D0}" type="slidenum">
              <a:rPr lang="en-GB" smtClean="0"/>
              <a:pPr/>
              <a:t>‹#›</a:t>
            </a:fld>
            <a:endParaRPr lang="en-GB"/>
          </a:p>
        </p:txBody>
      </p:sp>
      <p:sp>
        <p:nvSpPr>
          <p:cNvPr id="11" name="Content Placeholder 10"/>
          <p:cNvSpPr>
            <a:spLocks noGrp="1"/>
          </p:cNvSpPr>
          <p:nvPr>
            <p:ph sz="quarter" idx="1"/>
          </p:nvPr>
        </p:nvSpPr>
        <p:spPr>
          <a:xfrm>
            <a:off x="3276203" y="1763924"/>
            <a:ext cx="6300391" cy="495578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063" y="5401949"/>
            <a:ext cx="8064500" cy="575726"/>
          </a:xfrm>
        </p:spPr>
        <p:txBody>
          <a:bodyPr anchor="ctr">
            <a:noAutofit/>
          </a:bodyPr>
          <a:lstStyle>
            <a:lvl1pPr algn="l">
              <a:buNone/>
              <a:defRPr sz="3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008063" y="6003013"/>
            <a:ext cx="8064500" cy="755968"/>
          </a:xfrm>
        </p:spPr>
        <p:txBody>
          <a:bodyPr/>
          <a:lstStyle>
            <a:lvl1pPr marL="0" indent="0">
              <a:buFontTx/>
              <a:buNone/>
              <a:defRPr sz="1800"/>
            </a:lvl1pPr>
            <a:lvl2pPr>
              <a:defRPr sz="1300"/>
            </a:lvl2pPr>
            <a:lvl3pPr>
              <a:defRPr sz="1100"/>
            </a:lvl3pPr>
            <a:lvl4pPr>
              <a:defRPr sz="1000"/>
            </a:lvl4pPr>
            <a:lvl5pPr>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1008062" y="6803708"/>
            <a:ext cx="4284266" cy="503978"/>
          </a:xfrm>
        </p:spPr>
        <p:txBody>
          <a:bodyPr/>
          <a:lstStyle/>
          <a:p>
            <a:endParaRPr lang="en-US"/>
          </a:p>
        </p:txBody>
      </p:sp>
      <p:sp>
        <p:nvSpPr>
          <p:cNvPr id="7" name="Slide Number Placeholder 6"/>
          <p:cNvSpPr>
            <a:spLocks noGrp="1"/>
          </p:cNvSpPr>
          <p:nvPr>
            <p:ph type="sldNum" sz="quarter" idx="12"/>
          </p:nvPr>
        </p:nvSpPr>
        <p:spPr>
          <a:xfrm>
            <a:off x="161290" y="6844026"/>
            <a:ext cx="504031" cy="503978"/>
          </a:xfrm>
        </p:spPr>
        <p:txBody>
          <a:bodyPr/>
          <a:lstStyle/>
          <a:p>
            <a:fld id="{0CB9E82A-ADA7-A447-BAC0-AE0554E2343E}" type="slidenum">
              <a:rPr lang="en-GB" smtClean="0"/>
              <a:pPr/>
              <a:t>‹#›</a:t>
            </a:fld>
            <a:endParaRPr lang="en-GB"/>
          </a:p>
        </p:txBody>
      </p:sp>
      <p:sp>
        <p:nvSpPr>
          <p:cNvPr id="11" name="Rectangle 10"/>
          <p:cNvSpPr/>
          <p:nvPr/>
        </p:nvSpPr>
        <p:spPr>
          <a:xfrm flipV="1">
            <a:off x="75304" y="5162752"/>
            <a:ext cx="9929416" cy="10079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Rectangle 11"/>
          <p:cNvSpPr/>
          <p:nvPr/>
        </p:nvSpPr>
        <p:spPr>
          <a:xfrm>
            <a:off x="75526" y="5126287"/>
            <a:ext cx="9929194" cy="5039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3" name="Rectangle 12"/>
          <p:cNvSpPr/>
          <p:nvPr/>
        </p:nvSpPr>
        <p:spPr>
          <a:xfrm>
            <a:off x="75528" y="5261596"/>
            <a:ext cx="9929192" cy="53801"/>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3" name="Picture Placeholder 2"/>
          <p:cNvSpPr>
            <a:spLocks noGrp="1"/>
          </p:cNvSpPr>
          <p:nvPr>
            <p:ph type="pic" idx="1"/>
          </p:nvPr>
        </p:nvSpPr>
        <p:spPr>
          <a:xfrm>
            <a:off x="75305" y="73497"/>
            <a:ext cx="9923940" cy="5050283"/>
          </a:xfrm>
          <a:prstGeom prst="round2SameRect">
            <a:avLst>
              <a:gd name="adj1" fmla="val 7101"/>
              <a:gd name="adj2" fmla="val 0"/>
            </a:avLst>
          </a:prstGeom>
          <a:solidFill>
            <a:schemeClr val="bg2"/>
          </a:solidFill>
          <a:ln w="6350">
            <a:solidFill>
              <a:schemeClr val="tx1"/>
            </a:solidFill>
          </a:ln>
        </p:spPr>
        <p:txBody>
          <a:bodyPr/>
          <a:lstStyle>
            <a:lvl1pPr marL="0" indent="0">
              <a:buNone/>
              <a:defRPr sz="35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0080625" cy="75596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0794" tIns="50397" rIns="100794" bIns="50397" rtlCol="0" anchor="ctr"/>
          <a:lstStyle/>
          <a:p>
            <a:pPr algn="ctr" eaLnBrk="1" latinLnBrk="0" hangingPunct="1"/>
            <a:endParaRPr kumimoji="0" lang="en-US"/>
          </a:p>
        </p:txBody>
      </p:sp>
      <p:sp useBgFill="1">
        <p:nvSpPr>
          <p:cNvPr id="8" name="Rounded Rectangle 7"/>
          <p:cNvSpPr/>
          <p:nvPr/>
        </p:nvSpPr>
        <p:spPr>
          <a:xfrm>
            <a:off x="70564" y="76892"/>
            <a:ext cx="9936617" cy="737824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22" name="Title Placeholder 21"/>
          <p:cNvSpPr>
            <a:spLocks noGrp="1"/>
          </p:cNvSpPr>
          <p:nvPr>
            <p:ph type="title"/>
          </p:nvPr>
        </p:nvSpPr>
        <p:spPr>
          <a:xfrm>
            <a:off x="1008063" y="302737"/>
            <a:ext cx="8568531" cy="1259946"/>
          </a:xfrm>
          <a:prstGeom prst="rect">
            <a:avLst/>
          </a:prstGeom>
        </p:spPr>
        <p:txBody>
          <a:bodyPr lIns="100794" tIns="50397" rIns="100794" bIns="100794"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008063" y="1595932"/>
            <a:ext cx="8568531" cy="5039783"/>
          </a:xfrm>
          <a:prstGeom prst="rect">
            <a:avLst/>
          </a:prstGeom>
        </p:spPr>
        <p:txBody>
          <a:bodyPr lIns="100794" tIns="50397" rIns="100794" bIns="50397">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804422" y="6824707"/>
            <a:ext cx="2730169" cy="524977"/>
          </a:xfrm>
          <a:prstGeom prst="rect">
            <a:avLst/>
          </a:prstGeom>
        </p:spPr>
        <p:txBody>
          <a:bodyPr lIns="100794" tIns="50397" rIns="100794" bIns="50397" anchor="ctr" anchorCtr="0"/>
          <a:lstStyle>
            <a:lvl1pPr algn="r" eaLnBrk="1" latinLnBrk="0" hangingPunct="1">
              <a:defRPr kumimoji="0" sz="1500">
                <a:solidFill>
                  <a:schemeClr val="tx2"/>
                </a:solidFill>
              </a:defRPr>
            </a:lvl1pPr>
          </a:lstStyle>
          <a:p>
            <a:endParaRPr lang="en-US"/>
          </a:p>
        </p:txBody>
      </p:sp>
      <p:sp>
        <p:nvSpPr>
          <p:cNvPr id="3" name="Footer Placeholder 2"/>
          <p:cNvSpPr>
            <a:spLocks noGrp="1"/>
          </p:cNvSpPr>
          <p:nvPr>
            <p:ph type="ftr" sz="quarter" idx="3"/>
          </p:nvPr>
        </p:nvSpPr>
        <p:spPr>
          <a:xfrm>
            <a:off x="1008062" y="6803708"/>
            <a:ext cx="4368271" cy="503978"/>
          </a:xfrm>
          <a:prstGeom prst="rect">
            <a:avLst/>
          </a:prstGeom>
        </p:spPr>
        <p:txBody>
          <a:bodyPr lIns="100794" tIns="50397" rIns="100794" bIns="50397" anchor="ctr" anchorCtr="0"/>
          <a:lstStyle>
            <a:lvl1pPr eaLnBrk="1" latinLnBrk="0" hangingPunct="1">
              <a:defRPr kumimoji="0" sz="1500">
                <a:solidFill>
                  <a:schemeClr val="tx2"/>
                </a:solidFill>
              </a:defRPr>
            </a:lvl1pPr>
          </a:lstStyle>
          <a:p>
            <a:endParaRPr lang="en-US"/>
          </a:p>
        </p:txBody>
      </p:sp>
      <p:sp>
        <p:nvSpPr>
          <p:cNvPr id="23" name="Slide Number Placeholder 22"/>
          <p:cNvSpPr>
            <a:spLocks noGrp="1"/>
          </p:cNvSpPr>
          <p:nvPr>
            <p:ph type="sldNum" sz="quarter" idx="4"/>
          </p:nvPr>
        </p:nvSpPr>
        <p:spPr>
          <a:xfrm>
            <a:off x="161290" y="6845706"/>
            <a:ext cx="504031" cy="503978"/>
          </a:xfrm>
          <a:prstGeom prst="ellipse">
            <a:avLst/>
          </a:prstGeom>
          <a:solidFill>
            <a:schemeClr val="accent1"/>
          </a:solidFill>
        </p:spPr>
        <p:txBody>
          <a:bodyPr wrap="none" lIns="0" tIns="0" rIns="0" bIns="0" anchor="ctr" anchorCtr="1">
            <a:noAutofit/>
          </a:bodyPr>
          <a:lstStyle>
            <a:lvl1pPr algn="ctr" eaLnBrk="1" latinLnBrk="0" hangingPunct="1">
              <a:defRPr kumimoji="0" sz="1500">
                <a:solidFill>
                  <a:srgbClr val="FFFFFF"/>
                </a:solidFill>
                <a:latin typeface="+mj-lt"/>
                <a:ea typeface="+mj-ea"/>
                <a:cs typeface="+mj-cs"/>
              </a:defRPr>
            </a:lvl1pPr>
          </a:lstStyle>
          <a:p>
            <a:fld id="{BF196FF4-7B38-6B40-B336-53FB06A59E8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02383" indent="-302383" algn="l" rtl="0" eaLnBrk="1" latinLnBrk="0" hangingPunct="1">
        <a:spcBef>
          <a:spcPts val="639"/>
        </a:spcBef>
        <a:buClr>
          <a:schemeClr val="accent1"/>
        </a:buClr>
        <a:buSzPct val="85000"/>
        <a:buFont typeface="Wingdings 2"/>
        <a:buChar char=""/>
        <a:defRPr kumimoji="0" sz="2900" kern="1200">
          <a:solidFill>
            <a:schemeClr val="tx1"/>
          </a:solidFill>
          <a:latin typeface="+mn-lt"/>
          <a:ea typeface="+mn-ea"/>
          <a:cs typeface="+mn-cs"/>
        </a:defRPr>
      </a:lvl1pPr>
      <a:lvl2pPr marL="604766" indent="-251986" algn="l" rtl="0" eaLnBrk="1" latinLnBrk="0" hangingPunct="1">
        <a:spcBef>
          <a:spcPts val="408"/>
        </a:spcBef>
        <a:buClr>
          <a:schemeClr val="accent2"/>
        </a:buClr>
        <a:buSzPct val="85000"/>
        <a:buFont typeface="Lucida Grande"/>
        <a:buChar char="-"/>
        <a:defRPr kumimoji="0" sz="2600" kern="1200">
          <a:solidFill>
            <a:schemeClr val="tx1"/>
          </a:solidFill>
          <a:latin typeface="+mn-lt"/>
          <a:ea typeface="+mn-ea"/>
          <a:cs typeface="+mn-cs"/>
        </a:defRPr>
      </a:lvl2pPr>
      <a:lvl3pPr marL="907149" indent="-251986" algn="l" rtl="0" eaLnBrk="1" latinLnBrk="0" hangingPunct="1">
        <a:spcBef>
          <a:spcPts val="408"/>
        </a:spcBef>
        <a:buClr>
          <a:schemeClr val="accent1">
            <a:tint val="60000"/>
          </a:schemeClr>
        </a:buClr>
        <a:buSzPct val="85000"/>
        <a:buFont typeface="Lucida Grande"/>
        <a:buChar char="-"/>
        <a:defRPr kumimoji="0" sz="2200" kern="1200">
          <a:solidFill>
            <a:schemeClr val="tx1"/>
          </a:solidFill>
          <a:latin typeface="+mn-lt"/>
          <a:ea typeface="+mn-ea"/>
          <a:cs typeface="+mn-cs"/>
        </a:defRPr>
      </a:lvl3pPr>
      <a:lvl4pPr marL="1209532" indent="-251986" algn="l" rtl="0" eaLnBrk="1" latinLnBrk="0" hangingPunct="1">
        <a:spcBef>
          <a:spcPts val="408"/>
        </a:spcBef>
        <a:buClr>
          <a:schemeClr val="accent3"/>
        </a:buClr>
        <a:buSzPct val="80000"/>
        <a:buFont typeface="Lucida Grande"/>
        <a:buChar char="-"/>
        <a:defRPr kumimoji="0" sz="2200" kern="1200">
          <a:solidFill>
            <a:schemeClr val="tx1"/>
          </a:solidFill>
          <a:latin typeface="+mn-lt"/>
          <a:ea typeface="+mn-ea"/>
          <a:cs typeface="+mn-cs"/>
        </a:defRPr>
      </a:lvl4pPr>
      <a:lvl5pPr marL="1511915" indent="-251986" algn="l" rtl="0" eaLnBrk="1" latinLnBrk="0" hangingPunct="1">
        <a:spcBef>
          <a:spcPts val="408"/>
        </a:spcBef>
        <a:buClr>
          <a:schemeClr val="accent3"/>
        </a:buClr>
        <a:buFont typeface="Lucida Grande"/>
        <a:buChar char="-"/>
        <a:defRPr kumimoji="0" sz="2200" kern="1200">
          <a:solidFill>
            <a:schemeClr val="tx1"/>
          </a:solidFill>
          <a:latin typeface="+mn-lt"/>
          <a:ea typeface="+mn-ea"/>
          <a:cs typeface="+mn-cs"/>
        </a:defRPr>
      </a:lvl5pPr>
      <a:lvl6pPr marL="1814298" indent="-251986" algn="l" rtl="0" eaLnBrk="1" latinLnBrk="0" hangingPunct="1">
        <a:spcBef>
          <a:spcPts val="408"/>
        </a:spcBef>
        <a:buClr>
          <a:schemeClr val="accent3"/>
        </a:buClr>
        <a:buChar char="•"/>
        <a:defRPr kumimoji="0" sz="2000" kern="1200" baseline="0">
          <a:solidFill>
            <a:schemeClr val="tx1"/>
          </a:solidFill>
          <a:latin typeface="+mn-lt"/>
          <a:ea typeface="+mn-ea"/>
          <a:cs typeface="+mn-cs"/>
        </a:defRPr>
      </a:lvl6pPr>
      <a:lvl7pPr marL="2116681" indent="-251986" algn="l" rtl="0" eaLnBrk="1" latinLnBrk="0" hangingPunct="1">
        <a:spcBef>
          <a:spcPts val="408"/>
        </a:spcBef>
        <a:buClr>
          <a:schemeClr val="accent2"/>
        </a:buClr>
        <a:buChar char="•"/>
        <a:defRPr kumimoji="0" sz="2000" kern="1200">
          <a:solidFill>
            <a:schemeClr val="tx1"/>
          </a:solidFill>
          <a:latin typeface="+mn-lt"/>
          <a:ea typeface="+mn-ea"/>
          <a:cs typeface="+mn-cs"/>
        </a:defRPr>
      </a:lvl7pPr>
      <a:lvl8pPr marL="2419063" indent="-251986" algn="l" rtl="0" eaLnBrk="1" latinLnBrk="0" hangingPunct="1">
        <a:spcBef>
          <a:spcPts val="408"/>
        </a:spcBef>
        <a:buClr>
          <a:schemeClr val="accent1">
            <a:tint val="60000"/>
          </a:schemeClr>
        </a:buClr>
        <a:buChar char="•"/>
        <a:defRPr kumimoji="0" sz="2000" kern="1200">
          <a:solidFill>
            <a:schemeClr val="tx1"/>
          </a:solidFill>
          <a:latin typeface="+mn-lt"/>
          <a:ea typeface="+mn-ea"/>
          <a:cs typeface="+mn-cs"/>
        </a:defRPr>
      </a:lvl8pPr>
      <a:lvl9pPr marL="2721446" indent="-251986" algn="l" rtl="0" eaLnBrk="1" latinLnBrk="0" hangingPunct="1">
        <a:spcBef>
          <a:spcPts val="408"/>
        </a:spcBef>
        <a:buClr>
          <a:schemeClr val="accent2">
            <a:tint val="60000"/>
          </a:schemeClr>
        </a:buClr>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hyperlink" Target="http://www.peltarion.com/doc/index.php?title=Applications_of_adaptive_syste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3" Type="http://schemas.openxmlformats.org/officeDocument/2006/relationships/hyperlink" Target="http://www.peltarion.com/doc/index.php?title=Applications_of_adaptive_systems%23Practical_use" TargetMode="Externa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image" Target="../media/image4.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sund.de/netze/applets/BPN/bpn2/ochr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image" Target="../media/image6.png"/><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4" Type="http://schemas.openxmlformats.org/officeDocument/2006/relationships/image" Target="../media/image7.jpeg"/><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6.xml"/><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Neural Networks</a:t>
            </a:r>
          </a:p>
        </p:txBody>
      </p:sp>
      <p:sp>
        <p:nvSpPr>
          <p:cNvPr id="9" name="Text Placeholder 8"/>
          <p:cNvSpPr>
            <a:spLocks noGrp="1"/>
          </p:cNvSpPr>
          <p:nvPr>
            <p:ph type="body" idx="1"/>
          </p:nvPr>
        </p:nvSpPr>
        <p:spPr/>
        <p:txBody>
          <a:bodyPr/>
          <a:lstStyle/>
          <a:p>
            <a:endParaRPr lang="en-US"/>
          </a:p>
        </p:txBody>
      </p:sp>
      <p:sp>
        <p:nvSpPr>
          <p:cNvPr id="15363" name="Text Box 2"/>
          <p:cNvSpPr txBox="1">
            <a:spLocks noChangeArrowheads="1"/>
          </p:cNvSpPr>
          <p:nvPr/>
        </p:nvSpPr>
        <p:spPr bwMode="auto">
          <a:xfrm>
            <a:off x="5726112" y="6904037"/>
            <a:ext cx="4113213" cy="346075"/>
          </a:xfrm>
          <a:prstGeom prst="rect">
            <a:avLst/>
          </a:prstGeom>
          <a:noFill/>
          <a:ln w="9525">
            <a:noFill/>
            <a:round/>
            <a:headEnd/>
            <a:tailEnd/>
          </a:ln>
        </p:spPr>
        <p:txBody>
          <a:bodyPr lIns="90000" tIns="45000" rIns="90000" bIns="45000">
            <a:prstTxWarp prst="textNoShape">
              <a:avLst/>
            </a:prstTxWarp>
          </a:bodyPr>
          <a:lstStyle/>
          <a:p>
            <a:pPr algn="r">
              <a:tabLst>
                <a:tab pos="723900" algn="l"/>
                <a:tab pos="1447800" algn="l"/>
                <a:tab pos="2171700" algn="l"/>
                <a:tab pos="2895600" algn="l"/>
                <a:tab pos="3619500" algn="l"/>
                <a:tab pos="4343400" algn="l"/>
                <a:tab pos="5067300" algn="l"/>
                <a:tab pos="5791200" algn="l"/>
              </a:tabLst>
            </a:pPr>
            <a:r>
              <a:rPr lang="en-GB" sz="2400" dirty="0">
                <a:solidFill>
                  <a:srgbClr val="000000"/>
                </a:solidFill>
                <a:latin typeface="+mn-lt"/>
              </a:rPr>
              <a:t>Bethany Sweet, Ben </a:t>
            </a:r>
            <a:r>
              <a:rPr lang="en-GB" sz="2400" dirty="0" err="1">
                <a:solidFill>
                  <a:srgbClr val="000000"/>
                </a:solidFill>
                <a:latin typeface="+mn-lt"/>
              </a:rPr>
              <a:t>Kovitz</a:t>
            </a:r>
            <a:endParaRPr lang="en-GB" sz="2400" dirty="0">
              <a:solidFill>
                <a:srgbClr val="000000"/>
              </a:solidFill>
              <a:latin typeface="+mn-lt"/>
            </a:endParaRPr>
          </a:p>
        </p:txBody>
      </p:sp>
      <p:pic>
        <p:nvPicPr>
          <p:cNvPr id="15367" name="Picture 6"/>
          <p:cNvPicPr>
            <a:picLocks noChangeAspect="1" noChangeArrowheads="1"/>
          </p:cNvPicPr>
          <p:nvPr/>
        </p:nvPicPr>
        <p:blipFill>
          <a:blip r:embed="rId3"/>
          <a:srcRect/>
          <a:stretch>
            <a:fillRect/>
          </a:stretch>
        </p:blipFill>
        <p:spPr bwMode="auto">
          <a:xfrm>
            <a:off x="620712" y="2885593"/>
            <a:ext cx="4571999" cy="4399444"/>
          </a:xfrm>
          <a:prstGeom prst="rect">
            <a:avLst/>
          </a:prstGeom>
          <a:noFill/>
          <a:ln w="9525">
            <a:noFill/>
            <a:round/>
            <a:headEnd/>
            <a:tailEnd/>
          </a:ln>
        </p:spPr>
      </p:pic>
    </p:spTree>
  </p:cSld>
  <p:clrMapOvr>
    <a:masterClrMapping/>
  </p:clrMapOvr>
  <p:transition spd="med" advTm="1300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02737"/>
            <a:ext cx="9108282" cy="1259946"/>
          </a:xfrm>
        </p:spPr>
        <p:txBody>
          <a:bodyPr/>
          <a:lstStyle/>
          <a:p>
            <a:r>
              <a:rPr lang="en-US" dirty="0" smtClean="0"/>
              <a:t>Competitive learning</a:t>
            </a:r>
            <a:endParaRPr lang="en-US" dirty="0"/>
          </a:p>
        </p:txBody>
      </p:sp>
      <p:sp>
        <p:nvSpPr>
          <p:cNvPr id="3" name="Content Placeholder 2"/>
          <p:cNvSpPr>
            <a:spLocks noGrp="1"/>
          </p:cNvSpPr>
          <p:nvPr>
            <p:ph sz="quarter" idx="1"/>
          </p:nvPr>
        </p:nvSpPr>
        <p:spPr>
          <a:xfrm>
            <a:off x="468313" y="1595932"/>
            <a:ext cx="9108282" cy="5039783"/>
          </a:xfrm>
        </p:spPr>
        <p:txBody>
          <a:bodyPr/>
          <a:lstStyle/>
          <a:p>
            <a:pPr marL="514350" indent="-5143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Set-up:</a:t>
            </a:r>
          </a:p>
          <a:p>
            <a:pPr marL="816733" lvl="1" indent="-5143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To make </a:t>
            </a:r>
            <a:r>
              <a:rPr lang="en-GB" i="1" dirty="0" err="1" smtClean="0"/>
              <a:t>n</a:t>
            </a:r>
            <a:r>
              <a:rPr lang="en-GB" dirty="0" smtClean="0"/>
              <a:t> clusters, make a “league” of </a:t>
            </a:r>
            <a:r>
              <a:rPr lang="en-GB" i="1" dirty="0" err="1" smtClean="0"/>
              <a:t>n</a:t>
            </a:r>
            <a:r>
              <a:rPr lang="en-GB" dirty="0" smtClean="0"/>
              <a:t> neurons. Each neuron takes inputs from all sensors.</a:t>
            </a:r>
          </a:p>
          <a:p>
            <a:pPr marL="816733" lvl="1" indent="-5143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Randomize the weights.</a:t>
            </a:r>
          </a:p>
          <a:p>
            <a:pPr marL="514350" indent="-5143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Computation:</a:t>
            </a:r>
          </a:p>
          <a:p>
            <a:pPr marL="816733" lvl="1" indent="-5143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Whichever neuron in the league has the highest </a:t>
            </a:r>
            <a:r>
              <a:rPr lang="en-GB" i="1" dirty="0" smtClean="0"/>
              <a:t>sum</a:t>
            </a:r>
            <a:r>
              <a:rPr lang="en-GB" dirty="0" smtClean="0"/>
              <a:t> of input signals (input × weight) outputs a 1. All other neurons output a 0.</a:t>
            </a:r>
          </a:p>
          <a:p>
            <a:pPr marL="514350" indent="-5143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Learning:</a:t>
            </a:r>
          </a:p>
          <a:p>
            <a:pPr marL="816733" lvl="1" indent="-5143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After each example, the “winner” transfers weight from its weaker inputs to its stronger inputs.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lang="en-US" dirty="0" smtClean="0"/>
              <a:t>The end</a:t>
            </a:r>
            <a:endParaRPr lang="en-US" dirty="0"/>
          </a:p>
        </p:txBody>
      </p:sp>
    </p:spTree>
  </p:cSld>
  <p:clrMapOvr>
    <a:masterClrMapping/>
  </p:clrMapOvr>
  <p:transition advTm="25933"/>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Bongard</a:t>
            </a:r>
            <a:r>
              <a:rPr lang="en-US" dirty="0" smtClean="0"/>
              <a:t> problem #2</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449512" y="2179637"/>
            <a:ext cx="5486400" cy="346959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TD-Gammon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During play:</a:t>
            </a:r>
          </a:p>
          <a:p>
            <a:pPr lvl="1"/>
            <a:r>
              <a:rPr lang="en-US" dirty="0" smtClean="0"/>
              <a:t>Every turn, examine all legal moves and all legal responses, and plug each board position into the neural net’s evaluation function. Pick the move that yields the board position that comes out the best.</a:t>
            </a:r>
          </a:p>
          <a:p>
            <a:r>
              <a:rPr lang="en-US" dirty="0" smtClean="0"/>
              <a:t>Training:</a:t>
            </a:r>
          </a:p>
          <a:p>
            <a:pPr lvl="1"/>
            <a:r>
              <a:rPr lang="en-US" dirty="0" smtClean="0"/>
              <a:t>Look at the entire sequence of moves in an actual game. Using the current </a:t>
            </a:r>
            <a:r>
              <a:rPr lang="en-US" dirty="0" err="1" smtClean="0"/>
              <a:t>eval</a:t>
            </a:r>
            <a:r>
              <a:rPr lang="en-US" dirty="0" smtClean="0"/>
              <a:t> function, evaluate the board position after each move.</a:t>
            </a:r>
          </a:p>
          <a:p>
            <a:pPr lvl="1"/>
            <a:r>
              <a:rPr lang="en-US" dirty="0" smtClean="0"/>
              <a:t>Whenever the evaluation at time </a:t>
            </a:r>
            <a:r>
              <a:rPr lang="en-US" i="1" dirty="0" err="1" smtClean="0"/>
              <a:t>t</a:t>
            </a:r>
            <a:r>
              <a:rPr lang="en-US" dirty="0" smtClean="0"/>
              <a:t> differs from </a:t>
            </a:r>
            <a:r>
              <a:rPr lang="en-US" i="1" dirty="0" smtClean="0"/>
              <a:t>t+</a:t>
            </a:r>
            <a:r>
              <a:rPr lang="en-US" dirty="0" smtClean="0"/>
              <a:t>1, update the net by back propagation to make the evaluations closer.</a:t>
            </a:r>
          </a:p>
          <a:p>
            <a:pPr lvl="1"/>
            <a:r>
              <a:rPr lang="en-US" dirty="0" smtClean="0"/>
              <a:t>Feed in the final result of the game (win, lose, by how much). This corrects the </a:t>
            </a:r>
            <a:r>
              <a:rPr lang="en-US" dirty="0" err="1" smtClean="0"/>
              <a:t>eval</a:t>
            </a:r>
            <a:r>
              <a:rPr lang="en-US" dirty="0" smtClean="0"/>
              <a:t> of the final position, which corrects the </a:t>
            </a:r>
            <a:r>
              <a:rPr lang="en-US" dirty="0" err="1" smtClean="0"/>
              <a:t>eval</a:t>
            </a:r>
            <a:r>
              <a:rPr lang="en-US" dirty="0" smtClean="0"/>
              <a:t> of the preceding position, and so on back to the start of the game.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03238" y="346075"/>
            <a:ext cx="9070975" cy="1171575"/>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What this talk is about</a:t>
            </a:r>
          </a:p>
        </p:txBody>
      </p:sp>
      <p:sp>
        <p:nvSpPr>
          <p:cNvPr id="17411" name="Rectangle 2"/>
          <p:cNvSpPr>
            <a:spLocks noGrp="1" noChangeArrowheads="1"/>
          </p:cNvSpPr>
          <p:nvPr>
            <p:ph sz="quarter" idx="1"/>
          </p:nvPr>
        </p:nvSpPr>
        <p:spPr>
          <a:xfrm>
            <a:off x="468312" y="1768475"/>
            <a:ext cx="9105901" cy="4899025"/>
          </a:xfrm>
        </p:spPr>
        <p:txBody>
          <a:bodyPr/>
          <a:lstStyle/>
          <a:p>
            <a:pPr marL="622300" indent="-514350" eaLnBrk="1">
              <a:buSzPct val="10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hlinkClick r:id="rId3"/>
            </a:endParaRPr>
          </a:p>
          <a:p>
            <a:pPr marL="622300" indent="-514350" eaLnBrk="1">
              <a:buSzPct val="10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hlinkClick r:id="rId3"/>
            </a:endParaRPr>
          </a:p>
          <a:p>
            <a:pPr marL="622300" indent="-514350" eaLnBrk="1">
              <a:buSzPct val="10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Real-world applications</a:t>
            </a:r>
          </a:p>
          <a:p>
            <a:pPr marL="622300" indent="-514350" eaLnBrk="1">
              <a:buSzPct val="10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How they work</a:t>
            </a:r>
            <a:endParaRPr lang="en-GB" dirty="0"/>
          </a:p>
        </p:txBody>
      </p:sp>
    </p:spTree>
  </p:cSld>
  <p:clrMapOvr>
    <a:masterClrMapping/>
  </p:clrMapOvr>
  <p:transition spd="med" advTm="10899"/>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lang="en-US" dirty="0" smtClean="0"/>
              <a:t>1. Real-world applications</a:t>
            </a:r>
            <a:endParaRPr lang="en-US" dirty="0"/>
          </a:p>
        </p:txBody>
      </p:sp>
      <p:sp>
        <p:nvSpPr>
          <p:cNvPr id="7" name="Action Button: Return 6">
            <a:hlinkClick r:id="rId3" highlightClick="1"/>
          </p:cNvPr>
          <p:cNvSpPr/>
          <p:nvPr/>
        </p:nvSpPr>
        <p:spPr>
          <a:xfrm>
            <a:off x="4735512" y="4922837"/>
            <a:ext cx="622570" cy="609600"/>
          </a:xfrm>
          <a:prstGeom prst="actionButtonRetur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1189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02737"/>
            <a:ext cx="9108282" cy="1259946"/>
          </a:xfrm>
        </p:spPr>
        <p:txBody>
          <a:bodyPr/>
          <a:lstStyle/>
          <a:p>
            <a:r>
              <a:rPr lang="en-US" dirty="0" smtClean="0"/>
              <a:t>Aston-Martin V-12 engine</a:t>
            </a:r>
            <a:endParaRPr lang="en-US" dirty="0"/>
          </a:p>
        </p:txBody>
      </p:sp>
      <p:sp>
        <p:nvSpPr>
          <p:cNvPr id="3" name="Content Placeholder 2"/>
          <p:cNvSpPr>
            <a:spLocks noGrp="1"/>
          </p:cNvSpPr>
          <p:nvPr>
            <p:ph sz="quarter" idx="1"/>
          </p:nvPr>
        </p:nvSpPr>
        <p:spPr>
          <a:xfrm>
            <a:off x="468311" y="1595932"/>
            <a:ext cx="5029201" cy="3479305"/>
          </a:xfrm>
        </p:spPr>
        <p:txBody>
          <a:bodyPr/>
          <a:lstStyle/>
          <a:p>
            <a:r>
              <a:rPr lang="en-US" dirty="0" smtClean="0"/>
              <a:t>Misfires are bad</a:t>
            </a:r>
          </a:p>
          <a:p>
            <a:r>
              <a:rPr lang="en-US" dirty="0" smtClean="0"/>
              <a:t>Recognizes patterns</a:t>
            </a:r>
          </a:p>
          <a:p>
            <a:pPr lvl="1"/>
            <a:r>
              <a:rPr lang="en-US" dirty="0" smtClean="0"/>
              <a:t>Turning of crankshaft</a:t>
            </a:r>
          </a:p>
          <a:p>
            <a:pPr lvl="1"/>
            <a:r>
              <a:rPr lang="en-US" dirty="0" smtClean="0"/>
              <a:t>Engine combustion</a:t>
            </a:r>
          </a:p>
          <a:p>
            <a:r>
              <a:rPr lang="en-US" dirty="0" smtClean="0"/>
              <a:t>To collect training data, they drove the car around and forced misfires</a:t>
            </a:r>
          </a:p>
        </p:txBody>
      </p:sp>
      <p:pic>
        <p:nvPicPr>
          <p:cNvPr id="4" name="Picture 5"/>
          <p:cNvPicPr>
            <a:picLocks noChangeAspect="1"/>
          </p:cNvPicPr>
          <p:nvPr/>
        </p:nvPicPr>
        <p:blipFill>
          <a:blip r:embed="rId4"/>
          <a:srcRect/>
          <a:stretch>
            <a:fillRect/>
          </a:stretch>
        </p:blipFill>
        <p:spPr bwMode="auto">
          <a:xfrm>
            <a:off x="5573712" y="1798637"/>
            <a:ext cx="3962400" cy="2971800"/>
          </a:xfrm>
          <a:prstGeom prst="rect">
            <a:avLst/>
          </a:prstGeom>
          <a:noFill/>
          <a:ln w="9525">
            <a:noFill/>
            <a:miter lim="800000"/>
            <a:headEnd/>
            <a:tailEnd/>
          </a:ln>
        </p:spPr>
      </p:pic>
      <p:sp>
        <p:nvSpPr>
          <p:cNvPr id="6" name="Content Placeholder 2"/>
          <p:cNvSpPr txBox="1">
            <a:spLocks/>
          </p:cNvSpPr>
          <p:nvPr/>
        </p:nvSpPr>
        <p:spPr>
          <a:xfrm>
            <a:off x="468312" y="4922837"/>
            <a:ext cx="9067800" cy="1447800"/>
          </a:xfrm>
          <a:prstGeom prst="rect">
            <a:avLst/>
          </a:prstGeom>
        </p:spPr>
        <p:txBody>
          <a:bodyPr vert="horz" lIns="100794" tIns="50397" rIns="100794" bIns="50397">
            <a:normAutofit/>
          </a:bodyPr>
          <a:lstStyle/>
          <a:p>
            <a:pPr marL="302383" marR="0" lvl="0" indent="-302383" algn="l" defTabSz="914400" rtl="0" eaLnBrk="1" fontAlgn="auto" latinLnBrk="0" hangingPunct="1">
              <a:lnSpc>
                <a:spcPct val="100000"/>
              </a:lnSpc>
              <a:spcBef>
                <a:spcPts val="639"/>
              </a:spcBef>
              <a:spcAft>
                <a:spcPts val="0"/>
              </a:spcAft>
              <a:buClr>
                <a:schemeClr val="accent1"/>
              </a:buClr>
              <a:buSzPct val="85000"/>
              <a:buFont typeface="Wingdings 2"/>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Trained with 70% of data, tested with 30%</a:t>
            </a:r>
          </a:p>
          <a:p>
            <a:pPr marL="302383" marR="0" lvl="0" indent="-302383" algn="l" defTabSz="914400" rtl="0" eaLnBrk="1" fontAlgn="auto" latinLnBrk="0" hangingPunct="1">
              <a:lnSpc>
                <a:spcPct val="100000"/>
              </a:lnSpc>
              <a:spcBef>
                <a:spcPts val="639"/>
              </a:spcBef>
              <a:spcAft>
                <a:spcPts val="0"/>
              </a:spcAft>
              <a:buClr>
                <a:schemeClr val="accent1"/>
              </a:buClr>
              <a:buSzPct val="85000"/>
              <a:buFont typeface="Wingdings 2"/>
              <a:buChar char=""/>
              <a:tabLst/>
              <a:defRPr/>
            </a:pPr>
            <a:r>
              <a:rPr lang="en-US" sz="2900" dirty="0" smtClean="0">
                <a:latin typeface="+mn-lt"/>
              </a:rPr>
              <a:t>Chip price: $5</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ransition advTm="10779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6" grpId="0" build="p" bldLvl="2"/>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02737"/>
            <a:ext cx="9108282" cy="1259946"/>
          </a:xfrm>
        </p:spPr>
        <p:txBody>
          <a:bodyPr/>
          <a:lstStyle/>
          <a:p>
            <a:r>
              <a:rPr lang="en-US" dirty="0" smtClean="0"/>
              <a:t>Backgammon</a:t>
            </a:r>
            <a:endParaRPr lang="en-US" dirty="0"/>
          </a:p>
        </p:txBody>
      </p:sp>
      <p:sp>
        <p:nvSpPr>
          <p:cNvPr id="3" name="Content Placeholder 2"/>
          <p:cNvSpPr>
            <a:spLocks noGrp="1"/>
          </p:cNvSpPr>
          <p:nvPr>
            <p:ph sz="quarter" idx="1"/>
          </p:nvPr>
        </p:nvSpPr>
        <p:spPr>
          <a:xfrm>
            <a:off x="468313" y="1595932"/>
            <a:ext cx="5486399" cy="3631705"/>
          </a:xfrm>
        </p:spPr>
        <p:txBody>
          <a:bodyPr>
            <a:normAutofit/>
          </a:bodyPr>
          <a:lstStyle/>
          <a:p>
            <a:r>
              <a:rPr lang="en-US" dirty="0" smtClean="0"/>
              <a:t>1979 – BKG 9.8 defeats Luigi Villa</a:t>
            </a:r>
          </a:p>
          <a:p>
            <a:pPr lvl="1"/>
            <a:r>
              <a:rPr lang="en-US" dirty="0" smtClean="0"/>
              <a:t>First computer program to beat human world champion at any board game</a:t>
            </a:r>
          </a:p>
          <a:p>
            <a:pPr lvl="1"/>
            <a:r>
              <a:rPr lang="en-US" dirty="0" smtClean="0"/>
              <a:t>Fuzzy logic</a:t>
            </a:r>
          </a:p>
          <a:p>
            <a:r>
              <a:rPr lang="en-US" dirty="0" smtClean="0"/>
              <a:t>1989 – </a:t>
            </a:r>
            <a:r>
              <a:rPr lang="en-US" dirty="0" err="1" smtClean="0"/>
              <a:t>Neurogammon</a:t>
            </a:r>
            <a:r>
              <a:rPr lang="en-US" dirty="0" smtClean="0"/>
              <a:t> wins Computer Olympiad</a:t>
            </a:r>
          </a:p>
          <a:p>
            <a:pPr lvl="1"/>
            <a:r>
              <a:rPr lang="en-US" dirty="0" smtClean="0"/>
              <a:t>Supervised learning</a:t>
            </a:r>
          </a:p>
        </p:txBody>
      </p:sp>
      <p:pic>
        <p:nvPicPr>
          <p:cNvPr id="4" name="Picture 5"/>
          <p:cNvPicPr>
            <a:picLocks noChangeAspect="1"/>
          </p:cNvPicPr>
          <p:nvPr/>
        </p:nvPicPr>
        <p:blipFill>
          <a:blip r:embed="rId3"/>
          <a:srcRect/>
          <a:stretch>
            <a:fillRect/>
          </a:stretch>
        </p:blipFill>
        <p:spPr bwMode="auto">
          <a:xfrm>
            <a:off x="5954712" y="1722437"/>
            <a:ext cx="3810000" cy="3048000"/>
          </a:xfrm>
          <a:prstGeom prst="rect">
            <a:avLst/>
          </a:prstGeom>
          <a:noFill/>
          <a:ln w="9525">
            <a:noFill/>
            <a:miter lim="800000"/>
            <a:headEnd/>
            <a:tailEnd/>
          </a:ln>
        </p:spPr>
      </p:pic>
      <p:sp>
        <p:nvSpPr>
          <p:cNvPr id="6" name="Content Placeholder 2"/>
          <p:cNvSpPr txBox="1">
            <a:spLocks/>
          </p:cNvSpPr>
          <p:nvPr/>
        </p:nvSpPr>
        <p:spPr>
          <a:xfrm>
            <a:off x="468312" y="4846636"/>
            <a:ext cx="9296400" cy="2209801"/>
          </a:xfrm>
          <a:prstGeom prst="rect">
            <a:avLst/>
          </a:prstGeom>
        </p:spPr>
        <p:txBody>
          <a:bodyPr vert="horz" lIns="100794" tIns="50397" rIns="100794" bIns="50397">
            <a:normAutofit/>
          </a:bodyPr>
          <a:lstStyle/>
          <a:p>
            <a:pPr marL="302383" marR="0" lvl="0" indent="-302383" algn="l" defTabSz="914400" rtl="0" eaLnBrk="1" fontAlgn="auto" latinLnBrk="0" hangingPunct="1">
              <a:lnSpc>
                <a:spcPct val="100000"/>
              </a:lnSpc>
              <a:spcBef>
                <a:spcPts val="639"/>
              </a:spcBef>
              <a:spcAft>
                <a:spcPts val="0"/>
              </a:spcAft>
              <a:buClr>
                <a:schemeClr val="accent1"/>
              </a:buClr>
              <a:buSzPct val="85000"/>
              <a:buFont typeface="Wingdings 2"/>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1992 – TD-Gammon</a:t>
            </a:r>
          </a:p>
          <a:p>
            <a:pPr marL="604766" marR="0" lvl="1" indent="-251986" algn="l" defTabSz="914400" rtl="0" eaLnBrk="1" fontAlgn="auto" latinLnBrk="0" hangingPunct="1">
              <a:lnSpc>
                <a:spcPct val="100000"/>
              </a:lnSpc>
              <a:spcBef>
                <a:spcPts val="408"/>
              </a:spcBef>
              <a:spcAft>
                <a:spcPts val="0"/>
              </a:spcAft>
              <a:buClr>
                <a:schemeClr val="accent2"/>
              </a:buClr>
              <a:buSzPct val="85000"/>
              <a:buFont typeface="Lucida Grande"/>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Reinforcement learning: temporal difference learning</a:t>
            </a:r>
          </a:p>
          <a:p>
            <a:pPr marL="302383" marR="0" lvl="0" indent="-302383" algn="l" defTabSz="914400" rtl="0" eaLnBrk="1" fontAlgn="auto" latinLnBrk="0" hangingPunct="1">
              <a:lnSpc>
                <a:spcPct val="100000"/>
              </a:lnSpc>
              <a:spcBef>
                <a:spcPts val="639"/>
              </a:spcBef>
              <a:spcAft>
                <a:spcPts val="0"/>
              </a:spcAft>
              <a:buClr>
                <a:schemeClr val="accent1"/>
              </a:buClr>
              <a:buSzPct val="85000"/>
              <a:buFont typeface="Wingdings 2"/>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Present – Jellyfish, </a:t>
            </a: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Snowie</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GNU Backgammon</a:t>
            </a:r>
          </a:p>
          <a:p>
            <a:pPr marL="604766" marR="0" lvl="1" indent="-251986" algn="l" defTabSz="914400" rtl="0" eaLnBrk="1" fontAlgn="auto" latinLnBrk="0" hangingPunct="1">
              <a:lnSpc>
                <a:spcPct val="100000"/>
              </a:lnSpc>
              <a:spcBef>
                <a:spcPts val="408"/>
              </a:spcBef>
              <a:spcAft>
                <a:spcPts val="0"/>
              </a:spcAft>
              <a:buClr>
                <a:schemeClr val="accent2"/>
              </a:buClr>
              <a:buSzPct val="85000"/>
              <a:buFont typeface="Lucida Grande"/>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Comparable to best human players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p:transition advTm="11073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6" grpId="0" build="p" bldLvl="2"/>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503238" y="346075"/>
            <a:ext cx="9070975" cy="1171575"/>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Optical</a:t>
            </a:r>
            <a:r>
              <a:rPr lang="en-GB" dirty="0" smtClean="0"/>
              <a:t> character recognition</a:t>
            </a:r>
            <a:endParaRPr lang="en-GB" dirty="0"/>
          </a:p>
        </p:txBody>
      </p:sp>
      <p:sp>
        <p:nvSpPr>
          <p:cNvPr id="23555" name="Rectangle 2"/>
          <p:cNvSpPr>
            <a:spLocks noGrp="1" noChangeArrowheads="1"/>
          </p:cNvSpPr>
          <p:nvPr>
            <p:ph sz="quarter" idx="1"/>
          </p:nvPr>
        </p:nvSpPr>
        <p:spPr>
          <a:xfrm>
            <a:off x="503238" y="1768475"/>
            <a:ext cx="9070975" cy="4899025"/>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The USPS has been using OCR machines to sort mail since 1965</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hlinkClick r:id="rId3"/>
              </a:rPr>
              <a:t>OCR Training Demo</a:t>
            </a:r>
            <a:endParaRPr lang="en-GB" dirty="0" smtClean="0"/>
          </a:p>
        </p:txBody>
      </p:sp>
      <p:pic>
        <p:nvPicPr>
          <p:cNvPr id="23556" name="Picture 5"/>
          <p:cNvPicPr>
            <a:picLocks noChangeAspect="1"/>
          </p:cNvPicPr>
          <p:nvPr/>
        </p:nvPicPr>
        <p:blipFill>
          <a:blip r:embed="rId4"/>
          <a:srcRect/>
          <a:stretch>
            <a:fillRect/>
          </a:stretch>
        </p:blipFill>
        <p:spPr bwMode="auto">
          <a:xfrm>
            <a:off x="2982913" y="3703638"/>
            <a:ext cx="4813300" cy="3276600"/>
          </a:xfrm>
          <a:prstGeom prst="rect">
            <a:avLst/>
          </a:prstGeom>
          <a:noFill/>
          <a:ln w="9525">
            <a:noFill/>
            <a:miter lim="800000"/>
            <a:headEnd/>
            <a:tailEnd/>
          </a:ln>
        </p:spPr>
      </p:pic>
    </p:spTree>
  </p:cSld>
  <p:clrMapOvr>
    <a:masterClrMapping/>
  </p:clrMapOvr>
  <p:transition spd="med" advTm="27933"/>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lang="en-US" dirty="0" smtClean="0"/>
              <a:t>2. How they work</a:t>
            </a:r>
            <a:endParaRPr lang="en-US" dirty="0"/>
          </a:p>
        </p:txBody>
      </p:sp>
    </p:spTree>
  </p:cSld>
  <p:clrMapOvr>
    <a:masterClrMapping/>
  </p:clrMapOvr>
  <p:transition advTm="1076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68311" y="302737"/>
            <a:ext cx="9108283" cy="1259946"/>
          </a:xfrm>
        </p:spPr>
        <p:txBody>
          <a:bodyPr/>
          <a:lstStyle/>
          <a:p>
            <a:r>
              <a:rPr lang="en-GB" dirty="0" smtClean="0"/>
              <a:t>How They Work</a:t>
            </a:r>
            <a:endParaRPr lang="en-GB" dirty="0"/>
          </a:p>
        </p:txBody>
      </p:sp>
      <p:sp>
        <p:nvSpPr>
          <p:cNvPr id="11" name="Content Placeholder 10"/>
          <p:cNvSpPr>
            <a:spLocks noGrp="1"/>
          </p:cNvSpPr>
          <p:nvPr>
            <p:ph sz="quarter" idx="1"/>
          </p:nvPr>
        </p:nvSpPr>
        <p:spPr>
          <a:xfrm>
            <a:off x="468313" y="1595932"/>
            <a:ext cx="9108282" cy="5689105"/>
          </a:xfrm>
        </p:spPr>
        <p:txBody>
          <a:bodyPr>
            <a:normAutofit/>
          </a:bodyPr>
          <a:lstStyle/>
          <a:p>
            <a:r>
              <a:rPr lang="en-GB" dirty="0" smtClean="0"/>
              <a:t>Computation</a:t>
            </a:r>
          </a:p>
          <a:p>
            <a:pPr lvl="1"/>
            <a:r>
              <a:rPr lang="en-GB" dirty="0" smtClean="0"/>
              <a:t>Biological neurons: 10 ms per step, logic gates: &lt; 1 ns per step</a:t>
            </a:r>
          </a:p>
          <a:p>
            <a:pPr lvl="1"/>
            <a:r>
              <a:rPr lang="en-GB" dirty="0" smtClean="0"/>
              <a:t>Hundred-step rule</a:t>
            </a:r>
          </a:p>
          <a:p>
            <a:pPr lvl="1"/>
            <a:r>
              <a:rPr lang="en-GB" dirty="0" smtClean="0"/>
              <a:t>All the neurons contribute to each step at once</a:t>
            </a:r>
          </a:p>
          <a:p>
            <a:pPr lvl="1"/>
            <a:r>
              <a:rPr lang="en-GB" dirty="0" smtClean="0"/>
              <a:t>Each neuron listens to its “advisors”</a:t>
            </a:r>
          </a:p>
          <a:p>
            <a:pPr lvl="2"/>
            <a:r>
              <a:rPr lang="en-GB" dirty="0" smtClean="0"/>
              <a:t>All knowledge is encoded as connection weights: “how much weight do I give to this advisor?”</a:t>
            </a:r>
          </a:p>
          <a:p>
            <a:endParaRPr lang="en-GB" dirty="0" smtClean="0"/>
          </a:p>
          <a:p>
            <a:r>
              <a:rPr lang="en-GB" dirty="0" smtClean="0"/>
              <a:t>Learning</a:t>
            </a:r>
          </a:p>
          <a:p>
            <a:pPr lvl="1"/>
            <a:r>
              <a:rPr lang="en-GB" dirty="0" smtClean="0"/>
              <a:t>By example: You don’t tell them what to do, you show them</a:t>
            </a:r>
          </a:p>
          <a:p>
            <a:pPr lvl="1"/>
            <a:r>
              <a:rPr lang="en-US" dirty="0" smtClean="0"/>
              <a:t>Each example adjusts the weight given to each “advisor neuron”</a:t>
            </a:r>
            <a:endParaRPr lang="en-US" dirty="0"/>
          </a:p>
        </p:txBody>
      </p:sp>
      <p:grpSp>
        <p:nvGrpSpPr>
          <p:cNvPr id="9" name="Group 8"/>
          <p:cNvGrpSpPr/>
          <p:nvPr/>
        </p:nvGrpSpPr>
        <p:grpSpPr>
          <a:xfrm>
            <a:off x="3059112" y="1493837"/>
            <a:ext cx="1371600" cy="700278"/>
            <a:chOff x="3059112" y="1493837"/>
            <a:chExt cx="1371600" cy="700278"/>
          </a:xfrm>
        </p:grpSpPr>
        <p:pic>
          <p:nvPicPr>
            <p:cNvPr id="4" name="Picture 3"/>
            <p:cNvPicPr>
              <a:picLocks noChangeAspect="1"/>
            </p:cNvPicPr>
            <p:nvPr/>
          </p:nvPicPr>
          <p:blipFill>
            <a:blip r:embed="rId4"/>
            <a:stretch>
              <a:fillRect/>
            </a:stretch>
          </p:blipFill>
          <p:spPr>
            <a:xfrm>
              <a:off x="3059112" y="1493837"/>
              <a:ext cx="844839" cy="700278"/>
            </a:xfrm>
            <a:prstGeom prst="rect">
              <a:avLst/>
            </a:prstGeom>
          </p:spPr>
        </p:pic>
        <p:sp>
          <p:nvSpPr>
            <p:cNvPr id="5" name="Right Arrow 4"/>
            <p:cNvSpPr/>
            <p:nvPr/>
          </p:nvSpPr>
          <p:spPr>
            <a:xfrm>
              <a:off x="3973512" y="1646237"/>
              <a:ext cx="457200" cy="304800"/>
            </a:xfrm>
            <a:prstGeom prst="rightArrow">
              <a:avLst>
                <a:gd name="adj1" fmla="val 50000"/>
                <a:gd name="adj2" fmla="val 94444"/>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2442873" y="4999037"/>
            <a:ext cx="1378239" cy="700278"/>
            <a:chOff x="2442873" y="4999037"/>
            <a:chExt cx="1378239" cy="700278"/>
          </a:xfrm>
        </p:grpSpPr>
        <p:pic>
          <p:nvPicPr>
            <p:cNvPr id="6" name="Picture 5"/>
            <p:cNvPicPr>
              <a:picLocks noChangeAspect="1"/>
            </p:cNvPicPr>
            <p:nvPr/>
          </p:nvPicPr>
          <p:blipFill>
            <a:blip r:embed="rId4"/>
            <a:stretch>
              <a:fillRect/>
            </a:stretch>
          </p:blipFill>
          <p:spPr>
            <a:xfrm>
              <a:off x="2976273" y="4999037"/>
              <a:ext cx="844839" cy="700278"/>
            </a:xfrm>
            <a:prstGeom prst="rect">
              <a:avLst/>
            </a:prstGeom>
          </p:spPr>
        </p:pic>
        <p:sp>
          <p:nvSpPr>
            <p:cNvPr id="7" name="Right Arrow 6"/>
            <p:cNvSpPr/>
            <p:nvPr/>
          </p:nvSpPr>
          <p:spPr>
            <a:xfrm>
              <a:off x="2442873" y="5151437"/>
              <a:ext cx="457200" cy="304800"/>
            </a:xfrm>
            <a:prstGeom prst="rightArrow">
              <a:avLst>
                <a:gd name="adj1" fmla="val 50000"/>
                <a:gd name="adj2" fmla="val 94444"/>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p:transition spd="med" advTm="25828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2113" y="302737"/>
            <a:ext cx="9184482" cy="1259946"/>
          </a:xfrm>
        </p:spPr>
        <p:txBody>
          <a:bodyPr/>
          <a:lstStyle/>
          <a:p>
            <a:r>
              <a:rPr lang="en-GB" dirty="0" smtClean="0"/>
              <a:t>Learning by Example</a:t>
            </a:r>
            <a:endParaRPr lang="en-GB" dirty="0"/>
          </a:p>
        </p:txBody>
      </p:sp>
      <p:sp>
        <p:nvSpPr>
          <p:cNvPr id="10241" name="Rectangle 1"/>
          <p:cNvSpPr>
            <a:spLocks noGrp="1" noChangeArrowheads="1"/>
          </p:cNvSpPr>
          <p:nvPr>
            <p:ph sz="quarter" idx="1"/>
          </p:nvPr>
        </p:nvSpPr>
        <p:spPr>
          <a:xfrm>
            <a:off x="392113" y="1951037"/>
            <a:ext cx="9184482" cy="4684678"/>
          </a:xfrm>
        </p:spPr>
        <p:txBody>
          <a:bodyPr/>
          <a:lstStyle/>
          <a:p>
            <a:r>
              <a:rPr lang="en-GB" dirty="0" smtClean="0"/>
              <a:t>Rolled-up newspaper</a:t>
            </a:r>
          </a:p>
          <a:p>
            <a:pPr lvl="1"/>
            <a:r>
              <a:rPr lang="en-GB" dirty="0" smtClean="0"/>
              <a:t>Listen more to advisors who told you right on this example, listen less to advisors who told you wrong</a:t>
            </a:r>
          </a:p>
          <a:p>
            <a:pPr lvl="1"/>
            <a:r>
              <a:rPr lang="en-GB" dirty="0" smtClean="0"/>
              <a:t>Well-suited to supervised and reinforcement learning</a:t>
            </a:r>
          </a:p>
          <a:p>
            <a:endParaRPr lang="en-GB" dirty="0" smtClean="0"/>
          </a:p>
          <a:p>
            <a:r>
              <a:rPr lang="en-GB" dirty="0" smtClean="0"/>
              <a:t>Clustering</a:t>
            </a:r>
          </a:p>
          <a:p>
            <a:pPr lvl="1"/>
            <a:r>
              <a:rPr lang="en-GB" dirty="0" smtClean="0"/>
              <a:t>Whichever advisors were the best detectors of the current example become the experts on “nearby” examples</a:t>
            </a:r>
          </a:p>
          <a:p>
            <a:pPr lvl="1"/>
            <a:r>
              <a:rPr lang="en-GB" dirty="0" smtClean="0"/>
              <a:t>Well-suited to unsupervised learning</a:t>
            </a:r>
            <a:endParaRPr lang="en-GB" dirty="0"/>
          </a:p>
        </p:txBody>
      </p:sp>
      <p:pic>
        <p:nvPicPr>
          <p:cNvPr id="8" name="Picture 7" descr="rolled_up_newspaper.jpg"/>
          <p:cNvPicPr>
            <a:picLocks noChangeAspect="1"/>
          </p:cNvPicPr>
          <p:nvPr/>
        </p:nvPicPr>
        <p:blipFill>
          <a:blip r:embed="rId4"/>
          <a:stretch>
            <a:fillRect/>
          </a:stretch>
        </p:blipFill>
        <p:spPr>
          <a:xfrm>
            <a:off x="3821112" y="1621854"/>
            <a:ext cx="685799" cy="938783"/>
          </a:xfrm>
          <a:prstGeom prst="rect">
            <a:avLst/>
          </a:prstGeom>
        </p:spPr>
      </p:pic>
      <p:pic>
        <p:nvPicPr>
          <p:cNvPr id="12" name="Picture 11"/>
          <p:cNvPicPr>
            <a:picLocks noChangeAspect="1"/>
          </p:cNvPicPr>
          <p:nvPr/>
        </p:nvPicPr>
        <p:blipFill>
          <a:blip r:embed="rId5"/>
          <a:stretch>
            <a:fillRect/>
          </a:stretch>
        </p:blipFill>
        <p:spPr>
          <a:xfrm>
            <a:off x="2297112" y="3932237"/>
            <a:ext cx="931646" cy="920750"/>
          </a:xfrm>
          <a:prstGeom prst="rect">
            <a:avLst/>
          </a:prstGeom>
        </p:spPr>
      </p:pic>
    </p:spTree>
    <p:custDataLst>
      <p:tags r:id="rId1"/>
    </p:custDataLst>
  </p:cSld>
  <p:clrMapOvr>
    <a:masterClrMapping/>
  </p:clrMapOvr>
  <p:transition spd="med" advTm="299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build="p" bldLvl="3"/>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3.2"/>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0.4|3.9|30.1|22.:|23.1"/>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9.4|17.1|14.3|7.9|9.4|7.2|4.6|10.7|19.5"/>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7|14.6|47.1|33.6|35.2|72.7|1.7"/>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2|65.5|41.8|19.4|35.4|25.6|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276</TotalTime>
  <Words>1107</Words>
  <Application>Microsoft Macintosh PowerPoint</Application>
  <PresentationFormat>Custom</PresentationFormat>
  <Paragraphs>133</Paragraphs>
  <Slides>13</Slides>
  <Notes>7</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Equity</vt:lpstr>
      <vt:lpstr>Neural Networks</vt:lpstr>
      <vt:lpstr>What this talk is about</vt:lpstr>
      <vt:lpstr>1. Real-world applications</vt:lpstr>
      <vt:lpstr>Aston-Martin V-12 engine</vt:lpstr>
      <vt:lpstr>Backgammon</vt:lpstr>
      <vt:lpstr>Optical character recognition</vt:lpstr>
      <vt:lpstr>2. How they work</vt:lpstr>
      <vt:lpstr>How They Work</vt:lpstr>
      <vt:lpstr>Learning by Example</vt:lpstr>
      <vt:lpstr>Competitive learning</vt:lpstr>
      <vt:lpstr>The end</vt:lpstr>
      <vt:lpstr>Bongard problem #2</vt:lpstr>
      <vt:lpstr>TD-Gammon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Ben Kovitz</dc:creator>
  <cp:lastModifiedBy>UITS:STC Mac Team</cp:lastModifiedBy>
  <cp:revision>68</cp:revision>
  <dcterms:created xsi:type="dcterms:W3CDTF">2010-02-08T16:24:38Z</dcterms:created>
  <dcterms:modified xsi:type="dcterms:W3CDTF">2010-02-08T17:54:28Z</dcterms:modified>
</cp:coreProperties>
</file>