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3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01" autoAdjust="0"/>
  </p:normalViewPr>
  <p:slideViewPr>
    <p:cSldViewPr snapToGrid="0" snapToObjects="1">
      <p:cViewPr varScale="1">
        <p:scale>
          <a:sx n="88" d="100"/>
          <a:sy n="88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811E-EE76-4784-AAF5-B8B39925A85B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34ED8-3561-4DAE-8C77-099CA130A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34ED8-3561-4DAE-8C77-099CA130A0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34ED8-3561-4DAE-8C77-099CA130A04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34ED8-3561-4DAE-8C77-099CA130A04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03E2CA0-E015-D741-8B52-32970A7080A5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009EE76-893A-CD43-A620-A4C0DAA51B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citeseerx.ist.psu.edu/viewdoc/download?doi=10.1.1.52.8656&amp;rep=rep1&amp;type=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eltarion.com/2006/05/11/the-talented-dr-hebb-part-1-novelty-filterin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7kZEp4R8BQ" TargetMode="External"/><Relationship Id="rId2" Type="http://schemas.openxmlformats.org/officeDocument/2006/relationships/hyperlink" Target="http://www.youtube.com/watch?v=gPfcOvVxzZU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personalpages.manchester.ac.uk/staff/p.dudek/papers/wang-biocas2009.pdf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blog.peltarion.com/2006/06/20/the-talented-drhebb-part-2-pc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~dgleich/projects/pca_neural_nets_website/index.html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Association and </a:t>
            </a:r>
            <a:r>
              <a:rPr lang="en-US" dirty="0" err="1" smtClean="0"/>
              <a:t>Hebb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Signal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Biomedical signal processing (ECG or EEG)</a:t>
            </a:r>
          </a:p>
          <a:p>
            <a:r>
              <a:rPr lang="en-US" dirty="0" smtClean="0"/>
              <a:t>Speech recognition (“cocktail party problem”)</a:t>
            </a:r>
          </a:p>
          <a:p>
            <a:r>
              <a:rPr lang="en-US" dirty="0" smtClean="0"/>
              <a:t>Image enhancement</a:t>
            </a:r>
          </a:p>
          <a:p>
            <a:r>
              <a:rPr lang="en-US" dirty="0" smtClean="0"/>
              <a:t>Telecommunication</a:t>
            </a:r>
            <a:endParaRPr lang="en-US" dirty="0"/>
          </a:p>
        </p:txBody>
      </p:sp>
      <p:pic>
        <p:nvPicPr>
          <p:cNvPr id="6" name="Content Placeholder 5" descr="sep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65476" y="2770188"/>
            <a:ext cx="3656460" cy="3465512"/>
          </a:xfrm>
        </p:spPr>
      </p:pic>
      <p:sp>
        <p:nvSpPr>
          <p:cNvPr id="5" name="TextBox 4"/>
          <p:cNvSpPr txBox="1"/>
          <p:nvPr/>
        </p:nvSpPr>
        <p:spPr>
          <a:xfrm>
            <a:off x="416859" y="6234953"/>
            <a:ext cx="5279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4"/>
              </a:rPr>
              <a:t>http://citeseerx.ist.psu.edu/viewdoc/download?doi=10.1.1.52.8656&amp;rep=rep1&amp;type=pdf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“When a </a:t>
            </a:r>
            <a:r>
              <a:rPr lang="en-US" dirty="0" err="1" smtClean="0"/>
              <a:t>Hebbian</a:t>
            </a:r>
            <a:r>
              <a:rPr lang="en-US" dirty="0" smtClean="0"/>
              <a:t> layer is presented with an input pattern it has already seen, it will trigger a strong response”</a:t>
            </a:r>
          </a:p>
          <a:p>
            <a:r>
              <a:rPr lang="en-US" dirty="0" smtClean="0"/>
              <a:t>“Now should we invert that, we get a novelty filter: a filter that detects new or anomalous patterns”</a:t>
            </a:r>
            <a:endParaRPr lang="en-US" dirty="0"/>
          </a:p>
        </p:txBody>
      </p:sp>
      <p:pic>
        <p:nvPicPr>
          <p:cNvPr id="5" name="Content Placeholder 4" descr="novelty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3625" y="3275485"/>
            <a:ext cx="3840163" cy="2454917"/>
          </a:xfrm>
        </p:spPr>
      </p:pic>
      <p:sp>
        <p:nvSpPr>
          <p:cNvPr id="6" name="TextBox 5"/>
          <p:cNvSpPr txBox="1"/>
          <p:nvPr/>
        </p:nvSpPr>
        <p:spPr>
          <a:xfrm>
            <a:off x="415925" y="6234953"/>
            <a:ext cx="5054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3"/>
              </a:rPr>
              <a:t>http://blog.peltarion.com/2006/05/11/the-talented-dr-hebb-part-1-novelty-filtering/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Donald </a:t>
            </a:r>
            <a:r>
              <a:rPr lang="en-US" dirty="0" err="1" smtClean="0"/>
              <a:t>Olding</a:t>
            </a:r>
            <a:r>
              <a:rPr lang="en-US" dirty="0" smtClean="0"/>
              <a:t> </a:t>
            </a:r>
            <a:r>
              <a:rPr lang="en-US" dirty="0" err="1" smtClean="0"/>
              <a:t>Hebb</a:t>
            </a:r>
            <a:r>
              <a:rPr lang="en-US" dirty="0" smtClean="0"/>
              <a:t> </a:t>
            </a:r>
            <a:r>
              <a:rPr lang="en-US" sz="1200" dirty="0" smtClean="0"/>
              <a:t>(July 22, 1904 – August 20, 1985)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in Nova Scotia, Canada</a:t>
            </a:r>
          </a:p>
          <a:p>
            <a:pPr lvl="1"/>
            <a:r>
              <a:rPr lang="en-US" dirty="0" smtClean="0"/>
              <a:t>Both parents were physicians</a:t>
            </a:r>
          </a:p>
          <a:p>
            <a:pPr lvl="1"/>
            <a:r>
              <a:rPr lang="en-US" dirty="0" smtClean="0"/>
              <a:t>During childhood, attended a Montessori school </a:t>
            </a:r>
          </a:p>
          <a:p>
            <a:pPr lvl="1"/>
            <a:r>
              <a:rPr lang="en-US" dirty="0" smtClean="0"/>
              <a:t>Brother became a physician</a:t>
            </a:r>
          </a:p>
          <a:p>
            <a:pPr lvl="1"/>
            <a:r>
              <a:rPr lang="en-US" dirty="0" smtClean="0"/>
              <a:t>Sister earned Ph.D. from McGill</a:t>
            </a:r>
          </a:p>
          <a:p>
            <a:r>
              <a:rPr lang="en-US" dirty="0" smtClean="0"/>
              <a:t>Ph.D. in Psychology, Harvard, 1936</a:t>
            </a:r>
          </a:p>
          <a:p>
            <a:pPr lvl="3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Hebb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wanted to be a novelist </a:t>
            </a:r>
          </a:p>
          <a:p>
            <a:r>
              <a:rPr lang="en-US" dirty="0" smtClean="0"/>
              <a:t>Had little inhibition as a young adult </a:t>
            </a:r>
          </a:p>
          <a:p>
            <a:pPr lvl="1"/>
            <a:r>
              <a:rPr lang="en-US" dirty="0" smtClean="0"/>
              <a:t>Stricken with TB in 1931 (while Master’s student at McGill)</a:t>
            </a:r>
          </a:p>
          <a:p>
            <a:pPr lvl="2"/>
            <a:r>
              <a:rPr lang="en-US" dirty="0" smtClean="0"/>
              <a:t>The Integrative Action of the Nervous System – Charles Scott Sherrington</a:t>
            </a:r>
          </a:p>
          <a:p>
            <a:pPr lvl="2"/>
            <a:r>
              <a:rPr lang="en-US" dirty="0" smtClean="0"/>
              <a:t>Conditioned Reflexes – Ivan Pavlov</a:t>
            </a:r>
          </a:p>
          <a:p>
            <a:r>
              <a:rPr lang="en-US" dirty="0" smtClean="0"/>
              <a:t>Considered to be the father of neuropsychology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Hebbian</a:t>
            </a:r>
            <a:r>
              <a:rPr lang="en-US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Neurons that fire together, wire together; the more the fire, the thicker the wire</a:t>
            </a:r>
          </a:p>
          <a:p>
            <a:r>
              <a:rPr lang="en-US" dirty="0" smtClean="0"/>
              <a:t>Often generalized </a:t>
            </a:r>
            <a:r>
              <a:rPr lang="el-GR" dirty="0" smtClean="0"/>
              <a:t>Δ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l-GR" dirty="0" smtClean="0"/>
              <a:t>η</a:t>
            </a:r>
            <a:r>
              <a:rPr lang="en-US" dirty="0" err="1" smtClean="0"/>
              <a:t>yx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 lvl="1"/>
            <a:r>
              <a:rPr lang="el-GR" dirty="0" smtClean="0"/>
              <a:t>Δ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= change in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pre-synaptic weight</a:t>
            </a:r>
          </a:p>
          <a:p>
            <a:pPr lvl="1"/>
            <a:r>
              <a:rPr lang="en-US" dirty="0" smtClean="0"/>
              <a:t>η = learning rate</a:t>
            </a:r>
          </a:p>
          <a:p>
            <a:pPr lvl="1"/>
            <a:r>
              <a:rPr lang="en-US" dirty="0" smtClean="0"/>
              <a:t>y = post-synaptic response</a:t>
            </a:r>
          </a:p>
          <a:p>
            <a:pPr lvl="1"/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pre-synaptic input</a:t>
            </a:r>
          </a:p>
          <a:p>
            <a:r>
              <a:rPr lang="en-US" dirty="0" smtClean="0"/>
              <a:t>Change in pre-synaptic weight can be positive or negative</a:t>
            </a:r>
          </a:p>
          <a:p>
            <a:r>
              <a:rPr lang="en-US" dirty="0" smtClean="0"/>
              <a:t>Unstable (weights can increase or decrease without bound)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 to </a:t>
            </a:r>
            <a:r>
              <a:rPr lang="en-US" dirty="0" err="1" smtClean="0"/>
              <a:t>Hebbian</a:t>
            </a:r>
            <a:r>
              <a:rPr lang="en-US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Oja’s</a:t>
            </a:r>
            <a:r>
              <a:rPr lang="en-US" dirty="0" smtClean="0"/>
              <a:t> rule</a:t>
            </a:r>
          </a:p>
          <a:p>
            <a:pPr lvl="1"/>
            <a:r>
              <a:rPr lang="en-US" dirty="0" err="1" smtClean="0"/>
              <a:t>Δw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l-GR" dirty="0" smtClean="0"/>
              <a:t>η</a:t>
            </a:r>
            <a:r>
              <a:rPr lang="en-US" dirty="0" smtClean="0"/>
              <a:t>y(x</a:t>
            </a:r>
            <a:r>
              <a:rPr lang="en-US" baseline="-25000" dirty="0" smtClean="0"/>
              <a:t>i</a:t>
            </a:r>
            <a:r>
              <a:rPr lang="en-US" dirty="0" smtClean="0"/>
              <a:t> - w</a:t>
            </a:r>
            <a:r>
              <a:rPr lang="en-US" baseline="-25000" dirty="0" smtClean="0"/>
              <a:t>i</a:t>
            </a:r>
            <a:r>
              <a:rPr lang="en-US" dirty="0" smtClean="0"/>
              <a:t>y)</a:t>
            </a:r>
          </a:p>
          <a:p>
            <a:pPr lvl="1"/>
            <a:r>
              <a:rPr lang="en-US" dirty="0" smtClean="0"/>
              <a:t>Stable (weights normalized to [-1, 1])</a:t>
            </a:r>
          </a:p>
          <a:p>
            <a:r>
              <a:rPr lang="en-US" dirty="0" smtClean="0"/>
              <a:t>Sanger’s rule (Generalized </a:t>
            </a:r>
            <a:r>
              <a:rPr lang="en-US" dirty="0" err="1" smtClean="0"/>
              <a:t>Hebbian</a:t>
            </a:r>
            <a:r>
              <a:rPr lang="en-US" dirty="0" smtClean="0"/>
              <a:t> Algorithm)</a:t>
            </a:r>
          </a:p>
          <a:p>
            <a:pPr lvl="1"/>
            <a:r>
              <a:rPr lang="en-US" dirty="0" err="1" smtClean="0"/>
              <a:t>Δw</a:t>
            </a:r>
            <a:r>
              <a:rPr lang="en-US" baseline="-25000" dirty="0" err="1" smtClean="0"/>
              <a:t>ij</a:t>
            </a:r>
            <a:r>
              <a:rPr lang="en-US" dirty="0" smtClean="0"/>
              <a:t> = </a:t>
            </a:r>
            <a:r>
              <a:rPr lang="el-GR" dirty="0" smtClean="0"/>
              <a:t>η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 smtClean="0"/>
              <a:t> - </a:t>
            </a:r>
            <a:r>
              <a:rPr lang="el-GR" dirty="0" smtClean="0"/>
              <a:t>Σ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ik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Applies to networks with multiple outputs</a:t>
            </a:r>
          </a:p>
          <a:p>
            <a:r>
              <a:rPr lang="en-US" dirty="0" smtClean="0"/>
              <a:t>Anti-</a:t>
            </a:r>
            <a:r>
              <a:rPr lang="en-US" dirty="0" err="1" smtClean="0"/>
              <a:t>Hebbian</a:t>
            </a:r>
            <a:r>
              <a:rPr lang="en-US" dirty="0" smtClean="0"/>
              <a:t> learning</a:t>
            </a:r>
          </a:p>
          <a:p>
            <a:pPr lvl="1"/>
            <a:r>
              <a:rPr lang="en-US" dirty="0" smtClean="0"/>
              <a:t>Neurons that fire together, drift apart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Supervised learning algorithms (e.g., </a:t>
            </a:r>
            <a:r>
              <a:rPr lang="en-US" dirty="0" err="1" smtClean="0"/>
              <a:t>backprop</a:t>
            </a:r>
            <a:r>
              <a:rPr lang="en-US" dirty="0" smtClean="0"/>
              <a:t>) train a neural network to produce a target output pattern given some input pattern</a:t>
            </a:r>
          </a:p>
          <a:p>
            <a:r>
              <a:rPr lang="en-US" dirty="0" smtClean="0"/>
              <a:t>In unsupervised learning, there is no target pattern</a:t>
            </a:r>
          </a:p>
          <a:p>
            <a:r>
              <a:rPr lang="en-US" dirty="0" smtClean="0"/>
              <a:t>So what does unsupervised learning “learn”?</a:t>
            </a:r>
          </a:p>
          <a:p>
            <a:r>
              <a:rPr lang="en-US" dirty="0" smtClean="0"/>
              <a:t>Typically performs the same task as an auto-associative (target = input) network: data compression, dimensionality reduction, clustering, and data visualization</a:t>
            </a:r>
          </a:p>
          <a:p>
            <a:r>
              <a:rPr lang="en-US" dirty="0" smtClean="0"/>
              <a:t>Applications include vision, robotics, PCA/ICA, signal separation, and anomaly detection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Vision and Robotics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“Learn to Point” system</a:t>
            </a:r>
          </a:p>
          <a:p>
            <a:pPr lvl="1"/>
            <a:r>
              <a:rPr lang="en-US" dirty="0" smtClean="0"/>
              <a:t>Robotic arm “learns to align its sensory and motor maps so that it can successfully reach the tip of its arm to touch the point where it is looking”</a:t>
            </a:r>
          </a:p>
          <a:p>
            <a:pPr lvl="1"/>
            <a:r>
              <a:rPr lang="en-US" dirty="0" smtClean="0">
                <a:hlinkClick r:id="rId2"/>
              </a:rPr>
              <a:t>http://www.youtube.com/watch?v=gPfcOvVxzZU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http://www.youtube.com/watch?v=L7kZEp4R8BQ</a:t>
            </a:r>
            <a:endParaRPr lang="en-US" dirty="0" smtClean="0"/>
          </a:p>
        </p:txBody>
      </p:sp>
      <p:pic>
        <p:nvPicPr>
          <p:cNvPr id="5" name="Content Placeholder 4" descr="point.pn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721456" y="2770188"/>
            <a:ext cx="2144500" cy="3465512"/>
          </a:xfrm>
        </p:spPr>
      </p:pic>
      <p:sp>
        <p:nvSpPr>
          <p:cNvPr id="6" name="TextBox 5"/>
          <p:cNvSpPr txBox="1"/>
          <p:nvPr/>
        </p:nvSpPr>
        <p:spPr>
          <a:xfrm>
            <a:off x="415925" y="6235700"/>
            <a:ext cx="4990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5"/>
              </a:rPr>
              <a:t>http://personalpages.manchester.ac.uk/staff/p.dudek/papers/wang-biocas2009.pdf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“Takes your cloud of data points, and rotates it such that the maximum variability is visible”</a:t>
            </a:r>
          </a:p>
          <a:p>
            <a:r>
              <a:rPr lang="en-US" dirty="0" smtClean="0"/>
              <a:t>“Identifies the most important gradients”</a:t>
            </a:r>
          </a:p>
          <a:p>
            <a:r>
              <a:rPr lang="en-US" dirty="0" smtClean="0"/>
              <a:t>“Variable reduction procedure”</a:t>
            </a:r>
            <a:endParaRPr lang="en-US" dirty="0"/>
          </a:p>
        </p:txBody>
      </p:sp>
      <p:pic>
        <p:nvPicPr>
          <p:cNvPr id="10" name="Content Placeholder 9" descr="pca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73625" y="2947678"/>
            <a:ext cx="3840163" cy="3110532"/>
          </a:xfrm>
        </p:spPr>
      </p:pic>
      <p:sp>
        <p:nvSpPr>
          <p:cNvPr id="11" name="TextBox 10"/>
          <p:cNvSpPr txBox="1"/>
          <p:nvPr/>
        </p:nvSpPr>
        <p:spPr>
          <a:xfrm>
            <a:off x="415925" y="6234953"/>
            <a:ext cx="4368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4"/>
              </a:rPr>
              <a:t>http://blog.peltarion.com/2006/06/20/the-talented-drhebb-part-2-pca/</a:t>
            </a: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 Independent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Special case of blind source separation</a:t>
            </a:r>
          </a:p>
          <a:p>
            <a:r>
              <a:rPr lang="en-US" dirty="0" smtClean="0"/>
              <a:t>Separates a multivariate signal into its subcomponents, assuming the independence of those components</a:t>
            </a:r>
            <a:endParaRPr lang="en-US" dirty="0"/>
          </a:p>
        </p:txBody>
      </p:sp>
      <p:pic>
        <p:nvPicPr>
          <p:cNvPr id="5" name="Content Placeholder 4" descr="ica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3625" y="3144117"/>
            <a:ext cx="3840163" cy="2717654"/>
          </a:xfrm>
        </p:spPr>
      </p:pic>
      <p:sp>
        <p:nvSpPr>
          <p:cNvPr id="6" name="TextBox 5"/>
          <p:cNvSpPr txBox="1"/>
          <p:nvPr/>
        </p:nvSpPr>
        <p:spPr>
          <a:xfrm>
            <a:off x="416859" y="6234953"/>
            <a:ext cx="4891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 smtClean="0">
                <a:hlinkClick r:id="rId3"/>
              </a:rPr>
              <a:t>http://www.stanford.edu/~dgleich/projects/pca_neural_nets_website/index.html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415</TotalTime>
  <Words>519</Words>
  <Application>Microsoft Office PowerPoint</Application>
  <PresentationFormat>On-screen Show (4:3)</PresentationFormat>
  <Paragraphs>69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Expo</vt:lpstr>
      <vt:lpstr>Neural Networks</vt:lpstr>
      <vt:lpstr>Donald Olding Hebb (July 22, 1904 – August 20, 1985)</vt:lpstr>
      <vt:lpstr>Hebb Continued</vt:lpstr>
      <vt:lpstr>Hebbian Theory</vt:lpstr>
      <vt:lpstr>Modifications to Hebbian Theory</vt:lpstr>
      <vt:lpstr>Unsupervised Learning</vt:lpstr>
      <vt:lpstr>Applications: Vision and Robotics</vt:lpstr>
      <vt:lpstr>Applications: Principal Component Analysis</vt:lpstr>
      <vt:lpstr>Applications: Independent Component Analysis</vt:lpstr>
      <vt:lpstr>Applications: Signal Separation</vt:lpstr>
      <vt:lpstr>Applications: Anomaly Detection</vt:lpstr>
      <vt:lpstr>Questions?</vt:lpstr>
    </vt:vector>
  </TitlesOfParts>
  <Company>Indiana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UITS:STC Mac Team</dc:creator>
  <cp:lastModifiedBy>Steve</cp:lastModifiedBy>
  <cp:revision>31</cp:revision>
  <dcterms:created xsi:type="dcterms:W3CDTF">2010-02-14T20:46:05Z</dcterms:created>
  <dcterms:modified xsi:type="dcterms:W3CDTF">2010-02-16T03:07:30Z</dcterms:modified>
</cp:coreProperties>
</file>