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bin" ContentType="application/vnd.openxmlformats-officedocument.oleObject"/>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32"/>
  </p:notesMasterIdLst>
  <p:sldIdLst>
    <p:sldId id="256" r:id="rId2"/>
    <p:sldId id="262" r:id="rId3"/>
    <p:sldId id="258" r:id="rId4"/>
    <p:sldId id="259" r:id="rId5"/>
    <p:sldId id="257" r:id="rId6"/>
    <p:sldId id="260" r:id="rId7"/>
    <p:sldId id="261" r:id="rId8"/>
    <p:sldId id="263" r:id="rId9"/>
    <p:sldId id="264" r:id="rId10"/>
    <p:sldId id="265" r:id="rId11"/>
    <p:sldId id="266" r:id="rId12"/>
    <p:sldId id="267" r:id="rId13"/>
    <p:sldId id="268" r:id="rId14"/>
    <p:sldId id="269" r:id="rId15"/>
    <p:sldId id="270" r:id="rId16"/>
    <p:sldId id="281" r:id="rId17"/>
    <p:sldId id="282" r:id="rId18"/>
    <p:sldId id="283" r:id="rId19"/>
    <p:sldId id="284" r:id="rId20"/>
    <p:sldId id="285" r:id="rId21"/>
    <p:sldId id="286" r:id="rId22"/>
    <p:sldId id="287" r:id="rId23"/>
    <p:sldId id="288" r:id="rId24"/>
    <p:sldId id="289" r:id="rId25"/>
    <p:sldId id="290" r:id="rId26"/>
    <p:sldId id="291" r:id="rId27"/>
    <p:sldId id="292" r:id="rId28"/>
    <p:sldId id="293" r:id="rId29"/>
    <p:sldId id="294" r:id="rId30"/>
    <p:sldId id="295"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068" autoAdjust="0"/>
  </p:normalViewPr>
  <p:slideViewPr>
    <p:cSldViewPr>
      <p:cViewPr varScale="1">
        <p:scale>
          <a:sx n="61" d="100"/>
          <a:sy n="61" d="100"/>
        </p:scale>
        <p:origin x="-1410" y="-7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F64A851-CC74-480C-8C4D-9FBDF18F3B1A}" type="datetimeFigureOut">
              <a:rPr lang="en-US" smtClean="0"/>
              <a:pPr/>
              <a:t>3/3/2010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FA41AEA-F13E-43F1-87BF-B6EBFE9D83B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FA41AEA-F13E-43F1-87BF-B6EBFE9D83B4}" type="slidenum">
              <a:rPr lang="en-US" smtClean="0"/>
              <a:pPr/>
              <a:t>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EEECEE4-ED06-4871-983D-7F1EC4BF2963}" type="datetimeFigureOut">
              <a:rPr lang="en-US" smtClean="0"/>
              <a:pPr/>
              <a:t>3/3/2010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03D73D-5592-4D71-AEA2-E3A0163F586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EEECEE4-ED06-4871-983D-7F1EC4BF2963}" type="datetimeFigureOut">
              <a:rPr lang="en-US" smtClean="0"/>
              <a:pPr/>
              <a:t>3/3/2010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03D73D-5592-4D71-AEA2-E3A0163F586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EEECEE4-ED06-4871-983D-7F1EC4BF2963}" type="datetimeFigureOut">
              <a:rPr lang="en-US" smtClean="0"/>
              <a:pPr/>
              <a:t>3/3/2010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03D73D-5592-4D71-AEA2-E3A0163F586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EEECEE4-ED06-4871-983D-7F1EC4BF2963}" type="datetimeFigureOut">
              <a:rPr lang="en-US" smtClean="0"/>
              <a:pPr/>
              <a:t>3/3/2010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03D73D-5592-4D71-AEA2-E3A0163F586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EEECEE4-ED06-4871-983D-7F1EC4BF2963}" type="datetimeFigureOut">
              <a:rPr lang="en-US" smtClean="0"/>
              <a:pPr/>
              <a:t>3/3/2010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03D73D-5592-4D71-AEA2-E3A0163F586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EEECEE4-ED06-4871-983D-7F1EC4BF2963}" type="datetimeFigureOut">
              <a:rPr lang="en-US" smtClean="0"/>
              <a:pPr/>
              <a:t>3/3/2010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03D73D-5592-4D71-AEA2-E3A0163F586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EEECEE4-ED06-4871-983D-7F1EC4BF2963}" type="datetimeFigureOut">
              <a:rPr lang="en-US" smtClean="0"/>
              <a:pPr/>
              <a:t>3/3/2010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803D73D-5592-4D71-AEA2-E3A0163F586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EEECEE4-ED06-4871-983D-7F1EC4BF2963}" type="datetimeFigureOut">
              <a:rPr lang="en-US" smtClean="0"/>
              <a:pPr/>
              <a:t>3/3/2010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803D73D-5592-4D71-AEA2-E3A0163F586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EECEE4-ED06-4871-983D-7F1EC4BF2963}" type="datetimeFigureOut">
              <a:rPr lang="en-US" smtClean="0"/>
              <a:pPr/>
              <a:t>3/3/2010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803D73D-5592-4D71-AEA2-E3A0163F586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EEECEE4-ED06-4871-983D-7F1EC4BF2963}" type="datetimeFigureOut">
              <a:rPr lang="en-US" smtClean="0"/>
              <a:pPr/>
              <a:t>3/3/2010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03D73D-5592-4D71-AEA2-E3A0163F586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EEECEE4-ED06-4871-983D-7F1EC4BF2963}" type="datetimeFigureOut">
              <a:rPr lang="en-US" smtClean="0"/>
              <a:pPr/>
              <a:t>3/3/2010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03D73D-5592-4D71-AEA2-E3A0163F586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EECEE4-ED06-4871-983D-7F1EC4BF2963}" type="datetimeFigureOut">
              <a:rPr lang="en-US" smtClean="0"/>
              <a:pPr/>
              <a:t>3/3/2010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03D73D-5592-4D71-AEA2-E3A0163F5869}"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oleObject" Target="../embeddings/oleObject3.bin"/><Relationship Id="rId4" Type="http://schemas.openxmlformats.org/officeDocument/2006/relationships/oleObject" Target="../embeddings/oleObject2.bin"/></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Information Theory Applications</a:t>
            </a:r>
            <a:endParaRPr lang="en-US" dirty="0"/>
          </a:p>
        </p:txBody>
      </p:sp>
      <p:sp>
        <p:nvSpPr>
          <p:cNvPr id="3" name="Subtitle 2"/>
          <p:cNvSpPr>
            <a:spLocks noGrp="1"/>
          </p:cNvSpPr>
          <p:nvPr>
            <p:ph type="subTitle" idx="1"/>
          </p:nvPr>
        </p:nvSpPr>
        <p:spPr/>
        <p:txBody>
          <a:bodyPr/>
          <a:lstStyle/>
          <a:p>
            <a:r>
              <a:rPr lang="en-US" dirty="0" err="1" smtClean="0"/>
              <a:t>Dimitar</a:t>
            </a:r>
            <a:r>
              <a:rPr lang="en-US" dirty="0" smtClean="0"/>
              <a:t> </a:t>
            </a:r>
            <a:r>
              <a:rPr lang="en-US" dirty="0" err="1" smtClean="0"/>
              <a:t>Nikolov</a:t>
            </a:r>
            <a:r>
              <a:rPr lang="en-US" dirty="0" smtClean="0"/>
              <a:t>, John Ramsey, Brian </a:t>
            </a:r>
            <a:r>
              <a:rPr lang="en-US" dirty="0" err="1" smtClean="0"/>
              <a:t>Hensel</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Why Information Theory and Cryptography?</a:t>
            </a:r>
            <a:endParaRPr lang="en-US" dirty="0"/>
          </a:p>
        </p:txBody>
      </p:sp>
      <p:sp>
        <p:nvSpPr>
          <p:cNvPr id="3" name="Content Placeholder 2"/>
          <p:cNvSpPr>
            <a:spLocks noGrp="1"/>
          </p:cNvSpPr>
          <p:nvPr>
            <p:ph idx="1"/>
          </p:nvPr>
        </p:nvSpPr>
        <p:spPr/>
        <p:txBody>
          <a:bodyPr>
            <a:normAutofit fontScale="92500"/>
          </a:bodyPr>
          <a:lstStyle/>
          <a:p>
            <a:r>
              <a:rPr lang="en-US" dirty="0" smtClean="0"/>
              <a:t>In cryptography and in communication as a whole it is vital that bits be transferred with as little error as possible. </a:t>
            </a:r>
          </a:p>
          <a:p>
            <a:r>
              <a:rPr lang="en-US" dirty="0" smtClean="0"/>
              <a:t>Shannon was concerned with ``messages'' and their transmission, even in the presence of ``noise'‘</a:t>
            </a:r>
          </a:p>
          <a:p>
            <a:r>
              <a:rPr lang="en-US" dirty="0" smtClean="0"/>
              <a:t>Noise can cause errors, but with the assistance of code that utilizes selection based on probability, error rates can be lowered to near 0%.</a:t>
            </a:r>
          </a:p>
          <a:p>
            <a:endParaRPr lang="en-US" dirty="0" smtClean="0"/>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Entropy and Channel Noise</a:t>
            </a:r>
            <a:endParaRPr lang="en-US" dirty="0"/>
          </a:p>
        </p:txBody>
      </p:sp>
      <p:sp>
        <p:nvSpPr>
          <p:cNvPr id="3" name="Content Placeholder 2"/>
          <p:cNvSpPr>
            <a:spLocks noGrp="1"/>
          </p:cNvSpPr>
          <p:nvPr>
            <p:ph idx="1"/>
          </p:nvPr>
        </p:nvSpPr>
        <p:spPr/>
        <p:txBody>
          <a:bodyPr/>
          <a:lstStyle/>
          <a:p>
            <a:r>
              <a:rPr lang="en-US" dirty="0" smtClean="0"/>
              <a:t>The entropy is just the weighted average of the number of bits required to represent each message, where the weights are the probabilities that each message might occur.</a:t>
            </a:r>
          </a:p>
          <a:p>
            <a:r>
              <a:rPr lang="en-US" dirty="0" smtClean="0"/>
              <a:t>Such a representation of the probability of bits is…</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smtClean="0">
                <a:latin typeface="+mn-lt"/>
              </a:rPr>
              <a:t>If p = 1 then there are no errors in transferred bits, however if the p = .5 you can not say whether a bit will be a 0 or a 1</a:t>
            </a:r>
            <a:endParaRPr lang="en-US" sz="2800" dirty="0">
              <a:latin typeface="+mn-lt"/>
            </a:endParaRPr>
          </a:p>
        </p:txBody>
      </p:sp>
      <p:graphicFrame>
        <p:nvGraphicFramePr>
          <p:cNvPr id="5" name="Content Placeholder 4"/>
          <p:cNvGraphicFramePr>
            <a:graphicFrameLocks noGrp="1"/>
          </p:cNvGraphicFramePr>
          <p:nvPr>
            <p:ph idx="1"/>
          </p:nvPr>
        </p:nvGraphicFramePr>
        <p:xfrm>
          <a:off x="381000" y="1828800"/>
          <a:ext cx="8229600" cy="4445000"/>
        </p:xfrm>
        <a:graphic>
          <a:graphicData uri="http://schemas.openxmlformats.org/drawingml/2006/table">
            <a:tbl>
              <a:tblPr firstRow="1" bandRow="1">
                <a:tableStyleId>{5C22544A-7EE6-4342-B048-85BDC9FD1C3A}</a:tableStyleId>
              </a:tblPr>
              <a:tblGrid>
                <a:gridCol w="4114800"/>
                <a:gridCol w="4114800"/>
              </a:tblGrid>
              <a:tr h="152400">
                <a:tc>
                  <a:txBody>
                    <a:bodyPr/>
                    <a:lstStyle/>
                    <a:p>
                      <a:r>
                        <a:rPr lang="en-US" dirty="0" smtClean="0"/>
                        <a:t>Probability</a:t>
                      </a:r>
                      <a:endParaRPr lang="en-US" dirty="0"/>
                    </a:p>
                  </a:txBody>
                  <a:tcPr/>
                </a:tc>
                <a:tc>
                  <a:txBody>
                    <a:bodyPr/>
                    <a:lstStyle/>
                    <a:p>
                      <a:r>
                        <a:rPr lang="en-US" dirty="0" smtClean="0"/>
                        <a:t>Channel Capacity</a:t>
                      </a:r>
                      <a:endParaRPr lang="en-US" dirty="0"/>
                    </a:p>
                  </a:txBody>
                  <a:tcPr/>
                </a:tc>
              </a:tr>
              <a:tr h="370840">
                <a:tc>
                  <a:txBody>
                    <a:bodyPr/>
                    <a:lstStyle/>
                    <a:p>
                      <a:r>
                        <a:rPr lang="en-US" dirty="0" smtClean="0"/>
                        <a:t>0 or 1</a:t>
                      </a:r>
                      <a:endParaRPr lang="en-US" dirty="0"/>
                    </a:p>
                  </a:txBody>
                  <a:tcPr/>
                </a:tc>
                <a:tc>
                  <a:txBody>
                    <a:bodyPr/>
                    <a:lstStyle/>
                    <a:p>
                      <a:r>
                        <a:rPr lang="en-US" dirty="0" smtClean="0"/>
                        <a:t>1.00000000000000</a:t>
                      </a:r>
                      <a:endParaRPr lang="en-US" dirty="0"/>
                    </a:p>
                  </a:txBody>
                  <a:tcPr/>
                </a:tc>
              </a:tr>
              <a:tr h="370840">
                <a:tc>
                  <a:txBody>
                    <a:bodyPr/>
                    <a:lstStyle/>
                    <a:p>
                      <a:r>
                        <a:rPr lang="en-US" dirty="0" smtClean="0"/>
                        <a:t>.05 or .95</a:t>
                      </a:r>
                      <a:endParaRPr lang="en-US" dirty="0"/>
                    </a:p>
                  </a:txBody>
                  <a:tcPr/>
                </a:tc>
                <a:tc>
                  <a:txBody>
                    <a:bodyPr/>
                    <a:lstStyle/>
                    <a:p>
                      <a:r>
                        <a:rPr lang="en-US" dirty="0" smtClean="0"/>
                        <a:t>.713603042884044</a:t>
                      </a:r>
                      <a:endParaRPr lang="en-US" dirty="0"/>
                    </a:p>
                  </a:txBody>
                  <a:tcPr/>
                </a:tc>
              </a:tr>
              <a:tr h="370840">
                <a:tc>
                  <a:txBody>
                    <a:bodyPr/>
                    <a:lstStyle/>
                    <a:p>
                      <a:r>
                        <a:rPr lang="en-US" dirty="0" smtClean="0"/>
                        <a:t>.1 or .9</a:t>
                      </a:r>
                      <a:endParaRPr lang="en-US" dirty="0"/>
                    </a:p>
                  </a:txBody>
                  <a:tcPr/>
                </a:tc>
                <a:tc>
                  <a:txBody>
                    <a:bodyPr/>
                    <a:lstStyle/>
                    <a:p>
                      <a:r>
                        <a:rPr lang="en-US" dirty="0" smtClean="0"/>
                        <a:t>.531004406410719</a:t>
                      </a:r>
                      <a:endParaRPr lang="en-US" dirty="0"/>
                    </a:p>
                  </a:txBody>
                  <a:tcPr/>
                </a:tc>
              </a:tr>
              <a:tr h="370840">
                <a:tc>
                  <a:txBody>
                    <a:bodyPr/>
                    <a:lstStyle/>
                    <a:p>
                      <a:r>
                        <a:rPr lang="en-US" dirty="0" smtClean="0"/>
                        <a:t>.15 or .85</a:t>
                      </a:r>
                      <a:endParaRPr lang="en-US" dirty="0"/>
                    </a:p>
                  </a:txBody>
                  <a:tcPr/>
                </a:tc>
                <a:tc>
                  <a:txBody>
                    <a:bodyPr/>
                    <a:lstStyle/>
                    <a:p>
                      <a:r>
                        <a:rPr lang="en-US" dirty="0" smtClean="0"/>
                        <a:t>.390159695283600</a:t>
                      </a:r>
                      <a:endParaRPr lang="en-US" dirty="0"/>
                    </a:p>
                  </a:txBody>
                  <a:tcPr/>
                </a:tc>
              </a:tr>
              <a:tr h="370840">
                <a:tc>
                  <a:txBody>
                    <a:bodyPr/>
                    <a:lstStyle/>
                    <a:p>
                      <a:r>
                        <a:rPr lang="en-US" dirty="0" smtClean="0"/>
                        <a:t>.2 or .8</a:t>
                      </a:r>
                      <a:endParaRPr lang="en-US" dirty="0"/>
                    </a:p>
                  </a:txBody>
                  <a:tcPr/>
                </a:tc>
                <a:tc>
                  <a:txBody>
                    <a:bodyPr/>
                    <a:lstStyle/>
                    <a:p>
                      <a:r>
                        <a:rPr lang="en-US" dirty="0" smtClean="0"/>
                        <a:t>.278071905112638</a:t>
                      </a:r>
                      <a:endParaRPr lang="en-US" dirty="0"/>
                    </a:p>
                  </a:txBody>
                  <a:tcPr/>
                </a:tc>
              </a:tr>
              <a:tr h="370840">
                <a:tc>
                  <a:txBody>
                    <a:bodyPr/>
                    <a:lstStyle/>
                    <a:p>
                      <a:r>
                        <a:rPr lang="en-US" dirty="0" smtClean="0"/>
                        <a:t>.25 or .75</a:t>
                      </a:r>
                      <a:endParaRPr lang="en-US" dirty="0"/>
                    </a:p>
                  </a:txBody>
                  <a:tcPr/>
                </a:tc>
                <a:tc>
                  <a:txBody>
                    <a:bodyPr/>
                    <a:lstStyle/>
                    <a:p>
                      <a:r>
                        <a:rPr lang="en-US" dirty="0" smtClean="0"/>
                        <a:t>.188721875540867</a:t>
                      </a:r>
                      <a:endParaRPr lang="en-US" dirty="0"/>
                    </a:p>
                  </a:txBody>
                  <a:tcPr/>
                </a:tc>
              </a:tr>
              <a:tr h="370840">
                <a:tc>
                  <a:txBody>
                    <a:bodyPr/>
                    <a:lstStyle/>
                    <a:p>
                      <a:r>
                        <a:rPr lang="en-US" dirty="0" smtClean="0"/>
                        <a:t>.3 or .7</a:t>
                      </a:r>
                      <a:endParaRPr lang="en-US" dirty="0"/>
                    </a:p>
                  </a:txBody>
                  <a:tcPr/>
                </a:tc>
                <a:tc>
                  <a:txBody>
                    <a:bodyPr/>
                    <a:lstStyle/>
                    <a:p>
                      <a:r>
                        <a:rPr lang="en-US" dirty="0" smtClean="0"/>
                        <a:t>.118709100769307</a:t>
                      </a:r>
                      <a:endParaRPr lang="en-US" dirty="0"/>
                    </a:p>
                  </a:txBody>
                  <a:tcPr/>
                </a:tc>
              </a:tr>
              <a:tr h="370840">
                <a:tc>
                  <a:txBody>
                    <a:bodyPr/>
                    <a:lstStyle/>
                    <a:p>
                      <a:r>
                        <a:rPr lang="en-US" dirty="0" smtClean="0"/>
                        <a:t>.35 or 65</a:t>
                      </a:r>
                      <a:endParaRPr lang="en-US" dirty="0"/>
                    </a:p>
                  </a:txBody>
                  <a:tcPr/>
                </a:tc>
                <a:tc>
                  <a:txBody>
                    <a:bodyPr/>
                    <a:lstStyle/>
                    <a:p>
                      <a:r>
                        <a:rPr lang="en-US" dirty="0" smtClean="0"/>
                        <a:t>.065931944624509</a:t>
                      </a:r>
                      <a:endParaRPr lang="en-US" dirty="0"/>
                    </a:p>
                  </a:txBody>
                  <a:tcPr/>
                </a:tc>
              </a:tr>
              <a:tr h="370840">
                <a:tc>
                  <a:txBody>
                    <a:bodyPr/>
                    <a:lstStyle/>
                    <a:p>
                      <a:r>
                        <a:rPr lang="en-US" dirty="0" smtClean="0"/>
                        <a:t>.4 or .6</a:t>
                      </a:r>
                      <a:endParaRPr lang="en-US" dirty="0"/>
                    </a:p>
                  </a:txBody>
                  <a:tcPr/>
                </a:tc>
                <a:tc>
                  <a:txBody>
                    <a:bodyPr/>
                    <a:lstStyle/>
                    <a:p>
                      <a:r>
                        <a:rPr lang="en-US" dirty="0" smtClean="0"/>
                        <a:t>.029049405545331</a:t>
                      </a:r>
                      <a:endParaRPr lang="en-US" dirty="0"/>
                    </a:p>
                  </a:txBody>
                  <a:tcPr/>
                </a:tc>
              </a:tr>
              <a:tr h="370840">
                <a:tc>
                  <a:txBody>
                    <a:bodyPr/>
                    <a:lstStyle/>
                    <a:p>
                      <a:r>
                        <a:rPr lang="en-US" dirty="0" smtClean="0"/>
                        <a:t>.45 or .55 </a:t>
                      </a:r>
                      <a:endParaRPr lang="en-US" dirty="0"/>
                    </a:p>
                  </a:txBody>
                  <a:tcPr/>
                </a:tc>
                <a:tc>
                  <a:txBody>
                    <a:bodyPr/>
                    <a:lstStyle/>
                    <a:p>
                      <a:r>
                        <a:rPr lang="en-US" dirty="0" smtClean="0"/>
                        <a:t>.007225546012192</a:t>
                      </a:r>
                      <a:endParaRPr lang="en-US" dirty="0"/>
                    </a:p>
                  </a:txBody>
                  <a:tcPr/>
                </a:tc>
              </a:tr>
              <a:tr h="370840">
                <a:tc>
                  <a:txBody>
                    <a:bodyPr/>
                    <a:lstStyle/>
                    <a:p>
                      <a:r>
                        <a:rPr lang="en-US" dirty="0" smtClean="0"/>
                        <a:t>.5</a:t>
                      </a:r>
                      <a:r>
                        <a:rPr lang="en-US" baseline="0" dirty="0" smtClean="0"/>
                        <a:t> or .5</a:t>
                      </a:r>
                      <a:endParaRPr lang="en-US" dirty="0"/>
                    </a:p>
                  </a:txBody>
                  <a:tcPr/>
                </a:tc>
                <a:tc>
                  <a:txBody>
                    <a:bodyPr/>
                    <a:lstStyle/>
                    <a:p>
                      <a:r>
                        <a:rPr lang="en-US" dirty="0" smtClean="0"/>
                        <a:t>.000000000000000</a:t>
                      </a:r>
                      <a:endParaRPr lang="en-US" dirty="0"/>
                    </a:p>
                  </a:txBody>
                  <a:tcPr/>
                </a:tc>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Further Applications</a:t>
            </a:r>
            <a:endParaRPr lang="en-US" dirty="0"/>
          </a:p>
        </p:txBody>
      </p:sp>
      <p:sp>
        <p:nvSpPr>
          <p:cNvPr id="3" name="Content Placeholder 2"/>
          <p:cNvSpPr>
            <a:spLocks noGrp="1"/>
          </p:cNvSpPr>
          <p:nvPr>
            <p:ph idx="1"/>
          </p:nvPr>
        </p:nvSpPr>
        <p:spPr/>
        <p:txBody>
          <a:bodyPr/>
          <a:lstStyle/>
          <a:p>
            <a:r>
              <a:rPr lang="en-US" dirty="0" smtClean="0"/>
              <a:t>A use of information theory in cryptography is to derive results on the provable security of a system even in the presence of attackers with infinite computing power.</a:t>
            </a:r>
          </a:p>
          <a:p>
            <a:r>
              <a:rPr lang="en-US" dirty="0" smtClean="0"/>
              <a:t>An example of that is using information theory to lower the bounds on necessary key sizes to attain a certain level of pertained security in data transfers.</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Flowchart!!</a:t>
            </a:r>
            <a:endParaRPr lang="en-US" dirty="0"/>
          </a:p>
        </p:txBody>
      </p:sp>
      <p:pic>
        <p:nvPicPr>
          <p:cNvPr id="3074" name="Picture 2" descr="C:\Users\DeadlyEye\Desktop\ShannonModel.gif"/>
          <p:cNvPicPr>
            <a:picLocks noChangeAspect="1" noChangeArrowheads="1"/>
          </p:cNvPicPr>
          <p:nvPr/>
        </p:nvPicPr>
        <p:blipFill>
          <a:blip r:embed="rId2" cstate="print"/>
          <a:srcRect/>
          <a:stretch>
            <a:fillRect/>
          </a:stretch>
        </p:blipFill>
        <p:spPr bwMode="auto">
          <a:xfrm>
            <a:off x="685800" y="1752600"/>
            <a:ext cx="7683749" cy="4267200"/>
          </a:xfrm>
          <a:prstGeom prst="rect">
            <a:avLst/>
          </a:prstGeom>
          <a:noFill/>
        </p:spPr>
      </p:pic>
      <p:sp>
        <p:nvSpPr>
          <p:cNvPr id="9" name="Content Placeholder 8"/>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Flowchart 2!!</a:t>
            </a:r>
            <a:endParaRPr lang="en-US" dirty="0"/>
          </a:p>
        </p:txBody>
      </p:sp>
      <p:pic>
        <p:nvPicPr>
          <p:cNvPr id="4" name="Picture 2" descr="C:\Users\DeadlyEye\Desktop\Capture.JPG"/>
          <p:cNvPicPr>
            <a:picLocks noGrp="1" noChangeAspect="1" noChangeArrowheads="1"/>
          </p:cNvPicPr>
          <p:nvPr>
            <p:ph idx="1"/>
          </p:nvPr>
        </p:nvPicPr>
        <p:blipFill>
          <a:blip r:embed="rId2" cstate="print"/>
          <a:srcRect/>
          <a:stretch>
            <a:fillRect/>
          </a:stretch>
        </p:blipFill>
        <p:spPr bwMode="auto">
          <a:xfrm>
            <a:off x="685800" y="1447800"/>
            <a:ext cx="7182637" cy="4930831"/>
          </a:xfrm>
          <a:prstGeom prst="rect">
            <a:avLst/>
          </a:prstGeo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Other Applications</a:t>
            </a:r>
            <a:endParaRPr lang="en-US" dirty="0"/>
          </a:p>
        </p:txBody>
      </p:sp>
      <p:sp>
        <p:nvSpPr>
          <p:cNvPr id="3" name="Content Placeholder 2"/>
          <p:cNvSpPr>
            <a:spLocks noGrp="1"/>
          </p:cNvSpPr>
          <p:nvPr>
            <p:ph idx="1"/>
          </p:nvPr>
        </p:nvSpPr>
        <p:spPr/>
        <p:txBody>
          <a:bodyPr/>
          <a:lstStyle/>
          <a:p>
            <a:r>
              <a:rPr lang="en-US" dirty="0" smtClean="0"/>
              <a:t>Quantum Cryptography</a:t>
            </a:r>
          </a:p>
          <a:p>
            <a:pPr>
              <a:buNone/>
            </a:pPr>
            <a:r>
              <a:rPr lang="en-US" dirty="0" smtClean="0"/>
              <a:t>	Generates keys based on sender </a:t>
            </a:r>
            <a:r>
              <a:rPr lang="en-US" smtClean="0"/>
              <a:t>and receiver </a:t>
            </a:r>
            <a:r>
              <a:rPr lang="en-US" dirty="0" smtClean="0"/>
              <a:t>quantum interactions.</a:t>
            </a:r>
          </a:p>
          <a:p>
            <a:r>
              <a:rPr lang="en-US" dirty="0" smtClean="0"/>
              <a:t>Gambling Applications (Card counting and roulette prediction)</a:t>
            </a:r>
          </a:p>
          <a:p>
            <a:pPr>
              <a:buNone/>
            </a:pPr>
            <a:r>
              <a:rPr lang="en-US" dirty="0" smtClean="0"/>
              <a:t>	Shannon &amp; Thorp mobile computer, MIT Blackjack team.</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3400" y="381000"/>
            <a:ext cx="8305800" cy="1446550"/>
          </a:xfrm>
          <a:prstGeom prst="rect">
            <a:avLst/>
          </a:prstGeom>
          <a:noFill/>
        </p:spPr>
        <p:txBody>
          <a:bodyPr wrap="square" rtlCol="0">
            <a:spAutoFit/>
          </a:bodyPr>
          <a:lstStyle/>
          <a:p>
            <a:r>
              <a:rPr lang="en-US" sz="4400" dirty="0" smtClean="0"/>
              <a:t>Medical Imaging – Information Theory </a:t>
            </a:r>
            <a:endParaRPr lang="en-US" sz="4400" dirty="0"/>
          </a:p>
        </p:txBody>
      </p:sp>
      <p:sp>
        <p:nvSpPr>
          <p:cNvPr id="5" name="TextBox 4"/>
          <p:cNvSpPr txBox="1"/>
          <p:nvPr/>
        </p:nvSpPr>
        <p:spPr>
          <a:xfrm>
            <a:off x="609600" y="2362200"/>
            <a:ext cx="7772400" cy="3354765"/>
          </a:xfrm>
          <a:prstGeom prst="rect">
            <a:avLst/>
          </a:prstGeom>
          <a:noFill/>
        </p:spPr>
        <p:txBody>
          <a:bodyPr wrap="square" rtlCol="0">
            <a:spAutoFit/>
          </a:bodyPr>
          <a:lstStyle/>
          <a:p>
            <a:pPr>
              <a:buFont typeface="Arial" pitchFamily="34" charset="0"/>
              <a:buChar char="•"/>
            </a:pPr>
            <a:r>
              <a:rPr lang="en-US" sz="3200" dirty="0" smtClean="0"/>
              <a:t>Look at one case of Information Theory used in Medical </a:t>
            </a:r>
            <a:r>
              <a:rPr lang="en-US" sz="3200" smtClean="0"/>
              <a:t>imaging(produced by a group </a:t>
            </a:r>
            <a:r>
              <a:rPr lang="en-US" sz="3200" dirty="0" smtClean="0"/>
              <a:t>of individuals from Shanghai University) </a:t>
            </a:r>
          </a:p>
          <a:p>
            <a:pPr>
              <a:buFont typeface="Arial" pitchFamily="34" charset="0"/>
              <a:buChar char="•"/>
            </a:pPr>
            <a:endParaRPr lang="en-US" sz="3200" dirty="0" smtClean="0"/>
          </a:p>
          <a:p>
            <a:pPr>
              <a:buFont typeface="Arial" pitchFamily="34" charset="0"/>
              <a:buChar char="•"/>
            </a:pPr>
            <a:r>
              <a:rPr lang="en-US" sz="3200" dirty="0" smtClean="0"/>
              <a:t>Medical Image Registration based on Mutual Information</a:t>
            </a:r>
          </a:p>
          <a:p>
            <a:pPr>
              <a:buFont typeface="Arial" pitchFamily="34" charset="0"/>
              <a:buChar char="•"/>
            </a:pPr>
            <a:endParaRPr lang="en-US" sz="20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1447800" y="1676400"/>
            <a:ext cx="5581650" cy="4191000"/>
          </a:xfrm>
          <a:prstGeom prst="rect">
            <a:avLst/>
          </a:prstGeom>
          <a:noFill/>
          <a:ln w="9525">
            <a:noFill/>
            <a:miter lim="800000"/>
            <a:headEnd/>
            <a:tailEnd/>
          </a:ln>
        </p:spPr>
      </p:pic>
      <p:sp>
        <p:nvSpPr>
          <p:cNvPr id="5" name="TextBox 4"/>
          <p:cNvSpPr txBox="1"/>
          <p:nvPr/>
        </p:nvSpPr>
        <p:spPr>
          <a:xfrm>
            <a:off x="990600" y="685800"/>
            <a:ext cx="3368230" cy="769441"/>
          </a:xfrm>
          <a:prstGeom prst="rect">
            <a:avLst/>
          </a:prstGeom>
          <a:noFill/>
        </p:spPr>
        <p:txBody>
          <a:bodyPr wrap="none" rtlCol="0">
            <a:spAutoFit/>
          </a:bodyPr>
          <a:lstStyle/>
          <a:p>
            <a:r>
              <a:rPr lang="en-US" sz="4400" dirty="0" smtClean="0"/>
              <a:t>MRI Machine </a:t>
            </a:r>
            <a:endParaRPr lang="en-US" sz="44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Autofit/>
          </a:bodyPr>
          <a:lstStyle/>
          <a:p>
            <a:pPr algn="l"/>
            <a:r>
              <a:rPr lang="en-US" dirty="0" smtClean="0"/>
              <a:t>What is Image Registration ? </a:t>
            </a:r>
            <a:endParaRPr lang="en-US" dirty="0"/>
          </a:p>
        </p:txBody>
      </p:sp>
      <p:sp>
        <p:nvSpPr>
          <p:cNvPr id="3" name="Content Placeholder 2"/>
          <p:cNvSpPr>
            <a:spLocks noGrp="1"/>
          </p:cNvSpPr>
          <p:nvPr>
            <p:ph idx="1"/>
          </p:nvPr>
        </p:nvSpPr>
        <p:spPr>
          <a:xfrm>
            <a:off x="304800" y="1371600"/>
            <a:ext cx="8458200" cy="5257800"/>
          </a:xfrm>
        </p:spPr>
        <p:txBody>
          <a:bodyPr>
            <a:normAutofit/>
          </a:bodyPr>
          <a:lstStyle/>
          <a:p>
            <a:r>
              <a:rPr lang="en-US" sz="2000" dirty="0" smtClean="0"/>
              <a:t>The process of determining the spatial transform that maps points from one image to points on the second image. (1) </a:t>
            </a:r>
            <a:r>
              <a:rPr lang="en-US" sz="2000" dirty="0" err="1" smtClean="0"/>
              <a:t>Anrong</a:t>
            </a:r>
            <a:r>
              <a:rPr lang="en-US" sz="2000" dirty="0" smtClean="0"/>
              <a:t> Yang, </a:t>
            </a:r>
          </a:p>
          <a:p>
            <a:endParaRPr lang="en-US" sz="2000" dirty="0" smtClean="0"/>
          </a:p>
          <a:p>
            <a:r>
              <a:rPr lang="en-US" sz="2000" dirty="0" smtClean="0"/>
              <a:t>To solve image registration problem,  different frameworks have been put foreword. </a:t>
            </a:r>
          </a:p>
          <a:p>
            <a:pPr>
              <a:buNone/>
            </a:pPr>
            <a:r>
              <a:rPr lang="en-US" sz="2000" dirty="0" smtClean="0"/>
              <a:t>		</a:t>
            </a:r>
            <a:r>
              <a:rPr lang="en-US" sz="2000" dirty="0" err="1" smtClean="0"/>
              <a:t>ie</a:t>
            </a:r>
            <a:r>
              <a:rPr lang="en-US" sz="2000" dirty="0" smtClean="0"/>
              <a:t>: general learning, adaptive filtering, object oriented </a:t>
            </a:r>
          </a:p>
          <a:p>
            <a:pPr>
              <a:buNone/>
            </a:pPr>
            <a:endParaRPr lang="en-US" sz="2000" dirty="0" smtClean="0"/>
          </a:p>
          <a:p>
            <a:pPr>
              <a:buNone/>
            </a:pPr>
            <a:r>
              <a:rPr lang="en-US" sz="2000" dirty="0" smtClean="0"/>
              <a:t>In this case they created  a new framework called ‘rapid medical registration framework’</a:t>
            </a:r>
            <a:endParaRPr lang="en-US" sz="2000" dirty="0"/>
          </a:p>
          <a:p>
            <a:pPr>
              <a:buNone/>
            </a:pPr>
            <a:r>
              <a:rPr lang="en-US" sz="2000" dirty="0" smtClean="0"/>
              <a:t>The 4 components of their registration framework:</a:t>
            </a:r>
          </a:p>
          <a:p>
            <a:pPr>
              <a:buNone/>
            </a:pPr>
            <a:r>
              <a:rPr lang="en-US" sz="2000" dirty="0" smtClean="0"/>
              <a:t>	1. Interpolator</a:t>
            </a:r>
          </a:p>
          <a:p>
            <a:pPr>
              <a:buNone/>
            </a:pPr>
            <a:r>
              <a:rPr lang="en-US" sz="2000" dirty="0" smtClean="0"/>
              <a:t>	2. Measurer</a:t>
            </a:r>
          </a:p>
          <a:p>
            <a:pPr>
              <a:buNone/>
            </a:pPr>
            <a:r>
              <a:rPr lang="en-US" sz="2000" dirty="0" smtClean="0"/>
              <a:t>	3. Optimizer</a:t>
            </a:r>
          </a:p>
          <a:p>
            <a:pPr>
              <a:buNone/>
            </a:pPr>
            <a:r>
              <a:rPr lang="en-US" sz="2000" dirty="0" smtClean="0"/>
              <a:t>	4. Transformer</a:t>
            </a:r>
          </a:p>
          <a:p>
            <a:pPr>
              <a:buNone/>
            </a:pPr>
            <a:endParaRPr lang="en-US" sz="1800" dirty="0" smtClean="0"/>
          </a:p>
          <a:p>
            <a:endParaRPr lang="en-US" sz="1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smtClean="0"/>
              <a:t>Measuring similarity</a:t>
            </a:r>
          </a:p>
          <a:p>
            <a:r>
              <a:rPr lang="en-US" dirty="0" smtClean="0"/>
              <a:t>Cryptography</a:t>
            </a:r>
          </a:p>
          <a:p>
            <a:r>
              <a:rPr lang="en-US" dirty="0" smtClean="0"/>
              <a:t>Medical imaging</a:t>
            </a:r>
          </a:p>
          <a:p>
            <a:r>
              <a:rPr lang="en-US" dirty="0" smtClean="0"/>
              <a:t>N-Grams</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82000" cy="1325562"/>
          </a:xfrm>
        </p:spPr>
        <p:txBody>
          <a:bodyPr>
            <a:noAutofit/>
          </a:bodyPr>
          <a:lstStyle/>
          <a:p>
            <a:pPr algn="l"/>
            <a:r>
              <a:rPr lang="en-US" dirty="0" smtClean="0"/>
              <a:t>Image Registration Problem….</a:t>
            </a:r>
            <a:endParaRPr lang="en-US" dirty="0"/>
          </a:p>
        </p:txBody>
      </p:sp>
      <p:sp>
        <p:nvSpPr>
          <p:cNvPr id="3" name="Content Placeholder 2"/>
          <p:cNvSpPr>
            <a:spLocks noGrp="1"/>
          </p:cNvSpPr>
          <p:nvPr>
            <p:ph idx="1"/>
          </p:nvPr>
        </p:nvSpPr>
        <p:spPr>
          <a:xfrm>
            <a:off x="457200" y="1828800"/>
            <a:ext cx="8229600" cy="4525963"/>
          </a:xfrm>
        </p:spPr>
        <p:txBody>
          <a:bodyPr>
            <a:normAutofit/>
          </a:bodyPr>
          <a:lstStyle/>
          <a:p>
            <a:r>
              <a:rPr lang="en-US" dirty="0" smtClean="0"/>
              <a:t>The problem with registration is to find the optimal transformation which best aligns the input images. </a:t>
            </a:r>
          </a:p>
          <a:p>
            <a:endParaRPr lang="en-US" dirty="0"/>
          </a:p>
          <a:p>
            <a:r>
              <a:rPr lang="en-US" dirty="0" smtClean="0"/>
              <a:t>During the process of registration the measurer compares grayscale intensity values in the fixed image against those in the moving image.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smtClean="0"/>
              <a:t>Mutual Information</a:t>
            </a:r>
            <a:endParaRPr lang="en-US" dirty="0"/>
          </a:p>
        </p:txBody>
      </p:sp>
      <p:sp>
        <p:nvSpPr>
          <p:cNvPr id="3" name="Content Placeholder 2"/>
          <p:cNvSpPr>
            <a:spLocks noGrp="1"/>
          </p:cNvSpPr>
          <p:nvPr>
            <p:ph idx="1"/>
          </p:nvPr>
        </p:nvSpPr>
        <p:spPr/>
        <p:txBody>
          <a:bodyPr>
            <a:noAutofit/>
          </a:bodyPr>
          <a:lstStyle/>
          <a:p>
            <a:r>
              <a:rPr lang="en-US" sz="2400" dirty="0" smtClean="0"/>
              <a:t>Mutual Information is used as a measure in medical imaging</a:t>
            </a:r>
          </a:p>
          <a:p>
            <a:r>
              <a:rPr lang="en-US" sz="2400" dirty="0" smtClean="0"/>
              <a:t>Mutual Information is … widely used </a:t>
            </a:r>
          </a:p>
          <a:p>
            <a:r>
              <a:rPr lang="en-US" sz="2400" dirty="0" smtClean="0"/>
              <a:t>Computes the mutual information between two images, and measures the amount of information one random variable tells about another random variable. (intensity in one image of the intensity of another image) </a:t>
            </a:r>
          </a:p>
          <a:p>
            <a:r>
              <a:rPr lang="en-US" sz="2400" dirty="0" smtClean="0"/>
              <a:t>Advantage of Mutual information, allows complex mapping between two images can be modeled. (due to the actual form of the dependency does not have to be specified) </a:t>
            </a:r>
          </a:p>
          <a:p>
            <a:r>
              <a:rPr lang="en-US" sz="2400" dirty="0" smtClean="0"/>
              <a:t>Entropy is used to measure information content of each partition of an image.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smtClean="0"/>
              <a:t>Mutual Information continued…</a:t>
            </a:r>
            <a:endParaRPr lang="en-US" dirty="0"/>
          </a:p>
        </p:txBody>
      </p:sp>
      <p:sp>
        <p:nvSpPr>
          <p:cNvPr id="3" name="Content Placeholder 2"/>
          <p:cNvSpPr>
            <a:spLocks noGrp="1"/>
          </p:cNvSpPr>
          <p:nvPr>
            <p:ph idx="1"/>
          </p:nvPr>
        </p:nvSpPr>
        <p:spPr>
          <a:xfrm>
            <a:off x="457200" y="1600201"/>
            <a:ext cx="8229600" cy="1447799"/>
          </a:xfrm>
        </p:spPr>
        <p:txBody>
          <a:bodyPr>
            <a:noAutofit/>
          </a:bodyPr>
          <a:lstStyle/>
          <a:p>
            <a:r>
              <a:rPr lang="en-US" sz="1800" dirty="0" smtClean="0"/>
              <a:t>Entropy is used to measure information content of each partition of an image. </a:t>
            </a:r>
          </a:p>
          <a:p>
            <a:r>
              <a:rPr lang="en-US" sz="1800" dirty="0" smtClean="0"/>
              <a:t>To express entropy, medical images are divided into small blocks  or entropy maps.</a:t>
            </a:r>
          </a:p>
          <a:p>
            <a:r>
              <a:rPr lang="en-US" sz="1800" dirty="0" smtClean="0"/>
              <a:t>Blocks with higher entropy are shown with higher intensity </a:t>
            </a:r>
          </a:p>
          <a:p>
            <a:endParaRPr lang="en-US" sz="1800" dirty="0" smtClean="0"/>
          </a:p>
          <a:p>
            <a:endParaRPr lang="en-US" sz="1800" dirty="0" smtClean="0"/>
          </a:p>
          <a:p>
            <a:endParaRPr lang="en-US" sz="1800" dirty="0"/>
          </a:p>
        </p:txBody>
      </p:sp>
      <p:pic>
        <p:nvPicPr>
          <p:cNvPr id="2051" name="Picture 3"/>
          <p:cNvPicPr>
            <a:picLocks noChangeAspect="1" noChangeArrowheads="1"/>
          </p:cNvPicPr>
          <p:nvPr/>
        </p:nvPicPr>
        <p:blipFill>
          <a:blip r:embed="rId2" cstate="print"/>
          <a:srcRect/>
          <a:stretch>
            <a:fillRect/>
          </a:stretch>
        </p:blipFill>
        <p:spPr bwMode="auto">
          <a:xfrm>
            <a:off x="2209800" y="3124200"/>
            <a:ext cx="4343400" cy="3218230"/>
          </a:xfrm>
          <a:prstGeom prst="rect">
            <a:avLst/>
          </a:prstGeom>
          <a:noFill/>
          <a:ln w="9525">
            <a:noFill/>
            <a:miter lim="800000"/>
            <a:headEnd/>
            <a:tailEnd/>
          </a:ln>
        </p:spPr>
      </p:pic>
      <p:sp>
        <p:nvSpPr>
          <p:cNvPr id="7" name="TextBox 6"/>
          <p:cNvSpPr txBox="1"/>
          <p:nvPr/>
        </p:nvSpPr>
        <p:spPr>
          <a:xfrm>
            <a:off x="1676400" y="6488668"/>
            <a:ext cx="5029200" cy="369332"/>
          </a:xfrm>
          <a:prstGeom prst="rect">
            <a:avLst/>
          </a:prstGeom>
          <a:noFill/>
        </p:spPr>
        <p:txBody>
          <a:bodyPr wrap="square" rtlCol="0">
            <a:spAutoFit/>
          </a:bodyPr>
          <a:lstStyle/>
          <a:p>
            <a:pPr algn="ctr"/>
            <a:r>
              <a:rPr lang="en-US" dirty="0" smtClean="0"/>
              <a:t>Entropy maps of CT, MR, PET images </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Registration Framework</a:t>
            </a:r>
            <a:endParaRPr lang="en-US" dirty="0"/>
          </a:p>
        </p:txBody>
      </p:sp>
      <p:sp>
        <p:nvSpPr>
          <p:cNvPr id="3" name="Content Placeholder 2"/>
          <p:cNvSpPr>
            <a:spLocks noGrp="1"/>
          </p:cNvSpPr>
          <p:nvPr>
            <p:ph idx="1"/>
          </p:nvPr>
        </p:nvSpPr>
        <p:spPr>
          <a:xfrm>
            <a:off x="304800" y="1295400"/>
            <a:ext cx="8534400" cy="5334000"/>
          </a:xfrm>
        </p:spPr>
        <p:txBody>
          <a:bodyPr>
            <a:normAutofit/>
          </a:bodyPr>
          <a:lstStyle/>
          <a:p>
            <a:r>
              <a:rPr lang="en-US" sz="2000" dirty="0" smtClean="0"/>
              <a:t>Input data: 2 images, fixed image and moving image </a:t>
            </a:r>
            <a:endParaRPr lang="en-US" sz="1600" dirty="0" smtClean="0"/>
          </a:p>
          <a:p>
            <a:pPr>
              <a:buNone/>
            </a:pPr>
            <a:r>
              <a:rPr lang="en-US" sz="1600" dirty="0" smtClean="0"/>
              <a:t>		- Can be represented by f(X) and m(X) , X is a position in an n-dimensional space</a:t>
            </a:r>
          </a:p>
          <a:p>
            <a:r>
              <a:rPr lang="en-US" sz="1600" dirty="0" smtClean="0"/>
              <a:t>Output is the result image r(X)</a:t>
            </a:r>
          </a:p>
          <a:p>
            <a:pPr marL="342900" lvl="1" indent="-342900">
              <a:buNone/>
            </a:pPr>
            <a:r>
              <a:rPr lang="en-US" sz="1600" dirty="0" smtClean="0"/>
              <a:t>		- The output shows the difference between the fixed image and the moving image (after the registration process)</a:t>
            </a:r>
          </a:p>
          <a:p>
            <a:pPr>
              <a:buNone/>
            </a:pPr>
            <a:endParaRPr lang="en-US" sz="1600" dirty="0" smtClean="0"/>
          </a:p>
          <a:p>
            <a:r>
              <a:rPr lang="en-US" sz="1600" dirty="0" smtClean="0"/>
              <a:t>Measurer component is optimized and is represented by p(f, T(m))</a:t>
            </a:r>
          </a:p>
          <a:p>
            <a:r>
              <a:rPr lang="en-US" sz="1600" dirty="0" smtClean="0"/>
              <a:t>Transformer component T(X), shows spatial mapping </a:t>
            </a:r>
          </a:p>
          <a:p>
            <a:r>
              <a:rPr lang="en-US" sz="1600" dirty="0" smtClean="0"/>
              <a:t>Interpolator, used  for evaluating moving image intensities. </a:t>
            </a:r>
          </a:p>
          <a:p>
            <a:r>
              <a:rPr lang="en-US" sz="1600" dirty="0" smtClean="0"/>
              <a:t>In conclusion can be shown by the formula</a:t>
            </a:r>
          </a:p>
          <a:p>
            <a:endParaRPr lang="en-US" sz="1600" dirty="0" smtClean="0"/>
          </a:p>
          <a:p>
            <a:pPr>
              <a:buNone/>
            </a:pPr>
            <a:r>
              <a:rPr lang="en-US" sz="1600" dirty="0" smtClean="0"/>
              <a:t>				T* = </a:t>
            </a:r>
            <a:r>
              <a:rPr lang="en-US" sz="1600" dirty="0" err="1" smtClean="0"/>
              <a:t>argmax</a:t>
            </a:r>
            <a:r>
              <a:rPr lang="en-US" sz="1600" dirty="0" smtClean="0"/>
              <a:t>  p(f, T(m))</a:t>
            </a:r>
          </a:p>
          <a:p>
            <a:pPr>
              <a:buNone/>
            </a:pPr>
            <a:r>
              <a:rPr lang="en-US" sz="1600" dirty="0" smtClean="0"/>
              <a:t>				               T</a:t>
            </a:r>
          </a:p>
          <a:p>
            <a:pPr>
              <a:buNone/>
            </a:pPr>
            <a:r>
              <a:rPr lang="en-US" sz="1600" dirty="0" smtClean="0"/>
              <a:t>T* - represents the optimal transformation which best aligns the 2 input images. </a:t>
            </a:r>
          </a:p>
          <a:p>
            <a:pPr>
              <a:buNone/>
            </a:pPr>
            <a:r>
              <a:rPr lang="en-US" sz="1600" dirty="0" smtClean="0"/>
              <a:t>f – represents the fixed image </a:t>
            </a:r>
          </a:p>
          <a:p>
            <a:pPr>
              <a:buNone/>
            </a:pPr>
            <a:r>
              <a:rPr lang="en-US" sz="1600" dirty="0" smtClean="0"/>
              <a:t>T(m) – represents the transformation on the moving image, m </a:t>
            </a:r>
          </a:p>
          <a:p>
            <a:pPr>
              <a:buNone/>
            </a:pPr>
            <a:endParaRPr lang="en-US" sz="1600" dirty="0" smtClean="0"/>
          </a:p>
          <a:p>
            <a:pPr>
              <a:buNone/>
            </a:pPr>
            <a:endParaRPr lang="en-US" sz="1600" dirty="0" smtClean="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Their registration Framework</a:t>
            </a:r>
            <a:endParaRPr lang="en-US" dirty="0"/>
          </a:p>
        </p:txBody>
      </p:sp>
      <p:pic>
        <p:nvPicPr>
          <p:cNvPr id="18434" name="Picture 2"/>
          <p:cNvPicPr>
            <a:picLocks noChangeAspect="1" noChangeArrowheads="1"/>
          </p:cNvPicPr>
          <p:nvPr/>
        </p:nvPicPr>
        <p:blipFill>
          <a:blip r:embed="rId2" cstate="print"/>
          <a:srcRect/>
          <a:stretch>
            <a:fillRect/>
          </a:stretch>
        </p:blipFill>
        <p:spPr bwMode="auto">
          <a:xfrm>
            <a:off x="1600200" y="1600200"/>
            <a:ext cx="5410200" cy="4462189"/>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smtClean="0"/>
              <a:t>Interpolator and Spatial transform</a:t>
            </a:r>
            <a:r>
              <a:rPr lang="en-US" sz="1600" dirty="0" smtClean="0"/>
              <a:t> </a:t>
            </a:r>
            <a:endParaRPr lang="en-US" sz="1600" dirty="0"/>
          </a:p>
        </p:txBody>
      </p:sp>
      <p:pic>
        <p:nvPicPr>
          <p:cNvPr id="3074" name="Picture 2"/>
          <p:cNvPicPr>
            <a:picLocks noChangeAspect="1" noChangeArrowheads="1"/>
          </p:cNvPicPr>
          <p:nvPr/>
        </p:nvPicPr>
        <p:blipFill>
          <a:blip r:embed="rId2" cstate="print"/>
          <a:srcRect/>
          <a:stretch>
            <a:fillRect/>
          </a:stretch>
        </p:blipFill>
        <p:spPr bwMode="auto">
          <a:xfrm>
            <a:off x="1981200" y="2362200"/>
            <a:ext cx="4616970" cy="2514600"/>
          </a:xfrm>
          <a:prstGeom prst="rect">
            <a:avLst/>
          </a:prstGeom>
          <a:noFill/>
          <a:ln w="9525">
            <a:noFill/>
            <a:miter lim="800000"/>
            <a:headEnd/>
            <a:tailEnd/>
          </a:ln>
        </p:spPr>
      </p:pic>
      <p:sp>
        <p:nvSpPr>
          <p:cNvPr id="4" name="TextBox 3"/>
          <p:cNvSpPr txBox="1"/>
          <p:nvPr/>
        </p:nvSpPr>
        <p:spPr>
          <a:xfrm>
            <a:off x="228601" y="1295400"/>
            <a:ext cx="8686800" cy="646331"/>
          </a:xfrm>
          <a:prstGeom prst="rect">
            <a:avLst/>
          </a:prstGeom>
          <a:noFill/>
        </p:spPr>
        <p:txBody>
          <a:bodyPr wrap="square" rtlCol="0">
            <a:spAutoFit/>
          </a:bodyPr>
          <a:lstStyle/>
          <a:p>
            <a:r>
              <a:rPr lang="en-US" dirty="0" smtClean="0"/>
              <a:t>Shows a point on the moving image mapped from one space to a fixed image space by a transform (being mapped to a </a:t>
            </a:r>
            <a:r>
              <a:rPr lang="en-US" dirty="0" err="1" smtClean="0"/>
              <a:t>nongrid</a:t>
            </a:r>
            <a:r>
              <a:rPr lang="en-US" dirty="0" smtClean="0"/>
              <a:t> position. ) </a:t>
            </a:r>
            <a:endParaRPr lang="en-US" dirty="0"/>
          </a:p>
        </p:txBody>
      </p:sp>
      <p:sp>
        <p:nvSpPr>
          <p:cNvPr id="5" name="TextBox 4"/>
          <p:cNvSpPr txBox="1"/>
          <p:nvPr/>
        </p:nvSpPr>
        <p:spPr>
          <a:xfrm>
            <a:off x="533400" y="4953000"/>
            <a:ext cx="7020320" cy="923330"/>
          </a:xfrm>
          <a:prstGeom prst="rect">
            <a:avLst/>
          </a:prstGeom>
          <a:noFill/>
        </p:spPr>
        <p:txBody>
          <a:bodyPr wrap="none" rtlCol="0">
            <a:spAutoFit/>
          </a:bodyPr>
          <a:lstStyle/>
          <a:p>
            <a:pPr>
              <a:buFont typeface="Arial" pitchFamily="34" charset="0"/>
              <a:buChar char="•"/>
            </a:pPr>
            <a:r>
              <a:rPr lang="en-US" dirty="0" smtClean="0"/>
              <a:t>Shows the overlap area between the images in the red </a:t>
            </a:r>
            <a:r>
              <a:rPr lang="en-US" dirty="0" err="1" smtClean="0"/>
              <a:t>ouline</a:t>
            </a:r>
            <a:endParaRPr lang="en-US" dirty="0" smtClean="0"/>
          </a:p>
          <a:p>
            <a:pPr>
              <a:buFont typeface="Arial" pitchFamily="34" charset="0"/>
              <a:buChar char="•"/>
            </a:pPr>
            <a:r>
              <a:rPr lang="en-US" dirty="0" smtClean="0"/>
              <a:t>Interpolation is used to evaluate the image intensity at mapped position</a:t>
            </a:r>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Measurer </a:t>
            </a:r>
            <a:endParaRPr lang="en-US" dirty="0"/>
          </a:p>
        </p:txBody>
      </p:sp>
      <p:sp>
        <p:nvSpPr>
          <p:cNvPr id="3" name="Content Placeholder 2"/>
          <p:cNvSpPr>
            <a:spLocks noGrp="1"/>
          </p:cNvSpPr>
          <p:nvPr>
            <p:ph idx="1"/>
          </p:nvPr>
        </p:nvSpPr>
        <p:spPr/>
        <p:txBody>
          <a:bodyPr>
            <a:normAutofit fontScale="92500"/>
          </a:bodyPr>
          <a:lstStyle/>
          <a:p>
            <a:r>
              <a:rPr lang="en-US" dirty="0" smtClean="0"/>
              <a:t>Measurer shows how well the a fixed image is matched by transformed moving image</a:t>
            </a:r>
          </a:p>
          <a:p>
            <a:r>
              <a:rPr lang="en-US" dirty="0" smtClean="0"/>
              <a:t>They used Mutual Information as their main measure method. </a:t>
            </a:r>
          </a:p>
          <a:p>
            <a:r>
              <a:rPr lang="en-US" dirty="0" smtClean="0"/>
              <a:t>Because…MI Is more precise in registration compared to other measures, such as normalized correlation. </a:t>
            </a:r>
          </a:p>
          <a:p>
            <a:r>
              <a:rPr lang="en-US" dirty="0" smtClean="0"/>
              <a:t>In registration the marginal and joint probabilities must be estimated from image data. </a:t>
            </a:r>
          </a:p>
          <a:p>
            <a:pPr>
              <a:buNone/>
            </a:pP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Optimizer</a:t>
            </a:r>
            <a:endParaRPr lang="en-US" dirty="0"/>
          </a:p>
        </p:txBody>
      </p:sp>
      <p:sp>
        <p:nvSpPr>
          <p:cNvPr id="3" name="Content Placeholder 2"/>
          <p:cNvSpPr>
            <a:spLocks noGrp="1"/>
          </p:cNvSpPr>
          <p:nvPr>
            <p:ph idx="1"/>
          </p:nvPr>
        </p:nvSpPr>
        <p:spPr>
          <a:xfrm>
            <a:off x="457200" y="1600201"/>
            <a:ext cx="8229600" cy="3048000"/>
          </a:xfrm>
        </p:spPr>
        <p:txBody>
          <a:bodyPr/>
          <a:lstStyle/>
          <a:p>
            <a:r>
              <a:rPr lang="en-US" dirty="0" smtClean="0"/>
              <a:t>Adjusts the moving image to be closer and closer to the fixed image during iterations. </a:t>
            </a:r>
          </a:p>
          <a:p>
            <a:r>
              <a:rPr lang="en-US" dirty="0" smtClean="0"/>
              <a:t>To do this they used evolutionary algorithms and genetic algorithms, </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Their results from their framework</a:t>
            </a:r>
            <a:endParaRPr lang="en-US" dirty="0"/>
          </a:p>
        </p:txBody>
      </p:sp>
      <p:pic>
        <p:nvPicPr>
          <p:cNvPr id="19458" name="Picture 2"/>
          <p:cNvPicPr>
            <a:picLocks noChangeAspect="1" noChangeArrowheads="1"/>
          </p:cNvPicPr>
          <p:nvPr/>
        </p:nvPicPr>
        <p:blipFill>
          <a:blip r:embed="rId2" cstate="print"/>
          <a:srcRect/>
          <a:stretch>
            <a:fillRect/>
          </a:stretch>
        </p:blipFill>
        <p:spPr bwMode="auto">
          <a:xfrm>
            <a:off x="1219200" y="2133600"/>
            <a:ext cx="6705600" cy="2283195"/>
          </a:xfrm>
          <a:prstGeom prst="rect">
            <a:avLst/>
          </a:prstGeom>
          <a:noFill/>
          <a:ln w="9525">
            <a:noFill/>
            <a:miter lim="800000"/>
            <a:headEnd/>
            <a:tailEnd/>
          </a:ln>
        </p:spPr>
      </p:pic>
      <p:sp>
        <p:nvSpPr>
          <p:cNvPr id="5" name="TextBox 4"/>
          <p:cNvSpPr txBox="1"/>
          <p:nvPr/>
        </p:nvSpPr>
        <p:spPr>
          <a:xfrm>
            <a:off x="533400" y="1371600"/>
            <a:ext cx="2286000" cy="400110"/>
          </a:xfrm>
          <a:prstGeom prst="rect">
            <a:avLst/>
          </a:prstGeom>
          <a:noFill/>
        </p:spPr>
        <p:txBody>
          <a:bodyPr wrap="square" rtlCol="0">
            <a:spAutoFit/>
          </a:bodyPr>
          <a:lstStyle/>
          <a:p>
            <a:r>
              <a:rPr lang="en-US" sz="2000" dirty="0" smtClean="0"/>
              <a:t>Example </a:t>
            </a:r>
            <a:endParaRPr lang="en-US" sz="20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Conclusion </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Image registration is the process of determining spatial transform which mapping points from one image to a points on a second image. </a:t>
            </a:r>
          </a:p>
          <a:p>
            <a:r>
              <a:rPr lang="en-US" dirty="0" smtClean="0"/>
              <a:t>Mutual information is used widely in medical image processing.</a:t>
            </a:r>
          </a:p>
          <a:p>
            <a:r>
              <a:rPr lang="en-US" dirty="0" smtClean="0"/>
              <a:t>In this case they used mutual information to calculate the shared information between two images, MI measures how much information a random variable tells about another random variable. </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Measuring Similarity</a:t>
            </a:r>
            <a:endParaRPr lang="en-US" dirty="0"/>
          </a:p>
        </p:txBody>
      </p:sp>
      <p:sp>
        <p:nvSpPr>
          <p:cNvPr id="3" name="Content Placeholder 2"/>
          <p:cNvSpPr>
            <a:spLocks noGrp="1"/>
          </p:cNvSpPr>
          <p:nvPr>
            <p:ph idx="1"/>
          </p:nvPr>
        </p:nvSpPr>
        <p:spPr/>
        <p:txBody>
          <a:bodyPr/>
          <a:lstStyle/>
          <a:p>
            <a:r>
              <a:rPr lang="en-US" dirty="0" smtClean="0"/>
              <a:t>Traditional measures</a:t>
            </a:r>
          </a:p>
          <a:p>
            <a:pPr lvl="1"/>
            <a:r>
              <a:rPr lang="en-US" dirty="0" smtClean="0"/>
              <a:t>Cosine similarity</a:t>
            </a:r>
          </a:p>
          <a:p>
            <a:pPr lvl="1"/>
            <a:r>
              <a:rPr lang="en-US" dirty="0" smtClean="0"/>
              <a:t>Dice Coefficient</a:t>
            </a:r>
          </a:p>
          <a:p>
            <a:pPr lvl="1"/>
            <a:r>
              <a:rPr lang="en-US" dirty="0" smtClean="0"/>
              <a:t>Distance-based measures</a:t>
            </a:r>
          </a:p>
        </p:txBody>
      </p:sp>
      <p:graphicFrame>
        <p:nvGraphicFramePr>
          <p:cNvPr id="4" name="Object 3"/>
          <p:cNvGraphicFramePr>
            <a:graphicFrameLocks noChangeAspect="1"/>
          </p:cNvGraphicFramePr>
          <p:nvPr/>
        </p:nvGraphicFramePr>
        <p:xfrm>
          <a:off x="4675188" y="3930650"/>
          <a:ext cx="3722687" cy="1208088"/>
        </p:xfrm>
        <a:graphic>
          <a:graphicData uri="http://schemas.openxmlformats.org/presentationml/2006/ole">
            <p:oleObj spid="_x0000_s3073" name="Equation" r:id="rId3" imgW="1447560" imgH="469800" progId="Equation.3">
              <p:embed/>
            </p:oleObj>
          </a:graphicData>
        </a:graphic>
      </p:graphicFrame>
      <p:graphicFrame>
        <p:nvGraphicFramePr>
          <p:cNvPr id="5" name="Object 4"/>
          <p:cNvGraphicFramePr>
            <a:graphicFrameLocks noChangeAspect="1"/>
          </p:cNvGraphicFramePr>
          <p:nvPr/>
        </p:nvGraphicFramePr>
        <p:xfrm>
          <a:off x="1186544" y="3962400"/>
          <a:ext cx="3102428" cy="1143000"/>
        </p:xfrm>
        <a:graphic>
          <a:graphicData uri="http://schemas.openxmlformats.org/presentationml/2006/ole">
            <p:oleObj spid="_x0000_s3074" name="Equation" r:id="rId4" imgW="1206360" imgH="444240" progId="Equation.3">
              <p:embed/>
            </p:oleObj>
          </a:graphicData>
        </a:graphic>
      </p:graphicFrame>
      <p:graphicFrame>
        <p:nvGraphicFramePr>
          <p:cNvPr id="7" name="Object 6"/>
          <p:cNvGraphicFramePr>
            <a:graphicFrameLocks noChangeAspect="1"/>
          </p:cNvGraphicFramePr>
          <p:nvPr/>
        </p:nvGraphicFramePr>
        <p:xfrm>
          <a:off x="1066800" y="5257800"/>
          <a:ext cx="7303880" cy="908050"/>
        </p:xfrm>
        <a:graphic>
          <a:graphicData uri="http://schemas.openxmlformats.org/presentationml/2006/ole">
            <p:oleObj spid="_x0000_s3076" name="Equation" r:id="rId5" imgW="2349360" imgH="291960" progId="Equation.3">
              <p:embed/>
            </p:oleObj>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pPr algn="l"/>
            <a:r>
              <a:rPr lang="en-US" dirty="0" smtClean="0"/>
              <a:t>Medical Imaging - Sources</a:t>
            </a:r>
            <a:endParaRPr lang="en-US" dirty="0"/>
          </a:p>
        </p:txBody>
      </p:sp>
      <p:sp>
        <p:nvSpPr>
          <p:cNvPr id="3" name="Content Placeholder 2"/>
          <p:cNvSpPr>
            <a:spLocks noGrp="1"/>
          </p:cNvSpPr>
          <p:nvPr>
            <p:ph idx="1"/>
          </p:nvPr>
        </p:nvSpPr>
        <p:spPr/>
        <p:txBody>
          <a:bodyPr>
            <a:normAutofit/>
          </a:bodyPr>
          <a:lstStyle/>
          <a:p>
            <a:pPr>
              <a:buNone/>
            </a:pPr>
            <a:r>
              <a:rPr lang="en-US" sz="1200" dirty="0" smtClean="0"/>
              <a:t>http://images.google.com/imgres?imgurl=http://www.dundee.ac.uk/medther/tayendoweb/images/mriscnr.jpg&amp;imgrefurl=http://www.dundee.ac.uk/medther/tayendoweb/images/mriscanner.htm&amp;usg=__ABwGhPduX4fPGpjzMBT0_-A6Ass=&amp;h=440&amp;w=586&amp;sz=18&amp;hl=en&amp;start=1&amp;um=1&amp;itbs=1&amp;tbnid=VplPodw45CUgJM:&amp;tbnh=101&amp;tbnw=135&amp;prev=/images%3Fq%3Dmri%2Bmachine%26um%3D1%26hl%3Den%26sa%3DN%26tbs%3Disch:1</a:t>
            </a:r>
          </a:p>
          <a:p>
            <a:pPr>
              <a:buNone/>
            </a:pPr>
            <a:r>
              <a:rPr lang="en-US" sz="1200" dirty="0" smtClean="0"/>
              <a:t>MRI image</a:t>
            </a:r>
          </a:p>
          <a:p>
            <a:pPr>
              <a:buNone/>
            </a:pPr>
            <a:endParaRPr lang="en-US" sz="1200" dirty="0" smtClean="0"/>
          </a:p>
          <a:p>
            <a:pPr>
              <a:buNone/>
            </a:pPr>
            <a:r>
              <a:rPr lang="en-US" sz="1200" dirty="0" smtClean="0"/>
              <a:t>‘An improved  Medical Image Registration Framework Based on Mutual Information’ </a:t>
            </a:r>
            <a:r>
              <a:rPr lang="en-US" sz="1200" dirty="0" err="1" smtClean="0"/>
              <a:t>Anron</a:t>
            </a:r>
            <a:r>
              <a:rPr lang="en-US" sz="1200" dirty="0" smtClean="0"/>
              <a:t> Yang, </a:t>
            </a:r>
            <a:r>
              <a:rPr lang="en-US" sz="1200" dirty="0" err="1" smtClean="0"/>
              <a:t>Caixing</a:t>
            </a:r>
            <a:r>
              <a:rPr lang="en-US" sz="1200" dirty="0" smtClean="0"/>
              <a:t> Lin, Chen Wang, </a:t>
            </a:r>
            <a:r>
              <a:rPr lang="en-US" sz="1200" dirty="0" err="1" smtClean="0"/>
              <a:t>Hongqiang</a:t>
            </a:r>
            <a:r>
              <a:rPr lang="en-US" sz="1200" dirty="0" smtClean="0"/>
              <a:t> LI’  Shanghai China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Measuring Similarity</a:t>
            </a:r>
            <a:endParaRPr lang="en-US" dirty="0"/>
          </a:p>
        </p:txBody>
      </p:sp>
      <p:sp>
        <p:nvSpPr>
          <p:cNvPr id="3" name="Content Placeholder 2"/>
          <p:cNvSpPr>
            <a:spLocks noGrp="1"/>
          </p:cNvSpPr>
          <p:nvPr>
            <p:ph idx="1"/>
          </p:nvPr>
        </p:nvSpPr>
        <p:spPr/>
        <p:txBody>
          <a:bodyPr/>
          <a:lstStyle/>
          <a:p>
            <a:r>
              <a:rPr lang="en-US" dirty="0" smtClean="0"/>
              <a:t>Goal: domain independence</a:t>
            </a:r>
          </a:p>
          <a:p>
            <a:r>
              <a:rPr lang="en-US" dirty="0" smtClean="0"/>
              <a:t>Assumptions</a:t>
            </a:r>
          </a:p>
          <a:p>
            <a:pPr lvl="1"/>
            <a:r>
              <a:rPr lang="en-US" dirty="0">
                <a:latin typeface="Times New Roman" pitchFamily="18" charset="0"/>
                <a:cs typeface="Times New Roman" pitchFamily="18" charset="0"/>
              </a:rPr>
              <a:t>I</a:t>
            </a:r>
            <a:r>
              <a:rPr lang="en-US" dirty="0"/>
              <a:t>(common(A, B)) and </a:t>
            </a:r>
            <a:r>
              <a:rPr lang="en-US" dirty="0">
                <a:latin typeface="Times New Roman" pitchFamily="18" charset="0"/>
                <a:cs typeface="Times New Roman" pitchFamily="18" charset="0"/>
              </a:rPr>
              <a:t>I</a:t>
            </a:r>
            <a:r>
              <a:rPr lang="en-US" dirty="0"/>
              <a:t>(description(A, B))</a:t>
            </a:r>
          </a:p>
          <a:p>
            <a:pPr lvl="1"/>
            <a:r>
              <a:rPr lang="en-US" dirty="0" err="1"/>
              <a:t>sim</a:t>
            </a:r>
            <a:r>
              <a:rPr lang="en-US" dirty="0"/>
              <a:t>(A, B) = f(common(A, B), description(A, B))</a:t>
            </a:r>
          </a:p>
          <a:p>
            <a:pPr lvl="1"/>
            <a:r>
              <a:rPr lang="en-US" dirty="0" err="1"/>
              <a:t>sim</a:t>
            </a:r>
            <a:r>
              <a:rPr lang="en-US" dirty="0"/>
              <a:t>(A, A) = 1</a:t>
            </a:r>
          </a:p>
          <a:p>
            <a:pPr lvl="1"/>
            <a:r>
              <a:rPr lang="en-US" dirty="0" err="1"/>
              <a:t>sim</a:t>
            </a:r>
            <a:r>
              <a:rPr lang="en-US" dirty="0"/>
              <a:t>(A, B) = weighted sum of </a:t>
            </a:r>
            <a:r>
              <a:rPr lang="en-US" dirty="0" smtClean="0"/>
              <a:t>sub-similarities</a:t>
            </a:r>
            <a:endParaRPr lang="en-US" dirty="0"/>
          </a:p>
        </p:txBody>
      </p:sp>
      <p:graphicFrame>
        <p:nvGraphicFramePr>
          <p:cNvPr id="2049" name="Content Placeholder 5"/>
          <p:cNvGraphicFramePr>
            <a:graphicFrameLocks noChangeAspect="1"/>
          </p:cNvGraphicFramePr>
          <p:nvPr/>
        </p:nvGraphicFramePr>
        <p:xfrm>
          <a:off x="1524000" y="5029200"/>
          <a:ext cx="5668963" cy="1066800"/>
        </p:xfrm>
        <a:graphic>
          <a:graphicData uri="http://schemas.openxmlformats.org/presentationml/2006/ole">
            <p:oleObj spid="_x0000_s2049" name="Equation" r:id="rId3" imgW="2222280" imgH="419040" progId="Equation.3">
              <p:embed/>
            </p:oleObj>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Measuring Ordinal Similarity</a:t>
            </a:r>
            <a:endParaRPr lang="en-US" dirty="0"/>
          </a:p>
        </p:txBody>
      </p:sp>
      <p:pic>
        <p:nvPicPr>
          <p:cNvPr id="7" name="Picture 6" descr="ordinal_distribution.JPG"/>
          <p:cNvPicPr>
            <a:picLocks noChangeAspect="1"/>
          </p:cNvPicPr>
          <p:nvPr/>
        </p:nvPicPr>
        <p:blipFill>
          <a:blip r:embed="rId2" cstate="print"/>
          <a:stretch>
            <a:fillRect/>
          </a:stretch>
        </p:blipFill>
        <p:spPr>
          <a:xfrm>
            <a:off x="152400" y="1981200"/>
            <a:ext cx="3819525" cy="3038475"/>
          </a:xfrm>
          <a:prstGeom prst="rect">
            <a:avLst/>
          </a:prstGeom>
        </p:spPr>
      </p:pic>
      <p:pic>
        <p:nvPicPr>
          <p:cNvPr id="8" name="Picture 7" descr="ordinal_similarity_calcs.JPG"/>
          <p:cNvPicPr>
            <a:picLocks noChangeAspect="1"/>
          </p:cNvPicPr>
          <p:nvPr/>
        </p:nvPicPr>
        <p:blipFill>
          <a:blip r:embed="rId3" cstate="print"/>
          <a:stretch>
            <a:fillRect/>
          </a:stretch>
        </p:blipFill>
        <p:spPr>
          <a:xfrm>
            <a:off x="4038600" y="1981200"/>
            <a:ext cx="4876800" cy="249936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Measuring Semantic Similarity</a:t>
            </a:r>
            <a:endParaRPr lang="en-US" dirty="0"/>
          </a:p>
        </p:txBody>
      </p:sp>
      <p:pic>
        <p:nvPicPr>
          <p:cNvPr id="4" name="Content Placeholder 3" descr="semantic_similarity_formula.JPG"/>
          <p:cNvPicPr>
            <a:picLocks noGrp="1" noChangeAspect="1"/>
          </p:cNvPicPr>
          <p:nvPr>
            <p:ph idx="1"/>
          </p:nvPr>
        </p:nvPicPr>
        <p:blipFill>
          <a:blip r:embed="rId2" cstate="print"/>
          <a:stretch>
            <a:fillRect/>
          </a:stretch>
        </p:blipFill>
        <p:spPr>
          <a:xfrm>
            <a:off x="2667000" y="1447800"/>
            <a:ext cx="3590925" cy="762000"/>
          </a:xfrm>
        </p:spPr>
      </p:pic>
      <p:pic>
        <p:nvPicPr>
          <p:cNvPr id="5" name="Picture 4" descr="semantic_similarity_tree.JPG"/>
          <p:cNvPicPr>
            <a:picLocks noChangeAspect="1"/>
          </p:cNvPicPr>
          <p:nvPr/>
        </p:nvPicPr>
        <p:blipFill>
          <a:blip r:embed="rId3" cstate="print"/>
          <a:stretch>
            <a:fillRect/>
          </a:stretch>
        </p:blipFill>
        <p:spPr>
          <a:xfrm>
            <a:off x="381000" y="2743200"/>
            <a:ext cx="4048125" cy="3486150"/>
          </a:xfrm>
          <a:prstGeom prst="rect">
            <a:avLst/>
          </a:prstGeom>
        </p:spPr>
      </p:pic>
      <p:pic>
        <p:nvPicPr>
          <p:cNvPr id="6" name="Picture 5" descr="semantic_similarity_hill_coast.JPG"/>
          <p:cNvPicPr>
            <a:picLocks noChangeAspect="1"/>
          </p:cNvPicPr>
          <p:nvPr/>
        </p:nvPicPr>
        <p:blipFill>
          <a:blip r:embed="rId4" cstate="print"/>
          <a:stretch>
            <a:fillRect/>
          </a:stretch>
        </p:blipFill>
        <p:spPr>
          <a:xfrm>
            <a:off x="4572000" y="2743200"/>
            <a:ext cx="4143375" cy="7620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Measuring Similarity - Conclusion</a:t>
            </a:r>
            <a:endParaRPr lang="en-US" dirty="0"/>
          </a:p>
        </p:txBody>
      </p:sp>
      <p:sp>
        <p:nvSpPr>
          <p:cNvPr id="3" name="Content Placeholder 2"/>
          <p:cNvSpPr>
            <a:spLocks noGrp="1"/>
          </p:cNvSpPr>
          <p:nvPr>
            <p:ph idx="1"/>
          </p:nvPr>
        </p:nvSpPr>
        <p:spPr/>
        <p:txBody>
          <a:bodyPr>
            <a:normAutofit fontScale="92500"/>
          </a:bodyPr>
          <a:lstStyle/>
          <a:p>
            <a:r>
              <a:rPr lang="en-US" dirty="0" smtClean="0"/>
              <a:t>Applicability to other representations &amp; domains</a:t>
            </a:r>
          </a:p>
          <a:p>
            <a:pPr lvl="1"/>
            <a:r>
              <a:rPr lang="en-US" dirty="0" smtClean="0"/>
              <a:t>Words</a:t>
            </a:r>
          </a:p>
          <a:p>
            <a:pPr lvl="1"/>
            <a:r>
              <a:rPr lang="en-US" dirty="0" smtClean="0"/>
              <a:t>Feature vectors</a:t>
            </a:r>
          </a:p>
          <a:p>
            <a:pPr lvl="1">
              <a:buNone/>
            </a:pPr>
            <a:r>
              <a:rPr lang="en-US" dirty="0" smtClean="0"/>
              <a:t>... and any domain for which a probabilistic model can be defined.</a:t>
            </a:r>
          </a:p>
          <a:p>
            <a:r>
              <a:rPr lang="en-US" dirty="0" smtClean="0"/>
              <a:t>Achieved: a domain independent similarity measure</a:t>
            </a:r>
          </a:p>
          <a:p>
            <a:r>
              <a:rPr lang="en-US" dirty="0" smtClean="0"/>
              <a:t>Lin, 1998, An Information Theoretic Definition of Similarity</a:t>
            </a:r>
          </a:p>
          <a:p>
            <a:pPr lvl="1">
              <a:buNone/>
            </a:pPr>
            <a:endParaRPr lang="en-US" dirty="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Cryptography</a:t>
            </a:r>
            <a:endParaRPr lang="en-US" dirty="0"/>
          </a:p>
        </p:txBody>
      </p:sp>
      <p:sp>
        <p:nvSpPr>
          <p:cNvPr id="3" name="Subtitle 2"/>
          <p:cNvSpPr>
            <a:spLocks noGrp="1"/>
          </p:cNvSpPr>
          <p:nvPr>
            <p:ph type="subTitle" idx="1"/>
          </p:nvPr>
        </p:nvSpPr>
        <p:spPr/>
        <p:txBody>
          <a:bodyPr>
            <a:normAutofit fontScale="85000" lnSpcReduction="10000"/>
          </a:bodyPr>
          <a:lstStyle/>
          <a:p>
            <a:r>
              <a:rPr lang="en-US" dirty="0" smtClean="0">
                <a:solidFill>
                  <a:schemeClr val="tx1"/>
                </a:solidFill>
              </a:rPr>
              <a:t>The practice and study of hiding information. Modern cryptography intersects the disciplines of mathematics, computer science, and engineering.</a:t>
            </a: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Cryptography Basics</a:t>
            </a:r>
            <a:endParaRPr lang="en-US" dirty="0"/>
          </a:p>
        </p:txBody>
      </p:sp>
      <p:sp>
        <p:nvSpPr>
          <p:cNvPr id="3" name="Content Placeholder 2"/>
          <p:cNvSpPr>
            <a:spLocks noGrp="1"/>
          </p:cNvSpPr>
          <p:nvPr>
            <p:ph idx="1"/>
          </p:nvPr>
        </p:nvSpPr>
        <p:spPr/>
        <p:txBody>
          <a:bodyPr>
            <a:normAutofit/>
          </a:bodyPr>
          <a:lstStyle/>
          <a:p>
            <a:r>
              <a:rPr lang="en-US" dirty="0" smtClean="0"/>
              <a:t>Cryptography provides four main types of services related to data that is transmitted or stored.</a:t>
            </a:r>
          </a:p>
          <a:p>
            <a:r>
              <a:rPr lang="en-US" b="1" dirty="0" smtClean="0"/>
              <a:t> </a:t>
            </a:r>
            <a:r>
              <a:rPr lang="en-US" u="sng" dirty="0" smtClean="0"/>
              <a:t>Confidentiality</a:t>
            </a:r>
            <a:endParaRPr lang="en-US" i="1" dirty="0" smtClean="0"/>
          </a:p>
          <a:p>
            <a:r>
              <a:rPr lang="en-US" u="sng" dirty="0" smtClean="0"/>
              <a:t> Integrity</a:t>
            </a:r>
            <a:endParaRPr lang="en-US" i="1" dirty="0" smtClean="0"/>
          </a:p>
          <a:p>
            <a:r>
              <a:rPr lang="en-US" dirty="0" smtClean="0"/>
              <a:t> </a:t>
            </a:r>
            <a:r>
              <a:rPr lang="en-US" u="sng" dirty="0" smtClean="0"/>
              <a:t>Authentication</a:t>
            </a:r>
            <a:endParaRPr lang="en-US" dirty="0" smtClean="0"/>
          </a:p>
          <a:p>
            <a:r>
              <a:rPr lang="en-US" u="sng" dirty="0" smtClean="0"/>
              <a:t> Non-repudiation</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104</TotalTime>
  <Words>1009</Words>
  <Application>Microsoft Office PowerPoint</Application>
  <PresentationFormat>On-screen Show (4:3)</PresentationFormat>
  <Paragraphs>152</Paragraphs>
  <Slides>30</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30</vt:i4>
      </vt:variant>
    </vt:vector>
  </HeadingPairs>
  <TitlesOfParts>
    <vt:vector size="32" baseType="lpstr">
      <vt:lpstr>Office Theme</vt:lpstr>
      <vt:lpstr>Equation</vt:lpstr>
      <vt:lpstr>Information Theory Applications</vt:lpstr>
      <vt:lpstr>Outline</vt:lpstr>
      <vt:lpstr>Measuring Similarity</vt:lpstr>
      <vt:lpstr>Measuring Similarity</vt:lpstr>
      <vt:lpstr>Measuring Ordinal Similarity</vt:lpstr>
      <vt:lpstr>Measuring Semantic Similarity</vt:lpstr>
      <vt:lpstr>Measuring Similarity - Conclusion</vt:lpstr>
      <vt:lpstr>Cryptography</vt:lpstr>
      <vt:lpstr>Cryptography Basics</vt:lpstr>
      <vt:lpstr>Why Information Theory and Cryptography?</vt:lpstr>
      <vt:lpstr>Entropy and Channel Noise</vt:lpstr>
      <vt:lpstr>If p = 1 then there are no errors in transferred bits, however if the p = .5 you can not say whether a bit will be a 0 or a 1</vt:lpstr>
      <vt:lpstr>Further Applications</vt:lpstr>
      <vt:lpstr>Flowchart!!</vt:lpstr>
      <vt:lpstr>Flowchart 2!!</vt:lpstr>
      <vt:lpstr>Other Applications</vt:lpstr>
      <vt:lpstr>Slide 17</vt:lpstr>
      <vt:lpstr>Slide 18</vt:lpstr>
      <vt:lpstr>What is Image Registration ? </vt:lpstr>
      <vt:lpstr>Image Registration Problem….</vt:lpstr>
      <vt:lpstr>Mutual Information</vt:lpstr>
      <vt:lpstr>Mutual Information continued…</vt:lpstr>
      <vt:lpstr>Registration Framework</vt:lpstr>
      <vt:lpstr>Their registration Framework</vt:lpstr>
      <vt:lpstr>Interpolator and Spatial transform </vt:lpstr>
      <vt:lpstr>Measurer </vt:lpstr>
      <vt:lpstr>Optimizer</vt:lpstr>
      <vt:lpstr>Their results from their framework</vt:lpstr>
      <vt:lpstr>Conclusion </vt:lpstr>
      <vt:lpstr>Medical Imaging - Sources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Theory Applications</dc:title>
  <dc:creator>dgn</dc:creator>
  <cp:lastModifiedBy>dgn</cp:lastModifiedBy>
  <cp:revision>16</cp:revision>
  <dcterms:created xsi:type="dcterms:W3CDTF">2010-03-01T07:59:49Z</dcterms:created>
  <dcterms:modified xsi:type="dcterms:W3CDTF">2010-03-03T07:16:19Z</dcterms:modified>
</cp:coreProperties>
</file>