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60" r:id="rId1"/>
  </p:sldMasterIdLst>
  <p:notesMasterIdLst>
    <p:notesMasterId r:id="rId16"/>
  </p:notesMasterIdLst>
  <p:sldIdLst>
    <p:sldId id="271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heme" Target="theme/theme1.xml"/><Relationship Id="rId4" Type="http://schemas.openxmlformats.org/officeDocument/2006/relationships/slide" Target="slides/slide3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interSettings" Target="printerSettings/printerSettings1.bin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2B56-D707-4C89-A447-12B8606B4DAB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B894-0FE4-4AEC-B18E-42B75A706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B894-0FE4-4AEC-B18E-42B75A706A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7E3A94-38D3-4BC6-94A3-C08E4D066B67}" type="datetimeFigureOut">
              <a:rPr lang="en-US" smtClean="0"/>
              <a:pPr/>
              <a:t>3/8/10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F762E77-55EB-41E0-8464-A41018604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/books?hl=en&amp;lr=&amp;id=xxCZsO5hWJoC&amp;oi=fnd&amp;pg=PA10&amp;dq=Darwin+origin+of+species&amp;ots=ogfBkUO-bj&amp;sig=0QGf-g0wpqhHdFivsDgg2zPNaLI%23v=onepage&amp;q=&amp;f=false" TargetMode="External"/><Relationship Id="rId3" Type="http://schemas.openxmlformats.org/officeDocument/2006/relationships/hyperlink" Target="http://books.google.com/books?hl=en&amp;lr=&amp;id=0IIsoRqw9hgC&amp;oi=fnd&amp;pg=PR9&amp;dq=Alan+Turing+Life&amp;ots=ya1J3OAik-&amp;sig=Y723Hmt0SlmjrBuWfo2rnHfJQJ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Origins of Life and Multi-agent  modeling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Jordan Emmert </a:t>
            </a:r>
            <a:br>
              <a:rPr lang="en-US" dirty="0" smtClean="0"/>
            </a:br>
            <a:r>
              <a:rPr lang="en-US" dirty="0" smtClean="0"/>
              <a:t>Aria Greenberg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set the system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View swarms as “multi –agent processing” units.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Principle 1: Create a system of agents that work individually on a common problem. </a:t>
            </a:r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Principle 2: Agents are simple and fast and with a </a:t>
            </a:r>
            <a:r>
              <a:rPr lang="en-US" sz="2400" u="sng" dirty="0" smtClean="0"/>
              <a:t>limited</a:t>
            </a:r>
            <a:r>
              <a:rPr lang="en-US" sz="2400" dirty="0" smtClean="0"/>
              <a:t> perspective.</a:t>
            </a:r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Principle 3:</a:t>
            </a:r>
            <a:r>
              <a:rPr lang="en-US" sz="2400" u="sng" dirty="0" smtClean="0"/>
              <a:t>Indirect</a:t>
            </a:r>
            <a:r>
              <a:rPr lang="en-US" sz="2400" dirty="0" smtClean="0"/>
              <a:t> simple inter-agent communication.</a:t>
            </a:r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swarm be used to solve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Arial"/>
              <a:buChar char="•"/>
            </a:pPr>
            <a:r>
              <a:rPr lang="en-US" sz="2800" i="1" dirty="0" err="1" smtClean="0"/>
              <a:t>Xmax</a:t>
            </a:r>
            <a:r>
              <a:rPr lang="en-US" sz="2800" i="1" dirty="0" smtClean="0"/>
              <a:t> ← range of search space</a:t>
            </a:r>
          </a:p>
          <a:p>
            <a:pPr>
              <a:buFont typeface="Arial"/>
              <a:buChar char="•"/>
            </a:pPr>
            <a:r>
              <a:rPr lang="en-US" sz="2800" i="1" dirty="0" err="1" smtClean="0"/>
              <a:t>Vmax</a:t>
            </a:r>
            <a:r>
              <a:rPr lang="en-US" sz="2800" i="1" dirty="0" smtClean="0"/>
              <a:t> ← proportional to range of search space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phi = 4.1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chi = 0.792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Initialize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= 1 to number of particles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</a:t>
            </a:r>
            <a:r>
              <a:rPr lang="en-US" sz="2800" i="1" dirty="0" smtClean="0"/>
              <a:t>j = 1 to number of problem dimensions</a:t>
            </a:r>
          </a:p>
          <a:p>
            <a:pPr>
              <a:buFont typeface="Arial"/>
              <a:buChar char="•"/>
            </a:pPr>
            <a:r>
              <a:rPr lang="en-US" sz="2800" i="1" dirty="0" smtClean="0"/>
              <a:t>x[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][d ] = uniform rand() in </a:t>
            </a:r>
            <a:r>
              <a:rPr lang="en-US" sz="2800" i="1" dirty="0" err="1" smtClean="0"/>
              <a:t>Xmax</a:t>
            </a:r>
            <a:r>
              <a:rPr lang="en-US" sz="2800" i="1" dirty="0" smtClean="0"/>
              <a:t> // position of particle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on dimension d</a:t>
            </a:r>
          </a:p>
          <a:p>
            <a:pPr>
              <a:buFont typeface="Arial"/>
              <a:buChar char="•"/>
            </a:pPr>
            <a:r>
              <a:rPr lang="en-US" sz="2800" i="1" dirty="0" smtClean="0"/>
              <a:t>v[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][d ] = uniform rand() in ± </a:t>
            </a:r>
            <a:r>
              <a:rPr lang="en-US" sz="2800" i="1" dirty="0" err="1" smtClean="0"/>
              <a:t>Vmax</a:t>
            </a:r>
            <a:endParaRPr lang="en-US" sz="2800" i="1" dirty="0" smtClean="0"/>
          </a:p>
          <a:p>
            <a:pPr>
              <a:buFont typeface="Arial"/>
              <a:buChar char="•"/>
            </a:pPr>
            <a:r>
              <a:rPr lang="nn-NO" sz="2800" i="1" dirty="0" smtClean="0"/>
              <a:t>p[i ][d ] = x[i][d ] // for start</a:t>
            </a:r>
          </a:p>
          <a:p>
            <a:pPr>
              <a:buFont typeface="Arial"/>
              <a:buChar char="•"/>
            </a:pP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 = </a:t>
            </a:r>
            <a:r>
              <a:rPr lang="en-US" sz="2800" i="1" dirty="0" err="1" smtClean="0"/>
              <a:t>eval</a:t>
            </a:r>
            <a:r>
              <a:rPr lang="en-US" sz="2800" i="1" dirty="0" smtClean="0"/>
              <a:t>(p[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]) // arbitrary for initialization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if </a:t>
            </a: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 &lt; </a:t>
            </a: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gbest</a:t>
            </a:r>
            <a:r>
              <a:rPr lang="en-US" sz="2800" i="1" dirty="0" smtClean="0"/>
              <a:t>] then </a:t>
            </a:r>
            <a:r>
              <a:rPr lang="en-US" sz="2800" i="1" dirty="0" err="1" smtClean="0"/>
              <a:t>gbest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i</a:t>
            </a:r>
            <a:endParaRPr lang="en-US" sz="2800" i="1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Iterate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= 1 to number of particles</a:t>
            </a:r>
          </a:p>
          <a:p>
            <a:pPr>
              <a:buFont typeface="Arial"/>
              <a:buChar char="•"/>
            </a:pPr>
            <a:r>
              <a:rPr lang="en-US" sz="2800" i="1" dirty="0" smtClean="0"/>
              <a:t>g = index of neighbor with best </a:t>
            </a: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//Select point to test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</a:t>
            </a:r>
            <a:r>
              <a:rPr lang="en-US" sz="2800" i="1" dirty="0" smtClean="0"/>
              <a:t>j=1 to dimension</a:t>
            </a:r>
          </a:p>
          <a:p>
            <a:pPr>
              <a:buFont typeface="Arial"/>
              <a:buChar char="•"/>
            </a:pPr>
            <a:r>
              <a:rPr lang="nn-NO" sz="2800" i="1" dirty="0" smtClean="0"/>
              <a:t>v[i][d ] = chi × (v[i][ j] + rand()× phi1 × (p[i][d ] − x[i][d]) + rand()× phi2 × (p[g][d] − x[i][d ]))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for </a:t>
            </a:r>
            <a:r>
              <a:rPr lang="en-US" sz="2800" i="1" dirty="0" smtClean="0"/>
              <a:t>j = 1 to dimension</a:t>
            </a:r>
          </a:p>
          <a:p>
            <a:pPr>
              <a:buFont typeface="Arial"/>
              <a:buChar char="•"/>
            </a:pPr>
            <a:r>
              <a:rPr lang="nn-NO" sz="2800" i="1" dirty="0" smtClean="0"/>
              <a:t>x[i][d] = x[i][d ] + v[i][d]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// Evaluate new point</a:t>
            </a:r>
          </a:p>
          <a:p>
            <a:pPr>
              <a:buFont typeface="Arial"/>
              <a:buChar char="•"/>
            </a:pPr>
            <a:r>
              <a:rPr lang="en-US" sz="2800" dirty="0" err="1" smtClean="0"/>
              <a:t>eval</a:t>
            </a:r>
            <a:r>
              <a:rPr lang="en-US" sz="2800" dirty="0" smtClean="0"/>
              <a:t> = </a:t>
            </a:r>
            <a:r>
              <a:rPr lang="en-US" sz="2800" dirty="0" err="1" smtClean="0"/>
              <a:t>eval</a:t>
            </a:r>
            <a:r>
              <a:rPr lang="en-US" sz="2800" dirty="0" smtClean="0"/>
              <a:t>(</a:t>
            </a:r>
            <a:r>
              <a:rPr lang="en-US" sz="2800" i="1" dirty="0" smtClean="0"/>
              <a:t>x[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])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// If it's better than best so far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if </a:t>
            </a:r>
            <a:r>
              <a:rPr lang="en-US" sz="2800" dirty="0" err="1" smtClean="0"/>
              <a:t>eval</a:t>
            </a:r>
            <a:r>
              <a:rPr lang="en-US" sz="2800" dirty="0" smtClean="0"/>
              <a:t> &lt; </a:t>
            </a: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] then do</a:t>
            </a:r>
          </a:p>
          <a:p>
            <a:pPr>
              <a:buFont typeface="Arial"/>
              <a:buChar char="•"/>
            </a:pP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] = </a:t>
            </a:r>
            <a:r>
              <a:rPr lang="en-US" sz="2800" i="1" dirty="0" err="1" smtClean="0"/>
              <a:t>eval</a:t>
            </a:r>
            <a:endParaRPr lang="en-US" sz="2800" i="1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for </a:t>
            </a:r>
            <a:r>
              <a:rPr lang="en-US" sz="2800" i="1" dirty="0" smtClean="0"/>
              <a:t>j = 1 to dimension</a:t>
            </a:r>
          </a:p>
          <a:p>
            <a:pPr>
              <a:buFont typeface="Arial"/>
              <a:buChar char="•"/>
            </a:pPr>
            <a:r>
              <a:rPr lang="en-US" sz="2800" i="1" dirty="0" smtClean="0"/>
              <a:t>p[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][ j ] = x[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][ j]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if </a:t>
            </a: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] &lt; </a:t>
            </a:r>
            <a:r>
              <a:rPr lang="en-US" sz="2800" i="1" dirty="0" err="1" smtClean="0"/>
              <a:t>pbest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gbest</a:t>
            </a:r>
            <a:r>
              <a:rPr lang="en-US" sz="2800" i="1" dirty="0" smtClean="0"/>
              <a:t>] then </a:t>
            </a:r>
            <a:r>
              <a:rPr lang="en-US" sz="2800" i="1" dirty="0" err="1" smtClean="0"/>
              <a:t>gbest</a:t>
            </a:r>
            <a:r>
              <a:rPr lang="en-US" sz="2800" i="1" dirty="0" smtClean="0"/>
              <a:t> = I</a:t>
            </a:r>
          </a:p>
          <a:p>
            <a:pPr>
              <a:buFont typeface="Arial"/>
              <a:buChar char="•"/>
            </a:pPr>
            <a:endParaRPr lang="en-US" sz="2800" i="1" dirty="0" smtClean="0"/>
          </a:p>
          <a:p>
            <a:pPr>
              <a:buFont typeface="Arial"/>
              <a:buChar char="•"/>
            </a:pP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http://www.youtube.com/watch?v=lX5qJimYusQ&amp;feature=PlayList&amp;p=38E2E2F2EB92ADDB&amp;playnext=1&amp;playnext_from=PL&amp;index=32</a:t>
            </a:r>
          </a:p>
          <a:p>
            <a:pPr>
              <a:buFont typeface="Arial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Netlogo</a:t>
            </a:r>
            <a:r>
              <a:rPr lang="en-US" dirty="0" smtClean="0"/>
              <a:t>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multi-agent programming language and modeling environment for simulating complex phenomena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“Low thresh-hold, no ceiling”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Models complex systems developing over time, using java as the base language.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http://www.youtube.com/watch?v=H1sfLdlXRYw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hlinkClick r:id="rId2"/>
              </a:rPr>
              <a:t>http://books.google.com/books?hl=en&amp;lr=&amp;id=xxCZsO5hWJoC&amp;oi=fnd&amp;pg=PA10&amp;dq=Darwin+origin+of+species&amp;ots=ogfBkUO-bj&amp;sig=0QGf-g0wpqhHdFivsDgg2zPNaLI#v=onepage&amp;q=&amp;f=false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>
                <a:hlinkClick r:id="rId3"/>
              </a:rPr>
              <a:t>http://books.google.com/books?hl=en&amp;lr=&amp;id=0IIsoRqw9hgC&amp;oi=fnd&amp;pg=PR9&amp;dq=Alan+Turing+Life&amp;ots=ya1J3OAik-&amp;sig=Y723Hmt0SlmjrBuWfo2rnHfJQJg#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http://www.jstor.org/stable/2319080?seq=12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dirty="0" smtClean="0"/>
              <a:t>Life defined in the past:</a:t>
            </a:r>
            <a:br>
              <a:rPr lang="en-US" dirty="0" smtClean="0"/>
            </a:br>
            <a:r>
              <a:rPr lang="en-US" dirty="0" smtClean="0"/>
              <a:t>Darwin</a:t>
            </a:r>
            <a:r>
              <a:rPr lang="en-US" dirty="0" smtClean="0"/>
              <a:t>: Origin of Species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010400" cy="22098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His theory demonstrates how existing plants and animals must have evolved from earlier forms by some transformation. They were not created separately.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He continues on to show how this transformation could take place by the mechanism of Natural selection. 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He deduced that natural selection must bring improvement to organisms, improvement that is always in relation to </a:t>
            </a:r>
            <a:r>
              <a:rPr lang="en-US" dirty="0" smtClean="0"/>
              <a:t>the organism’s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Alan Turing and the 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“By making a machine think as a man, man recreates himself, defines himself as a machine.”</a:t>
            </a:r>
          </a:p>
          <a:p>
            <a:pPr>
              <a:buFont typeface="Arial"/>
              <a:buChar char="•"/>
            </a:pPr>
            <a:r>
              <a:rPr lang="en-US" dirty="0" smtClean="0"/>
              <a:t>“By promising (or threatening) to replace man, the computer is giving us a new definition of man, as an information processor and of nature as information to be processed”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Turing linked human behavior with machines. He had confidence in the idea that if you are able to create a machine that thinks as a man, man becomes machine-like. </a:t>
            </a:r>
          </a:p>
          <a:p>
            <a:pPr>
              <a:buFont typeface="Arial"/>
              <a:buChar char="•"/>
            </a:pPr>
            <a:r>
              <a:rPr lang="en-US" dirty="0" smtClean="0"/>
              <a:t>Turing linked the concept of information and information-processor to nature and human beings. </a:t>
            </a:r>
          </a:p>
          <a:p>
            <a:pPr>
              <a:buFont typeface="Arial"/>
              <a:buChar char="•"/>
            </a:pPr>
            <a:r>
              <a:rPr lang="en-US" dirty="0" smtClean="0"/>
              <a:t>His concepts estimated that artificial intelligence was</a:t>
            </a:r>
            <a:r>
              <a:rPr lang="en-US" dirty="0" smtClean="0"/>
              <a:t> capable of reaching the power</a:t>
            </a:r>
            <a:r>
              <a:rPr lang="en-US" dirty="0" smtClean="0"/>
              <a:t> of the brain.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John Von Neumann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A </a:t>
            </a:r>
            <a:r>
              <a:rPr lang="en-US" dirty="0" smtClean="0"/>
              <a:t>noted mathematician, Von Neumann was also interested in the questions linking machines with living organisms:</a:t>
            </a:r>
          </a:p>
          <a:p>
            <a:pPr>
              <a:buFont typeface="Arial"/>
              <a:buChar char="•"/>
            </a:pPr>
            <a:r>
              <a:rPr lang="en-US" dirty="0" smtClean="0"/>
              <a:t> “is it possible to produce a self-reproducing automaton?” “ Can a machine successfully imitate randomness?”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These questions linked machines to living organisms (with the means to reproduce.)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Modeling Systems.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Multiple interacting intelligent agents, to solve problems not easily solved by single agents.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Uses applications such as </a:t>
            </a:r>
            <a:r>
              <a:rPr lang="en-US" dirty="0" err="1" smtClean="0"/>
              <a:t>netlogo</a:t>
            </a:r>
            <a:r>
              <a:rPr lang="en-US" dirty="0" smtClean="0"/>
              <a:t>, </a:t>
            </a:r>
            <a:r>
              <a:rPr lang="en-US" dirty="0" err="1" smtClean="0"/>
              <a:t>framsticks</a:t>
            </a:r>
            <a:r>
              <a:rPr lang="en-US" dirty="0" smtClean="0"/>
              <a:t> and Swarm AI theory.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Flexible, similar to physical phenomenon.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Darwin and Turing?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MAMS systems seek the most efficient solution to a situation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- Similar to animals and naturally occurring events. 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“… hierarchical relationship among different abstract and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   concrete agent classes, and identifies the agent instances which may exist within the system, their multiplicity, and when they come into existence.”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	- Systems interact with their local environment, those most suited establish themselves.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Systems: Swarm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What is swarm AI?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“…Intelligence as a function of social interactions between individuals” </a:t>
            </a:r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“…Based on the study of insects and other animals that exhibit swarm behavior.”</a:t>
            </a:r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 lvl="1">
              <a:buFont typeface="Arial"/>
              <a:buChar char="•"/>
            </a:pP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“A phenomenon that emerges from the behavior of a large number of rule-based organisms”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219</TotalTime>
  <Words>1079</Words>
  <Application>Microsoft Macintosh PowerPoint</Application>
  <PresentationFormat>On-screen Show (4:3)</PresentationFormat>
  <Paragraphs>95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Origins of Life and Multi-agent  modeling systems  Jordan Emmert  Aria Greenberg</vt:lpstr>
      <vt:lpstr>Life defined in the past: Darwin: Origin of Species</vt:lpstr>
      <vt:lpstr>Slide 3</vt:lpstr>
      <vt:lpstr>Alan Turing and the Turing test</vt:lpstr>
      <vt:lpstr>Slide 5</vt:lpstr>
      <vt:lpstr>John Von Neumann </vt:lpstr>
      <vt:lpstr>Multi-Agent Modeling Systems.</vt:lpstr>
      <vt:lpstr>Roots in Darwin and Turing?</vt:lpstr>
      <vt:lpstr>AI Systems: Swarm AI</vt:lpstr>
      <vt:lpstr>How do we set the system up?</vt:lpstr>
      <vt:lpstr>How can swarm be used to solve problems?</vt:lpstr>
      <vt:lpstr>Netlogo</vt:lpstr>
      <vt:lpstr>How does it work?</vt:lpstr>
      <vt:lpstr>Works cited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Darwin: Origin of Species</dc:title>
  <dc:creator>arcgreen</dc:creator>
  <cp:lastModifiedBy>Aria Greenberg</cp:lastModifiedBy>
  <cp:revision>10</cp:revision>
  <dcterms:created xsi:type="dcterms:W3CDTF">2010-03-08T16:34:55Z</dcterms:created>
  <dcterms:modified xsi:type="dcterms:W3CDTF">2010-03-08T19:21:11Z</dcterms:modified>
</cp:coreProperties>
</file>