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2" r:id="rId5"/>
    <p:sldId id="261" r:id="rId6"/>
    <p:sldId id="263" r:id="rId7"/>
    <p:sldId id="264" r:id="rId8"/>
    <p:sldId id="258" r:id="rId9"/>
    <p:sldId id="265" r:id="rId10"/>
    <p:sldId id="267" r:id="rId11"/>
    <p:sldId id="266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96167-621B-CD4C-93AC-3A48738CBD85}" type="datetimeFigureOut">
              <a:rPr lang="en-US" smtClean="0"/>
              <a:t>4/18/11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26A8F-8A21-9444-8606-1F1C18AF40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26A8F-8A21-9444-8606-1F1C18AF401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oriented</a:t>
            </a:r>
          </a:p>
          <a:p>
            <a:pPr lvl="1"/>
            <a:r>
              <a:rPr lang="en-US" dirty="0" smtClean="0"/>
              <a:t>Conditions are determined after task is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26A8F-8A21-9444-8606-1F1C18AF401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EF88-0B96-FB49-B527-34102D1C7A7C}" type="datetimeFigureOut">
              <a:rPr lang="en-US" smtClean="0"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E4E0-1DDB-4241-9CC2-D9E23CF77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EF88-0B96-FB49-B527-34102D1C7A7C}" type="datetimeFigureOut">
              <a:rPr lang="en-US" smtClean="0"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E4E0-1DDB-4241-9CC2-D9E23CF77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EF88-0B96-FB49-B527-34102D1C7A7C}" type="datetimeFigureOut">
              <a:rPr lang="en-US" smtClean="0"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E4E0-1DDB-4241-9CC2-D9E23CF77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EF88-0B96-FB49-B527-34102D1C7A7C}" type="datetimeFigureOut">
              <a:rPr lang="en-US" smtClean="0"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E4E0-1DDB-4241-9CC2-D9E23CF77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EF88-0B96-FB49-B527-34102D1C7A7C}" type="datetimeFigureOut">
              <a:rPr lang="en-US" smtClean="0"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E4E0-1DDB-4241-9CC2-D9E23CF77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EF88-0B96-FB49-B527-34102D1C7A7C}" type="datetimeFigureOut">
              <a:rPr lang="en-US" smtClean="0"/>
              <a:t>4/18/11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E4E0-1DDB-4241-9CC2-D9E23CF77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EF88-0B96-FB49-B527-34102D1C7A7C}" type="datetimeFigureOut">
              <a:rPr lang="en-US" smtClean="0"/>
              <a:t>4/18/11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E4E0-1DDB-4241-9CC2-D9E23CF77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EF88-0B96-FB49-B527-34102D1C7A7C}" type="datetimeFigureOut">
              <a:rPr lang="en-US" smtClean="0"/>
              <a:t>4/18/11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E4E0-1DDB-4241-9CC2-D9E23CF77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EF88-0B96-FB49-B527-34102D1C7A7C}" type="datetimeFigureOut">
              <a:rPr lang="en-US" smtClean="0"/>
              <a:t>4/18/11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E4E0-1DDB-4241-9CC2-D9E23CF77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EF88-0B96-FB49-B527-34102D1C7A7C}" type="datetimeFigureOut">
              <a:rPr lang="en-US" smtClean="0"/>
              <a:t>4/18/11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E4E0-1DDB-4241-9CC2-D9E23CF77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EF88-0B96-FB49-B527-34102D1C7A7C}" type="datetimeFigureOut">
              <a:rPr lang="en-US" smtClean="0"/>
              <a:t>4/18/11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E4E0-1DDB-4241-9CC2-D9E23CF77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EF88-0B96-FB49-B527-34102D1C7A7C}" type="datetimeFigureOut">
              <a:rPr lang="en-US" smtClean="0"/>
              <a:t>4/18/11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FE4E0-1DDB-4241-9CC2-D9E23CF777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66" y="1822700"/>
            <a:ext cx="3712564" cy="4019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  <a:alphaModFix amt="43000"/>
            <a:lum bright="-61000" contrast="1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softEdge rad="4191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414263" y="108226"/>
            <a:ext cx="2106962" cy="5050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Homer Simpson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48050" y="4588835"/>
            <a:ext cx="2106962" cy="5050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Color of food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19637" y="2482011"/>
            <a:ext cx="2106962" cy="5050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Cigarette Smoke Scent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713" y="1912470"/>
            <a:ext cx="3962143" cy="3878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6318"/>
            <a:ext cx="3915015" cy="30602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260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Understanding the conditions that determine what kind of consciousness a system has.</a:t>
            </a:r>
          </a:p>
          <a:p>
            <a:pPr lvl="2"/>
            <a:r>
              <a:rPr lang="en-US" dirty="0" smtClean="0"/>
              <a:t>What type of sensors are being used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507223"/>
            <a:ext cx="265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Bump Sensors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86344" y="5507223"/>
            <a:ext cx="265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Sensors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Complexity (C</a:t>
            </a:r>
            <a:r>
              <a:rPr lang="en-US" baseline="-25000" dirty="0" smtClean="0"/>
              <a:t>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2"/>
            <a:r>
              <a:rPr lang="en-US" dirty="0"/>
              <a:t>Picking up a cup</a:t>
            </a:r>
          </a:p>
          <a:p>
            <a:pPr lvl="2"/>
            <a:r>
              <a:rPr lang="en-US" dirty="0"/>
              <a:t>Finger control, wrist control, muscle force control--local</a:t>
            </a:r>
          </a:p>
          <a:p>
            <a:pPr lvl="2"/>
            <a:r>
              <a:rPr lang="en-US" dirty="0"/>
              <a:t>3 parts of brain interact as global interaction</a:t>
            </a:r>
          </a:p>
          <a:p>
            <a:pPr lvl="2"/>
            <a:r>
              <a:rPr lang="en-US" dirty="0"/>
              <a:t>Work together as a system to perform action of grasping cup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4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Neural Complexity </a:t>
            </a:r>
            <a:r>
              <a:rPr lang="en-US" sz="3600" dirty="0"/>
              <a:t>(C</a:t>
            </a:r>
            <a:r>
              <a:rPr lang="en-US" sz="3600" baseline="-25000" dirty="0"/>
              <a:t>N</a:t>
            </a:r>
            <a:r>
              <a:rPr lang="en-US" sz="36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1884"/>
            <a:ext cx="8229600" cy="3514279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concept called neural complexity (C</a:t>
            </a:r>
            <a:r>
              <a:rPr lang="en-US" baseline="-25000" dirty="0"/>
              <a:t>N</a:t>
            </a:r>
            <a:r>
              <a:rPr lang="en-US" dirty="0"/>
              <a:t>) that describes the interplay between local properties/activities and global interaction (that leads to behaviors) in the brain.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“A measure for brain complexity”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Views: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b="1" dirty="0" err="1"/>
              <a:t>L</a:t>
            </a:r>
            <a:r>
              <a:rPr lang="en-US" b="1" dirty="0" err="1" smtClean="0"/>
              <a:t>ocalizationist</a:t>
            </a:r>
            <a:r>
              <a:rPr lang="en-US" b="1" dirty="0" smtClean="0"/>
              <a:t> </a:t>
            </a:r>
            <a:r>
              <a:rPr lang="en-US" dirty="0"/>
              <a:t>view: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brain is functionally specialized—certain brain areas are responsible for certain behaviors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in </a:t>
            </a:r>
            <a:r>
              <a:rPr lang="en-US" dirty="0"/>
              <a:t>authors’ words: functional </a:t>
            </a:r>
            <a:r>
              <a:rPr lang="en-US" dirty="0" err="1" smtClean="0"/>
              <a:t>segragation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rgbClr val="C0504D"/>
                </a:solidFill>
              </a:rPr>
              <a:t>Individual parts of a car are tested to determine quality </a:t>
            </a:r>
          </a:p>
          <a:p>
            <a:pPr lvl="1"/>
            <a:r>
              <a:rPr lang="en-US" b="1" dirty="0"/>
              <a:t>Holistic </a:t>
            </a:r>
            <a:r>
              <a:rPr lang="en-US" dirty="0"/>
              <a:t>view: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brain </a:t>
            </a:r>
            <a:r>
              <a:rPr lang="en-US" dirty="0"/>
              <a:t>activities have to be integrated (at the neuronal level as well as the behavioral level) to produce coherent output, e.g. a smooth action.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Overall experience while </a:t>
            </a:r>
            <a:r>
              <a:rPr lang="en-US" dirty="0" smtClean="0">
                <a:solidFill>
                  <a:schemeClr val="accent2"/>
                </a:solidFill>
              </a:rPr>
              <a:t>driving…. Is it </a:t>
            </a:r>
            <a:r>
              <a:rPr lang="en-US" dirty="0">
                <a:solidFill>
                  <a:schemeClr val="accent2"/>
                </a:solidFill>
              </a:rPr>
              <a:t>quiet, </a:t>
            </a:r>
            <a:r>
              <a:rPr lang="en-US" dirty="0" smtClean="0">
                <a:solidFill>
                  <a:schemeClr val="accent2"/>
                </a:solidFill>
              </a:rPr>
              <a:t>smooth, durable….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interaction </a:t>
            </a:r>
            <a:r>
              <a:rPr lang="en-US" dirty="0">
                <a:solidFill>
                  <a:schemeClr val="accent2"/>
                </a:solidFill>
              </a:rPr>
              <a:t>of </a:t>
            </a:r>
            <a:r>
              <a:rPr lang="en-US" dirty="0" smtClean="0">
                <a:solidFill>
                  <a:schemeClr val="accent2"/>
                </a:solidFill>
              </a:rPr>
              <a:t>elements is used to determine quality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</a:t>
            </a:r>
            <a:r>
              <a:rPr lang="en-US" dirty="0" smtClean="0"/>
              <a:t>how </a:t>
            </a:r>
            <a:r>
              <a:rPr lang="en-US" dirty="0"/>
              <a:t>that local specialization and global interaction in the brain can be formulated within a unified dynamical framework (i.e. C</a:t>
            </a:r>
            <a:r>
              <a:rPr lang="en-US" baseline="-25000" dirty="0"/>
              <a:t>N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One model to express both local and global processing. </a:t>
            </a:r>
            <a:r>
              <a:rPr lang="en-US" dirty="0" err="1"/>
              <a:t>Cn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To use  C</a:t>
            </a:r>
            <a:r>
              <a:rPr lang="en-US" baseline="-25000" dirty="0"/>
              <a:t>N</a:t>
            </a:r>
            <a:r>
              <a:rPr lang="en-US" dirty="0"/>
              <a:t> to analyze some principles of </a:t>
            </a:r>
            <a:r>
              <a:rPr lang="en-US" dirty="0" err="1"/>
              <a:t>neuro</a:t>
            </a:r>
            <a:r>
              <a:rPr lang="en-US" dirty="0"/>
              <a:t>-anatomical organization.</a:t>
            </a:r>
          </a:p>
          <a:p>
            <a:pPr lvl="2"/>
            <a:r>
              <a:rPr lang="en-US" dirty="0"/>
              <a:t>How the brain parts are linked.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Given a system </a:t>
            </a:r>
            <a:r>
              <a:rPr lang="en-US" i="1" dirty="0"/>
              <a:t>X</a:t>
            </a:r>
            <a:r>
              <a:rPr lang="en-US" dirty="0"/>
              <a:t> with </a:t>
            </a:r>
            <a:r>
              <a:rPr lang="en-US" i="1" dirty="0" err="1"/>
              <a:t>n</a:t>
            </a:r>
            <a:r>
              <a:rPr lang="en-US" dirty="0"/>
              <a:t> elementary components, using entropy and mutual information theories to characterize the system, specifically: </a:t>
            </a:r>
          </a:p>
          <a:p>
            <a:pPr lvl="1"/>
            <a:r>
              <a:rPr lang="en-US" dirty="0"/>
              <a:t>Segregation and integration are characterized in terms of deviations from statistical independence among the elementary components. This is the measure of C</a:t>
            </a:r>
            <a:r>
              <a:rPr lang="en-US" baseline="-25000" dirty="0"/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Segregation and integration are scored in terms of independence among components.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C</a:t>
            </a:r>
            <a:r>
              <a:rPr lang="en-US" baseline="-25000" dirty="0"/>
              <a:t>N</a:t>
            </a:r>
            <a:r>
              <a:rPr lang="en-US" dirty="0"/>
              <a:t> is low when elementary components are either totally independent (e.g. dilute gases) or total dependent (e.g. crystal);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N</a:t>
            </a:r>
            <a:r>
              <a:rPr lang="en-US" dirty="0"/>
              <a:t> is high for systems whose components are independent in small subsets and become increasingly dependent in bigger subsets (e.g. the human brain, where specialization and integration both happen).</a:t>
            </a:r>
          </a:p>
          <a:p>
            <a:pPr lvl="1"/>
            <a:r>
              <a:rPr lang="en-US" dirty="0"/>
              <a:t>A high C</a:t>
            </a:r>
            <a:r>
              <a:rPr lang="en-US" baseline="-25000" dirty="0"/>
              <a:t>N</a:t>
            </a:r>
            <a:r>
              <a:rPr lang="en-US" dirty="0"/>
              <a:t>  refers to high density of connections, strong local connectivity, patchiness in the connectivity among neuronal groups, and a large number of reentrant circuits.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Ran computer simulations to validate the theory. Theory-based computer simulations produced results similar to human data from MRI studies.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Consciousness?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Tononi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consciousness </a:t>
            </a:r>
            <a:r>
              <a:rPr lang="en-US" dirty="0"/>
              <a:t>corresponds to the capacity of a system to integrate information.</a:t>
            </a: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Tononi</a:t>
            </a:r>
            <a:r>
              <a:rPr lang="en-US" dirty="0" smtClean="0"/>
              <a:t> Consciousness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claim is motivated by two key</a:t>
            </a:r>
            <a:r>
              <a:rPr lang="en-US" dirty="0" smtClean="0"/>
              <a:t> properties </a:t>
            </a:r>
            <a:r>
              <a:rPr lang="en-US" dirty="0"/>
              <a:t>of consciousness: </a:t>
            </a:r>
            <a:endParaRPr lang="en-US" dirty="0" smtClean="0"/>
          </a:p>
          <a:p>
            <a:pPr lvl="1"/>
            <a:r>
              <a:rPr lang="en-US" dirty="0" smtClean="0"/>
              <a:t>Differentiation 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availability of a very large number of conscious </a:t>
            </a:r>
            <a:r>
              <a:rPr lang="en-US" dirty="0" smtClean="0">
                <a:solidFill>
                  <a:schemeClr val="accent1"/>
                </a:solidFill>
              </a:rPr>
              <a:t>experiences</a:t>
            </a:r>
          </a:p>
          <a:p>
            <a:pPr lvl="2"/>
            <a:r>
              <a:rPr lang="en-US" dirty="0" smtClean="0">
                <a:solidFill>
                  <a:srgbClr val="C0504D"/>
                </a:solidFill>
              </a:rPr>
              <a:t>Specialized processing in different neural regions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Integration </a:t>
            </a:r>
          </a:p>
          <a:p>
            <a:pPr lvl="2"/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the unity of each such experience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Combining specialized processes to create whole experience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1363" y="435837"/>
            <a:ext cx="764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whole is bigger than the sum of the parts                 </a:t>
            </a:r>
            <a:r>
              <a:rPr lang="en-US" dirty="0"/>
              <a:t>Aristotle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3871" y="172285"/>
            <a:ext cx="69269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/>
              <a:t>“</a:t>
            </a:r>
            <a:endParaRPr lang="en-US" sz="6500" dirty="0"/>
          </a:p>
        </p:txBody>
      </p:sp>
      <p:sp>
        <p:nvSpPr>
          <p:cNvPr id="13" name="TextBox 12"/>
          <p:cNvSpPr txBox="1"/>
          <p:nvPr/>
        </p:nvSpPr>
        <p:spPr>
          <a:xfrm>
            <a:off x="5494659" y="287725"/>
            <a:ext cx="125916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 smtClean="0"/>
              <a:t>”</a:t>
            </a:r>
            <a:endParaRPr lang="en-US" sz="65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128609" y="2121255"/>
            <a:ext cx="6376778" cy="3376689"/>
            <a:chOff x="2128609" y="2121255"/>
            <a:chExt cx="6376778" cy="3376689"/>
          </a:xfrm>
        </p:grpSpPr>
        <p:sp>
          <p:nvSpPr>
            <p:cNvPr id="4" name="Oval 3"/>
            <p:cNvSpPr/>
            <p:nvPr/>
          </p:nvSpPr>
          <p:spPr>
            <a:xfrm>
              <a:off x="2128609" y="2121255"/>
              <a:ext cx="4949918" cy="262631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600" dirty="0" smtClean="0">
                  <a:solidFill>
                    <a:schemeClr val="tx1"/>
                  </a:solidFill>
                </a:rPr>
                <a:t>Good Feeling</a:t>
              </a:r>
              <a:endParaRPr lang="en-US" sz="4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34564" y="3777811"/>
              <a:ext cx="127082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Integration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5" idx="5"/>
            </p:cNvCxnSpPr>
            <p:nvPr/>
          </p:nvCxnSpPr>
          <p:spPr>
            <a:xfrm rot="16200000" flipH="1">
              <a:off x="2206594" y="2212771"/>
              <a:ext cx="355206" cy="3275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" idx="3"/>
            </p:cNvCxnSpPr>
            <p:nvPr/>
          </p:nvCxnSpPr>
          <p:spPr>
            <a:xfrm flipV="1">
              <a:off x="2547987" y="4362954"/>
              <a:ext cx="305521" cy="1392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7"/>
            </p:cNvCxnSpPr>
            <p:nvPr/>
          </p:nvCxnSpPr>
          <p:spPr>
            <a:xfrm rot="5400000" flipH="1" flipV="1">
              <a:off x="3662592" y="4847275"/>
              <a:ext cx="367131" cy="4036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V="1">
              <a:off x="5035564" y="5038849"/>
              <a:ext cx="742318" cy="1758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 flipV="1">
              <a:off x="6668599" y="4587477"/>
              <a:ext cx="432910" cy="2624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7234564" y="3059222"/>
              <a:ext cx="262460" cy="1875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1144" y="1558472"/>
            <a:ext cx="8766110" cy="4689847"/>
            <a:chOff x="311144" y="1558472"/>
            <a:chExt cx="8766110" cy="4689847"/>
          </a:xfrm>
        </p:grpSpPr>
        <p:sp>
          <p:nvSpPr>
            <p:cNvPr id="5" name="Oval 4"/>
            <p:cNvSpPr/>
            <p:nvPr/>
          </p:nvSpPr>
          <p:spPr>
            <a:xfrm>
              <a:off x="311144" y="1558472"/>
              <a:ext cx="2236843" cy="7503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Taste of food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11144" y="4184786"/>
              <a:ext cx="2236843" cy="7503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Being with family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735086" y="5122756"/>
              <a:ext cx="2236843" cy="7503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Ambiance 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840411" y="4747569"/>
              <a:ext cx="2236843" cy="7503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Pleasure of conversation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603568" y="5497944"/>
              <a:ext cx="2236843" cy="7503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Smell of turkey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840411" y="2308847"/>
              <a:ext cx="2236843" cy="7503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Sight of decor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53826" y="1558472"/>
              <a:ext cx="175156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Differentiation</a:t>
              </a:r>
              <a:endParaRPr lang="en-US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09198" y="1106162"/>
            <a:ext cx="3986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Non-linear Complex System</a:t>
            </a:r>
          </a:p>
          <a:p>
            <a:pPr algn="ctr"/>
            <a:r>
              <a:rPr lang="en-US" sz="2400" dirty="0" smtClean="0"/>
              <a:t>As Thanksgiving Dinner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433" y="1359918"/>
            <a:ext cx="2521219" cy="12706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Differentiation/Local: </a:t>
            </a:r>
          </a:p>
          <a:p>
            <a:pPr lvl="1"/>
            <a:r>
              <a:rPr lang="en-US" dirty="0" smtClean="0"/>
              <a:t>Factory A makes wheels</a:t>
            </a:r>
          </a:p>
          <a:p>
            <a:pPr lvl="1"/>
            <a:r>
              <a:rPr lang="en-US" dirty="0" smtClean="0"/>
              <a:t>Factory B makes engines </a:t>
            </a:r>
          </a:p>
          <a:p>
            <a:pPr lvl="1"/>
            <a:r>
              <a:rPr lang="en-US" dirty="0" smtClean="0"/>
              <a:t>Factory C makes headlights</a:t>
            </a:r>
          </a:p>
          <a:p>
            <a:r>
              <a:rPr lang="en-US" dirty="0" smtClean="0"/>
              <a:t>Integration/Global:</a:t>
            </a:r>
          </a:p>
          <a:p>
            <a:pPr lvl="1"/>
            <a:r>
              <a:rPr lang="en-US" dirty="0" smtClean="0"/>
              <a:t>Toyota buys wheels, engines, headlights to assemble a car.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41" y="2928322"/>
            <a:ext cx="2162169" cy="1288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and Global Neural Processing </a:t>
            </a:r>
            <a:r>
              <a:rPr lang="en-US" sz="3556" dirty="0" smtClean="0"/>
              <a:t/>
            </a:r>
            <a:br>
              <a:rPr lang="en-US" sz="3556" dirty="0" smtClean="0"/>
            </a:br>
            <a:r>
              <a:rPr lang="en-US" sz="3556" dirty="0" smtClean="0"/>
              <a:t>As Factories</a:t>
            </a:r>
            <a:endParaRPr lang="en-US" sz="3556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 t="37945" b="12935"/>
          <a:stretch>
            <a:fillRect/>
          </a:stretch>
        </p:blipFill>
        <p:spPr>
          <a:xfrm>
            <a:off x="3851496" y="5050604"/>
            <a:ext cx="3965988" cy="155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652" y="2226536"/>
            <a:ext cx="1309642" cy="1346113"/>
          </a:xfrm>
          <a:prstGeom prst="rect">
            <a:avLst/>
          </a:prstGeom>
        </p:spPr>
      </p:pic>
      <p:sp>
        <p:nvSpPr>
          <p:cNvPr id="26" name="Curved Left Arrow 25"/>
          <p:cNvSpPr/>
          <p:nvPr/>
        </p:nvSpPr>
        <p:spPr>
          <a:xfrm>
            <a:off x="7877165" y="3318969"/>
            <a:ext cx="1079232" cy="237428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Tononi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heory </a:t>
            </a:r>
            <a:r>
              <a:rPr lang="en-US" dirty="0"/>
              <a:t>states that the quantity of consciousness available to a system can be measured as the </a:t>
            </a:r>
            <a:r>
              <a:rPr lang="en-US" dirty="0" err="1"/>
              <a:t>Φ</a:t>
            </a:r>
            <a:r>
              <a:rPr lang="en-US" dirty="0"/>
              <a:t> value of a complex of elements.</a:t>
            </a:r>
            <a:r>
              <a:rPr lang="en-US" dirty="0" smtClean="0"/>
              <a:t> </a:t>
            </a:r>
          </a:p>
          <a:p>
            <a:r>
              <a:rPr lang="en-US" dirty="0" err="1"/>
              <a:t>Φ</a:t>
            </a:r>
            <a:r>
              <a:rPr lang="en-US" dirty="0"/>
              <a:t> is the amount of causally effective information that can be integrated across the informational weakest link of a subset of elements.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heory </a:t>
            </a:r>
            <a:r>
              <a:rPr lang="en-US" sz="2400" dirty="0"/>
              <a:t>states that the quantity of consciousness available to a system can be measured as the </a:t>
            </a:r>
            <a:r>
              <a:rPr lang="en-US" sz="2400" dirty="0" err="1"/>
              <a:t>Φ</a:t>
            </a:r>
            <a:r>
              <a:rPr lang="en-US" sz="2400" dirty="0"/>
              <a:t> value of a complex of elements.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Φ</a:t>
            </a:r>
            <a:r>
              <a:rPr lang="en-US" sz="2400" dirty="0" smtClean="0"/>
              <a:t> is </a:t>
            </a:r>
            <a:r>
              <a:rPr lang="en-US" sz="2400" dirty="0"/>
              <a:t>the amount of</a:t>
            </a:r>
            <a:r>
              <a:rPr lang="en-US" sz="2400" dirty="0" smtClean="0"/>
              <a:t> effective </a:t>
            </a:r>
            <a:r>
              <a:rPr lang="en-US" sz="2400" dirty="0"/>
              <a:t>information that can be integrated across the informational weakest link of a subset of elements.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 err="1" smtClean="0"/>
              <a:t>Φ</a:t>
            </a:r>
            <a:r>
              <a:rPr lang="en-US" sz="2400" dirty="0" smtClean="0"/>
              <a:t> score reflects complexness in a system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" name="Picture 6" descr="Screen shot 2011-04-18 at 3.03.0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03563"/>
            <a:ext cx="7162800" cy="284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</a:t>
            </a:r>
            <a:r>
              <a:rPr lang="en-US" dirty="0" err="1" smtClean="0"/>
              <a:t>Tononi</a:t>
            </a:r>
            <a:r>
              <a:rPr lang="en-US" dirty="0" smtClean="0"/>
              <a:t>, there are two problems:</a:t>
            </a:r>
          </a:p>
          <a:p>
            <a:pPr lvl="1"/>
            <a:r>
              <a:rPr lang="en-US" dirty="0"/>
              <a:t>The first is understanding the conditions that determine to what extent a system has conscious experience.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What tolerance do the sensors have?</a:t>
            </a:r>
          </a:p>
          <a:p>
            <a:pPr lvl="2"/>
            <a:r>
              <a:rPr lang="en-US" dirty="0" smtClean="0"/>
              <a:t>Parameter input increases ability to output consciousness.  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the conditions that determine what kind of consciousness a system has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What type of sensors are being used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339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first is understanding the conditions that determine to what extent a system has conscious experience. </a:t>
            </a:r>
          </a:p>
          <a:p>
            <a:pPr lvl="2"/>
            <a:r>
              <a:rPr lang="en-US" dirty="0" smtClean="0"/>
              <a:t>What tolerance do the sensors have?</a:t>
            </a:r>
          </a:p>
          <a:p>
            <a:pPr lvl="2"/>
            <a:r>
              <a:rPr lang="en-US" dirty="0" smtClean="0"/>
              <a:t>Parameter input increases ability to output consciousness.  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Low level of consciousness </a:t>
            </a:r>
            <a:r>
              <a:rPr lang="en-US" dirty="0" err="1" smtClean="0"/>
              <a:t>vs</a:t>
            </a:r>
            <a:r>
              <a:rPr lang="en-US" dirty="0" smtClean="0"/>
              <a:t> High level: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796</Words>
  <Application>Microsoft Macintosh PowerPoint</Application>
  <PresentationFormat>On-screen Show (4:3)</PresentationFormat>
  <Paragraphs>99</Paragraphs>
  <Slides>19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Complexity</vt:lpstr>
      <vt:lpstr>What is Consciousness?</vt:lpstr>
      <vt:lpstr>Tononi Consciousness </vt:lpstr>
      <vt:lpstr>Slide 4</vt:lpstr>
      <vt:lpstr>Local and Global Neural Processing  As Factories</vt:lpstr>
      <vt:lpstr>Tononi</vt:lpstr>
      <vt:lpstr>Slide 7</vt:lpstr>
      <vt:lpstr>Slide 8</vt:lpstr>
      <vt:lpstr>Slide 9</vt:lpstr>
      <vt:lpstr>Slide 10</vt:lpstr>
      <vt:lpstr>Slide 11</vt:lpstr>
      <vt:lpstr>Slide 12</vt:lpstr>
      <vt:lpstr>Neural Complexity (CN) </vt:lpstr>
      <vt:lpstr>Neural Complexity (CN) </vt:lpstr>
      <vt:lpstr>Two Views:</vt:lpstr>
      <vt:lpstr>Objectives:</vt:lpstr>
      <vt:lpstr>Theory </vt:lpstr>
      <vt:lpstr>Theory</vt:lpstr>
      <vt:lpstr>Validation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</dc:title>
  <dc:creator>Justin Spencer</dc:creator>
  <cp:lastModifiedBy>Justin Spencer</cp:lastModifiedBy>
  <cp:revision>1</cp:revision>
  <dcterms:created xsi:type="dcterms:W3CDTF">2011-04-18T04:17:53Z</dcterms:created>
  <dcterms:modified xsi:type="dcterms:W3CDTF">2011-04-18T07:20:29Z</dcterms:modified>
</cp:coreProperties>
</file>