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94660"/>
  </p:normalViewPr>
  <p:slideViewPr>
    <p:cSldViewPr>
      <p:cViewPr varScale="1">
        <p:scale>
          <a:sx n="104" d="100"/>
          <a:sy n="104" d="100"/>
        </p:scale>
        <p:origin x="-2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0C00-B56C-4EEB-BBD5-2E2D6B1AEAF3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852550-64CE-4C23-AA91-62FCD4AF7D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0C00-B56C-4EEB-BBD5-2E2D6B1AEAF3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2550-64CE-4C23-AA91-62FCD4AF7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D852550-64CE-4C23-AA91-62FCD4AF7D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0C00-B56C-4EEB-BBD5-2E2D6B1AEAF3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0C00-B56C-4EEB-BBD5-2E2D6B1AEAF3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D852550-64CE-4C23-AA91-62FCD4AF7D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0C00-B56C-4EEB-BBD5-2E2D6B1AEAF3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852550-64CE-4C23-AA91-62FCD4AF7D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7330C00-B56C-4EEB-BBD5-2E2D6B1AEAF3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2550-64CE-4C23-AA91-62FCD4AF7D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0C00-B56C-4EEB-BBD5-2E2D6B1AEAF3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D852550-64CE-4C23-AA91-62FCD4AF7D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0C00-B56C-4EEB-BBD5-2E2D6B1AEAF3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D852550-64CE-4C23-AA91-62FCD4AF7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0C00-B56C-4EEB-BBD5-2E2D6B1AEAF3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852550-64CE-4C23-AA91-62FCD4AF7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852550-64CE-4C23-AA91-62FCD4AF7D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0C00-B56C-4EEB-BBD5-2E2D6B1AEAF3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D852550-64CE-4C23-AA91-62FCD4AF7D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7330C00-B56C-4EEB-BBD5-2E2D6B1AEAF3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7330C00-B56C-4EEB-BBD5-2E2D6B1AEAF3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852550-64CE-4C23-AA91-62FCD4AF7D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4hoteliers.com/4hots_nshw.php?mwi=6125" TargetMode="External"/><Relationship Id="rId2" Type="http://schemas.openxmlformats.org/officeDocument/2006/relationships/hyperlink" Target="http://www.daedalus.amacad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usatoday.com/tech/news/internetprivacy/2009-01-05-myspace-teens_N.htm" TargetMode="External"/><Relationship Id="rId4" Type="http://schemas.openxmlformats.org/officeDocument/2006/relationships/hyperlink" Target="http://www.ruderfinn.com/rfrelate/intent/intent-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Heather Giles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752600"/>
          </a:xfrm>
        </p:spPr>
        <p:txBody>
          <a:bodyPr/>
          <a:lstStyle/>
          <a:p>
            <a:r>
              <a:rPr lang="en-US" dirty="0" smtClean="0"/>
              <a:t>Emergent Intelligence and Non-Human Systems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of Emergence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Phenomena or pattern of phenomena that appears through interaction. Overall, something that is more than the sum of its parts.</a:t>
            </a:r>
          </a:p>
          <a:p>
            <a:endParaRPr lang="en-US" dirty="0"/>
          </a:p>
          <a:p>
            <a:r>
              <a:rPr lang="en-US" dirty="0" smtClean="0"/>
              <a:t>Weak Emergence: Emergent phenomena is directly traceable to components.</a:t>
            </a:r>
          </a:p>
          <a:p>
            <a:endParaRPr lang="en-US" dirty="0"/>
          </a:p>
          <a:p>
            <a:r>
              <a:rPr lang="en-US" dirty="0" smtClean="0"/>
              <a:t>Strong Emergence: Emergent phenomena is not traceable to components, but to interactions alone.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Lego Emergence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Legos</a:t>
            </a:r>
            <a:r>
              <a:rPr lang="en-US" dirty="0" smtClean="0"/>
              <a:t> are small individual blocks, but through their interactions (</a:t>
            </a:r>
            <a:r>
              <a:rPr lang="en-US" dirty="0" err="1" smtClean="0"/>
              <a:t>ie</a:t>
            </a:r>
            <a:r>
              <a:rPr lang="en-US" dirty="0" smtClean="0"/>
              <a:t>, sticking them together), something that is not innate to blocks appears.</a:t>
            </a:r>
          </a:p>
          <a:p>
            <a:endParaRPr lang="en-US" dirty="0"/>
          </a:p>
          <a:p>
            <a:r>
              <a:rPr lang="en-US" dirty="0" smtClean="0"/>
              <a:t>Are Lego buildings an example of weak or strong emergence?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 intelligence emerge from an interaction of physical systems?</a:t>
            </a:r>
          </a:p>
          <a:p>
            <a:endParaRPr lang="en-US" dirty="0"/>
          </a:p>
          <a:p>
            <a:r>
              <a:rPr lang="en-US" dirty="0" smtClean="0"/>
              <a:t>If so, could plants be intelligent?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Users of Internet boards display distinct behavior patterns from face-to-face interactions.</a:t>
            </a:r>
          </a:p>
          <a:p>
            <a:pPr marL="742950" lvl="2" indent="-342900"/>
            <a:r>
              <a:rPr lang="en-US" dirty="0" smtClean="0"/>
              <a:t>More vicious shaming behaviors</a:t>
            </a:r>
          </a:p>
          <a:p>
            <a:pPr marL="742950" lvl="2" indent="-342900"/>
            <a:r>
              <a:rPr lang="en-US" dirty="0" smtClean="0"/>
              <a:t>Less respect for property rights</a:t>
            </a:r>
            <a:endParaRPr lang="en-US" dirty="0"/>
          </a:p>
          <a:p>
            <a:pPr marL="742950" lvl="2" indent="-342900"/>
            <a:r>
              <a:rPr lang="en-US" dirty="0" smtClean="0"/>
              <a:t>More likely to risk others life and/or safety</a:t>
            </a:r>
          </a:p>
          <a:p>
            <a:r>
              <a:rPr lang="en-US" dirty="0" smtClean="0"/>
              <a:t>This also extends to communications thru texting.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Shopping is another area where human behavior differs dramatically online then in person.</a:t>
            </a:r>
            <a:endParaRPr lang="en-US" dirty="0"/>
          </a:p>
          <a:p>
            <a:r>
              <a:rPr lang="en-US" dirty="0" smtClean="0"/>
              <a:t>Overall, human behavior in a system that includes technological mediation differs significantly from human behavior face to face.</a:t>
            </a:r>
          </a:p>
          <a:p>
            <a:r>
              <a:rPr lang="en-US" dirty="0" smtClean="0"/>
              <a:t> Is online behavior an emergent property of people, or of people and technology?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500872" cy="5334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1000" dirty="0" smtClean="0"/>
              <a:t>Bellman, Steven, Gerald L. </a:t>
            </a:r>
            <a:r>
              <a:rPr lang="en-US" sz="1000" dirty="0" err="1" smtClean="0"/>
              <a:t>Lohse</a:t>
            </a:r>
            <a:r>
              <a:rPr lang="en-US" sz="1000" dirty="0" smtClean="0"/>
              <a:t>, and Eric J. Johnson. "Predictors of Online Buying Behavior." </a:t>
            </a:r>
            <a:r>
              <a:rPr lang="en-US" sz="1000" i="1" dirty="0" smtClean="0"/>
              <a:t>Communications of the ACM</a:t>
            </a:r>
            <a:r>
              <a:rPr lang="en-US" sz="1000" dirty="0" smtClean="0"/>
              <a:t> 42, no. 12 (December 1999): 32-38. </a:t>
            </a:r>
            <a:r>
              <a:rPr lang="en-US" sz="1000" i="1" dirty="0" smtClean="0"/>
              <a:t>Business Source Premier</a:t>
            </a:r>
            <a:r>
              <a:rPr lang="en-US" sz="1000" dirty="0" smtClean="0"/>
              <a:t>, </a:t>
            </a:r>
            <a:r>
              <a:rPr lang="en-US" sz="1000" dirty="0" err="1" smtClean="0"/>
              <a:t>EBSCO</a:t>
            </a:r>
            <a:r>
              <a:rPr lang="en-US" sz="1000" i="1" dirty="0" err="1" smtClean="0"/>
              <a:t>host</a:t>
            </a:r>
            <a:r>
              <a:rPr lang="en-US" sz="1000" dirty="0" smtClean="0"/>
              <a:t> (accessed April 5, 2010). </a:t>
            </a:r>
            <a:endParaRPr lang="en-US" sz="1000" dirty="0" smtClean="0"/>
          </a:p>
          <a:p>
            <a:pPr marL="0" indent="0">
              <a:spcBef>
                <a:spcPts val="0"/>
              </a:spcBef>
            </a:pPr>
            <a:endParaRPr lang="en-US" sz="1000" dirty="0" smtClean="0"/>
          </a:p>
          <a:p>
            <a:pPr marL="0" indent="0">
              <a:spcBef>
                <a:spcPts val="0"/>
              </a:spcBef>
            </a:pPr>
            <a:r>
              <a:rPr lang="en-US" sz="1000" dirty="0" smtClean="0"/>
              <a:t>Canary, Daniel, et al. "A Communicative Approach to Road Rage: Accounts of Driving and Retaliation." </a:t>
            </a:r>
            <a:r>
              <a:rPr lang="en-US" sz="1000" i="1" dirty="0" smtClean="0"/>
              <a:t>Conference Papers -- International Communication Association</a:t>
            </a:r>
            <a:r>
              <a:rPr lang="en-US" sz="1000" dirty="0" smtClean="0"/>
              <a:t> (May 23, 2003): 1-29. </a:t>
            </a:r>
            <a:r>
              <a:rPr lang="en-US" sz="1000" i="1" dirty="0" smtClean="0"/>
              <a:t>Communication &amp; Mass Media Complete</a:t>
            </a:r>
            <a:r>
              <a:rPr lang="en-US" sz="1000" dirty="0" smtClean="0"/>
              <a:t>, </a:t>
            </a:r>
            <a:r>
              <a:rPr lang="en-US" sz="1000" dirty="0" err="1" smtClean="0"/>
              <a:t>EBSCO</a:t>
            </a:r>
            <a:r>
              <a:rPr lang="en-US" sz="1000" i="1" dirty="0" err="1" smtClean="0"/>
              <a:t>host</a:t>
            </a:r>
            <a:r>
              <a:rPr lang="en-US" sz="1000" dirty="0" smtClean="0"/>
              <a:t> (accessed April 5, 2010).</a:t>
            </a:r>
          </a:p>
          <a:p>
            <a:pPr marL="0" indent="0">
              <a:spcBef>
                <a:spcPts val="0"/>
              </a:spcBef>
            </a:pPr>
            <a:endParaRPr lang="en-US" sz="1000" dirty="0" smtClean="0"/>
          </a:p>
          <a:p>
            <a:pPr marL="0" indent="0">
              <a:spcBef>
                <a:spcPts val="0"/>
              </a:spcBef>
            </a:pPr>
            <a:r>
              <a:rPr lang="en-US" sz="1000" dirty="0" smtClean="0"/>
              <a:t>Dennett</a:t>
            </a:r>
            <a:r>
              <a:rPr lang="en-US" sz="1000" dirty="0" smtClean="0"/>
              <a:t>, Daniel Clement. </a:t>
            </a:r>
            <a:r>
              <a:rPr lang="en-US" sz="1000" i="1" dirty="0" smtClean="0"/>
              <a:t>Kinds of Minds: toward an Understanding of Consciousness</a:t>
            </a:r>
            <a:r>
              <a:rPr lang="en-US" sz="1000" dirty="0" smtClean="0"/>
              <a:t>. New York, NY: Basic, 1996. </a:t>
            </a:r>
            <a:endParaRPr lang="en-US" sz="1000" dirty="0" smtClean="0"/>
          </a:p>
          <a:p>
            <a:pPr marL="0" indent="0">
              <a:spcBef>
                <a:spcPts val="0"/>
              </a:spcBef>
            </a:pPr>
            <a:endParaRPr lang="en-US" sz="1000" dirty="0" smtClean="0"/>
          </a:p>
          <a:p>
            <a:pPr marL="0" indent="0">
              <a:spcBef>
                <a:spcPts val="0"/>
              </a:spcBef>
            </a:pPr>
            <a:r>
              <a:rPr lang="en-US" sz="1000" dirty="0" smtClean="0"/>
              <a:t>Dowell, Elizabeth B., Ann W. Burgess, and Deborah J. Cavanaugh. "Clustering of Internet Risk Behaviors in a Middle School Student Population." </a:t>
            </a:r>
            <a:r>
              <a:rPr lang="en-US" sz="1000" i="1" dirty="0" smtClean="0"/>
              <a:t>Journal of School Health</a:t>
            </a:r>
            <a:r>
              <a:rPr lang="en-US" sz="1000" dirty="0" smtClean="0"/>
              <a:t> 79, no. 11 (November 2009): 547-553. </a:t>
            </a:r>
            <a:r>
              <a:rPr lang="en-US" sz="1000" i="1" dirty="0" err="1" smtClean="0"/>
              <a:t>SPORTDiscus</a:t>
            </a:r>
            <a:r>
              <a:rPr lang="en-US" sz="1000" i="1" dirty="0" smtClean="0"/>
              <a:t> with Full Text</a:t>
            </a:r>
            <a:r>
              <a:rPr lang="en-US" sz="1000" dirty="0" smtClean="0"/>
              <a:t>, </a:t>
            </a:r>
            <a:r>
              <a:rPr lang="en-US" sz="1000" dirty="0" err="1" smtClean="0"/>
              <a:t>EBSCO</a:t>
            </a:r>
            <a:r>
              <a:rPr lang="en-US" sz="1000" i="1" dirty="0" err="1" smtClean="0"/>
              <a:t>host</a:t>
            </a:r>
            <a:r>
              <a:rPr lang="en-US" sz="1000" dirty="0" smtClean="0"/>
              <a:t> (accessed April 5, 2010).</a:t>
            </a:r>
          </a:p>
          <a:p>
            <a:pPr marL="0" indent="0">
              <a:spcBef>
                <a:spcPts val="0"/>
              </a:spcBef>
            </a:pPr>
            <a:endParaRPr lang="en-US" sz="1000" dirty="0" smtClean="0"/>
          </a:p>
          <a:p>
            <a:pPr marL="0" indent="0">
              <a:spcBef>
                <a:spcPts val="0"/>
              </a:spcBef>
            </a:pPr>
            <a:r>
              <a:rPr lang="en-US" sz="1000" dirty="0" err="1" smtClean="0"/>
              <a:t>Hillis</a:t>
            </a:r>
            <a:r>
              <a:rPr lang="en-US" sz="1000" dirty="0" smtClean="0"/>
              <a:t>, Daniel W. </a:t>
            </a:r>
            <a:r>
              <a:rPr lang="en-US" sz="1000" i="1" dirty="0" smtClean="0"/>
              <a:t>Intelligence as an Emergent Behavior or, The Songs of Eden.</a:t>
            </a:r>
            <a:r>
              <a:rPr lang="en-US" sz="1000" dirty="0" smtClean="0"/>
              <a:t> </a:t>
            </a:r>
            <a:r>
              <a:rPr lang="en-US" sz="1000" i="1" dirty="0" err="1" smtClean="0">
                <a:hlinkClick r:id="rId2"/>
              </a:rPr>
              <a:t>Daedalus</a:t>
            </a:r>
            <a:r>
              <a:rPr lang="en-US" sz="1000" i="1" dirty="0" smtClean="0">
                <a:hlinkClick r:id="rId2"/>
              </a:rPr>
              <a:t>, Journal of the American Academy of Arts and Sciences</a:t>
            </a:r>
            <a:r>
              <a:rPr lang="en-US" sz="1000" i="1" dirty="0" smtClean="0"/>
              <a:t>.</a:t>
            </a:r>
            <a:r>
              <a:rPr lang="en-US" sz="1000" dirty="0" smtClean="0"/>
              <a:t> 1988.</a:t>
            </a:r>
            <a:r>
              <a:rPr lang="en-US" sz="1000" i="1" dirty="0" smtClean="0"/>
              <a:t> </a:t>
            </a:r>
            <a:endParaRPr lang="en-US" sz="1000" dirty="0"/>
          </a:p>
          <a:p>
            <a:pPr marL="0" indent="0">
              <a:spcBef>
                <a:spcPts val="0"/>
              </a:spcBef>
            </a:pPr>
            <a:endParaRPr lang="en-US" sz="1000" dirty="0" smtClean="0"/>
          </a:p>
          <a:p>
            <a:pPr marL="0" indent="0">
              <a:spcBef>
                <a:spcPts val="0"/>
              </a:spcBef>
            </a:pPr>
            <a:r>
              <a:rPr lang="en-US" sz="1000" dirty="0" smtClean="0"/>
              <a:t>Johnson, Genevieve Marie, and Anastasia </a:t>
            </a:r>
            <a:r>
              <a:rPr lang="en-US" sz="1000" dirty="0" err="1" smtClean="0"/>
              <a:t>Kulpa</a:t>
            </a:r>
            <a:r>
              <a:rPr lang="en-US" sz="1000" dirty="0" smtClean="0"/>
              <a:t>. "Dimensions of Online Behavior: Toward a User Typology." </a:t>
            </a:r>
            <a:r>
              <a:rPr lang="en-US" sz="1000" i="1" dirty="0" err="1" smtClean="0"/>
              <a:t>CyberPsychology</a:t>
            </a:r>
            <a:r>
              <a:rPr lang="en-US" sz="1000" i="1" dirty="0" smtClean="0"/>
              <a:t> &amp; Behavior</a:t>
            </a:r>
            <a:r>
              <a:rPr lang="en-US" sz="1000" dirty="0" smtClean="0"/>
              <a:t> 10, no. 6 (December 2007): 773-780. </a:t>
            </a:r>
            <a:r>
              <a:rPr lang="en-US" sz="1000" i="1" dirty="0" smtClean="0"/>
              <a:t>Academic Search Premier</a:t>
            </a:r>
            <a:r>
              <a:rPr lang="en-US" sz="1000" dirty="0" smtClean="0"/>
              <a:t>, </a:t>
            </a:r>
            <a:r>
              <a:rPr lang="en-US" sz="1000" dirty="0" err="1" smtClean="0"/>
              <a:t>EBSCO</a:t>
            </a:r>
            <a:r>
              <a:rPr lang="en-US" sz="1000" i="1" dirty="0" err="1" smtClean="0"/>
              <a:t>host</a:t>
            </a:r>
            <a:r>
              <a:rPr lang="en-US" sz="1000" dirty="0" smtClean="0"/>
              <a:t> (accessed April </a:t>
            </a:r>
            <a:r>
              <a:rPr lang="en-US" sz="1000" dirty="0" smtClean="0"/>
              <a:t>5, </a:t>
            </a:r>
            <a:r>
              <a:rPr lang="en-US" sz="1000" dirty="0" smtClean="0"/>
              <a:t>2010</a:t>
            </a:r>
            <a:r>
              <a:rPr lang="en-US" sz="1000" dirty="0" smtClean="0"/>
              <a:t>).</a:t>
            </a:r>
            <a:endParaRPr lang="en-US" sz="1000" dirty="0" smtClean="0"/>
          </a:p>
          <a:p>
            <a:pPr marL="0" indent="0">
              <a:spcBef>
                <a:spcPts val="0"/>
              </a:spcBef>
            </a:pPr>
            <a:endParaRPr lang="en-US" sz="1000" dirty="0" smtClean="0"/>
          </a:p>
          <a:p>
            <a:pPr marL="0" indent="0">
              <a:spcBef>
                <a:spcPts val="0"/>
              </a:spcBef>
            </a:pPr>
            <a:r>
              <a:rPr lang="en-US" sz="1000" dirty="0"/>
              <a:t>M. </a:t>
            </a:r>
            <a:r>
              <a:rPr lang="en-US" sz="1000" dirty="0" err="1" smtClean="0"/>
              <a:t>Resnik</a:t>
            </a:r>
            <a:r>
              <a:rPr lang="en-US" sz="1000" dirty="0" smtClean="0"/>
              <a:t>, </a:t>
            </a:r>
            <a:r>
              <a:rPr lang="en-US" sz="1000" b="1" i="1" dirty="0" smtClean="0"/>
              <a:t>Turtles</a:t>
            </a:r>
            <a:r>
              <a:rPr lang="en-US" sz="1000" b="1" i="1" dirty="0"/>
              <a:t>, Termites, and Traffic Jams: Explorations in Massively Parallel Micro </a:t>
            </a:r>
            <a:r>
              <a:rPr lang="en-US" sz="1000" b="1" i="1" dirty="0" smtClean="0"/>
              <a:t>worl</a:t>
            </a:r>
            <a:r>
              <a:rPr lang="en-US" sz="1000" b="1" dirty="0" smtClean="0"/>
              <a:t>ds</a:t>
            </a:r>
            <a:r>
              <a:rPr lang="en-US" sz="1000" dirty="0" smtClean="0"/>
              <a:t>, MIT </a:t>
            </a:r>
            <a:r>
              <a:rPr lang="en-US" sz="1000" dirty="0"/>
              <a:t>Press (1997</a:t>
            </a:r>
            <a:r>
              <a:rPr lang="en-US" sz="1000" dirty="0" smtClean="0"/>
              <a:t>).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i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MILNE, GEORGE R., LAUREN I. LABRECQUE, and CORY CROMER. "Toward an Understanding of the Online Consumer's Risky Behavior and Protection Practices." </a:t>
            </a:r>
            <a:r>
              <a:rPr lang="en-US" sz="1000" i="1" dirty="0" smtClean="0"/>
              <a:t>Journal of Consumer Affairs</a:t>
            </a:r>
            <a:r>
              <a:rPr lang="en-US" sz="1000" dirty="0" smtClean="0"/>
              <a:t> 43, no. 3 (Fall2009 2009): 449-473. </a:t>
            </a:r>
            <a:r>
              <a:rPr lang="en-US" sz="1000" i="1" dirty="0" smtClean="0"/>
              <a:t>Academic Search Premier</a:t>
            </a:r>
            <a:r>
              <a:rPr lang="en-US" sz="1000" dirty="0" smtClean="0"/>
              <a:t>, </a:t>
            </a:r>
            <a:r>
              <a:rPr lang="en-US" sz="1000" dirty="0" err="1" smtClean="0"/>
              <a:t>EBSCO</a:t>
            </a:r>
            <a:r>
              <a:rPr lang="en-US" sz="1000" i="1" dirty="0" err="1" smtClean="0"/>
              <a:t>host</a:t>
            </a:r>
            <a:r>
              <a:rPr lang="en-US" sz="1000" dirty="0" smtClean="0"/>
              <a:t> (accessed April 5, 2010).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i="1" dirty="0" smtClean="0"/>
          </a:p>
          <a:p>
            <a:pPr marL="0" indent="0">
              <a:spcBef>
                <a:spcPts val="0"/>
              </a:spcBef>
            </a:pPr>
            <a:r>
              <a:rPr lang="en-US" sz="1000" dirty="0" smtClean="0"/>
              <a:t>“Online </a:t>
            </a:r>
            <a:r>
              <a:rPr lang="en-US" sz="1000" dirty="0" smtClean="0"/>
              <a:t>behavior study focuses on user </a:t>
            </a:r>
            <a:r>
              <a:rPr lang="en-US" sz="1000" dirty="0" smtClean="0"/>
              <a:t>intent.” 4Hoteliers, </a:t>
            </a:r>
            <a:r>
              <a:rPr lang="en-US" sz="1000" dirty="0" smtClean="0"/>
              <a:t>Thursday, 23rd July </a:t>
            </a:r>
            <a:r>
              <a:rPr lang="en-US" sz="1000" dirty="0" smtClean="0"/>
              <a:t>2009. </a:t>
            </a:r>
            <a:r>
              <a:rPr lang="en-US" sz="1000" dirty="0" smtClean="0">
                <a:hlinkClick r:id="rId3"/>
              </a:rPr>
              <a:t>http</a:t>
            </a:r>
            <a:r>
              <a:rPr lang="en-US" sz="1000" dirty="0" smtClean="0">
                <a:hlinkClick r:id="rId3"/>
              </a:rPr>
              <a:t>://</a:t>
            </a:r>
            <a:r>
              <a:rPr lang="en-US" sz="1000" dirty="0" smtClean="0">
                <a:hlinkClick r:id="rId3"/>
              </a:rPr>
              <a:t>www.4hoteliers.com/4hots_nshw.php?mwi=6125</a:t>
            </a:r>
            <a:r>
              <a:rPr lang="en-US" sz="1000" dirty="0" smtClean="0"/>
              <a:t>.  Intent </a:t>
            </a:r>
            <a:r>
              <a:rPr lang="en-US" sz="1000" dirty="0" smtClean="0"/>
              <a:t>Index located at </a:t>
            </a:r>
            <a:r>
              <a:rPr lang="en-US" sz="1000" dirty="0" smtClean="0">
                <a:hlinkClick r:id="rId4"/>
              </a:rPr>
              <a:t>http://</a:t>
            </a:r>
            <a:r>
              <a:rPr lang="en-US" sz="1000" dirty="0" smtClean="0">
                <a:hlinkClick r:id="rId4"/>
              </a:rPr>
              <a:t>www.ruderfinn.com/rfrelate/intent/intent-index.html</a:t>
            </a:r>
            <a:r>
              <a:rPr lang="en-US" sz="1000" dirty="0" smtClean="0"/>
              <a:t>. 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Roberts, LD, and DW </a:t>
            </a:r>
            <a:r>
              <a:rPr lang="en-US" sz="1000" dirty="0" err="1" smtClean="0"/>
              <a:t>Indermaur</a:t>
            </a:r>
            <a:r>
              <a:rPr lang="en-US" sz="1000" dirty="0" smtClean="0"/>
              <a:t>. "The "</a:t>
            </a:r>
            <a:r>
              <a:rPr lang="en-US" sz="1000" dirty="0" err="1" smtClean="0"/>
              <a:t>homogamy</a:t>
            </a:r>
            <a:r>
              <a:rPr lang="en-US" sz="1000" dirty="0" smtClean="0"/>
              <a:t>" of road rage revisited." </a:t>
            </a:r>
            <a:r>
              <a:rPr lang="en-US" sz="1000" i="1" dirty="0" smtClean="0"/>
              <a:t>Violence &amp; Victims</a:t>
            </a:r>
            <a:r>
              <a:rPr lang="en-US" sz="1000" dirty="0" smtClean="0"/>
              <a:t> 23, no. 6 (December 2008): 758-772. </a:t>
            </a:r>
            <a:r>
              <a:rPr lang="en-US" sz="1000" i="1" dirty="0" smtClean="0"/>
              <a:t>CINAHL Plus with Full Text</a:t>
            </a:r>
            <a:r>
              <a:rPr lang="en-US" sz="1000" dirty="0" smtClean="0"/>
              <a:t>, </a:t>
            </a:r>
            <a:r>
              <a:rPr lang="en-US" sz="1000" dirty="0" err="1" smtClean="0"/>
              <a:t>EBSCO</a:t>
            </a:r>
            <a:r>
              <a:rPr lang="en-US" sz="1000" i="1" dirty="0" err="1" smtClean="0"/>
              <a:t>host</a:t>
            </a:r>
            <a:r>
              <a:rPr lang="en-US" sz="1000" dirty="0" smtClean="0"/>
              <a:t> (accessed April 5, 2010).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</a:pPr>
            <a:r>
              <a:rPr lang="en-US" sz="1000" dirty="0" err="1" smtClean="0"/>
              <a:t>Szazbo</a:t>
            </a:r>
            <a:r>
              <a:rPr lang="en-US" sz="1000" dirty="0" smtClean="0"/>
              <a:t>, Liz. </a:t>
            </a:r>
            <a:r>
              <a:rPr lang="en-US" sz="1000" dirty="0" smtClean="0"/>
              <a:t>“Kids reveal </a:t>
            </a:r>
            <a:r>
              <a:rPr lang="en-US" sz="1000" dirty="0" smtClean="0"/>
              <a:t>a </a:t>
            </a:r>
            <a:r>
              <a:rPr lang="en-US" sz="1000" dirty="0" smtClean="0"/>
              <a:t>lot about themselves online</a:t>
            </a:r>
            <a:r>
              <a:rPr lang="en-US" sz="1000" i="1" dirty="0" smtClean="0"/>
              <a:t>.”  </a:t>
            </a:r>
            <a:r>
              <a:rPr lang="en-US" sz="1000" dirty="0" smtClean="0"/>
              <a:t>USA Today,  January 5 2009. </a:t>
            </a:r>
            <a:r>
              <a:rPr lang="en-US" sz="1000" dirty="0" smtClean="0">
                <a:hlinkClick r:id="rId5"/>
              </a:rPr>
              <a:t>http</a:t>
            </a:r>
            <a:r>
              <a:rPr lang="en-US" sz="1000" dirty="0" smtClean="0">
                <a:hlinkClick r:id="rId5"/>
              </a:rPr>
              <a:t>://</a:t>
            </a:r>
            <a:r>
              <a:rPr lang="en-US" sz="1000" dirty="0" smtClean="0">
                <a:hlinkClick r:id="rId5"/>
              </a:rPr>
              <a:t>www.usatoday.com/tech/news/internetprivacy/2009-01-05-myspace-teens_N.htm</a:t>
            </a:r>
            <a:endParaRPr lang="en-US" sz="1000" dirty="0" smtClean="0"/>
          </a:p>
          <a:p>
            <a:pPr marL="0" indent="0">
              <a:spcBef>
                <a:spcPts val="0"/>
              </a:spcBef>
            </a:pPr>
            <a:endParaRPr lang="en-US" sz="1000" dirty="0"/>
          </a:p>
          <a:p>
            <a:pPr marL="0" indent="0">
              <a:spcBef>
                <a:spcPts val="0"/>
              </a:spcBef>
            </a:pPr>
            <a:r>
              <a:rPr lang="en-US" sz="1000" dirty="0" err="1" smtClean="0"/>
              <a:t>Szlemko</a:t>
            </a:r>
            <a:r>
              <a:rPr lang="en-US" sz="1000" dirty="0" smtClean="0"/>
              <a:t>, William J., et al. "Territorial Markings as a Predictor of Driver Aggression and Road Rage." </a:t>
            </a:r>
            <a:r>
              <a:rPr lang="en-US" sz="1000" i="1" dirty="0" smtClean="0"/>
              <a:t>Journal of Applied Social Psychology</a:t>
            </a:r>
            <a:r>
              <a:rPr lang="en-US" sz="1000" dirty="0" smtClean="0"/>
              <a:t> 38, no. 6 (June 2008): 1664-1688. </a:t>
            </a:r>
            <a:r>
              <a:rPr lang="en-US" sz="1000" i="1" dirty="0" smtClean="0"/>
              <a:t>Academic Search Premier</a:t>
            </a:r>
            <a:r>
              <a:rPr lang="en-US" sz="1000" dirty="0" smtClean="0"/>
              <a:t>, </a:t>
            </a:r>
            <a:r>
              <a:rPr lang="en-US" sz="1000" dirty="0" err="1" smtClean="0"/>
              <a:t>EBSCO</a:t>
            </a:r>
            <a:r>
              <a:rPr lang="en-US" sz="1000" i="1" dirty="0" err="1" smtClean="0"/>
              <a:t>host</a:t>
            </a:r>
            <a:r>
              <a:rPr lang="en-US" sz="1000" dirty="0" smtClean="0"/>
              <a:t> (accessed April </a:t>
            </a:r>
            <a:r>
              <a:rPr lang="en-US" sz="1000" dirty="0" smtClean="0"/>
              <a:t>5, </a:t>
            </a:r>
            <a:r>
              <a:rPr lang="en-US" sz="1000" dirty="0" smtClean="0"/>
              <a:t>2010</a:t>
            </a:r>
            <a:r>
              <a:rPr lang="en-US" sz="1000" dirty="0" smtClean="0"/>
              <a:t>).</a:t>
            </a:r>
          </a:p>
          <a:p>
            <a:pPr marL="0" indent="0">
              <a:spcBef>
                <a:spcPts val="0"/>
              </a:spcBef>
            </a:pPr>
            <a:endParaRPr lang="en-US" sz="1000" dirty="0" smtClean="0"/>
          </a:p>
          <a:p>
            <a:pPr marL="0" indent="0">
              <a:spcBef>
                <a:spcPts val="0"/>
              </a:spcBef>
            </a:pPr>
            <a:endParaRPr lang="en-US" sz="10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68</TotalTime>
  <Words>692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Emergent Intelligence and Non-Human Systems</vt:lpstr>
      <vt:lpstr>Definitions of Emergence</vt:lpstr>
      <vt:lpstr>Lego Emergence</vt:lpstr>
      <vt:lpstr>Dennet</vt:lpstr>
      <vt:lpstr>Internet Interactions</vt:lpstr>
      <vt:lpstr>Internet Behaviors</vt:lpstr>
      <vt:lpstr>Bibliography</vt:lpstr>
    </vt:vector>
  </TitlesOfParts>
  <Company>Indiana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Emergent Intelligence</dc:title>
  <dc:creator>iu student</dc:creator>
  <cp:lastModifiedBy>h</cp:lastModifiedBy>
  <cp:revision>10</cp:revision>
  <dcterms:created xsi:type="dcterms:W3CDTF">2010-04-05T18:09:48Z</dcterms:created>
  <dcterms:modified xsi:type="dcterms:W3CDTF">2010-04-06T13:30:38Z</dcterms:modified>
</cp:coreProperties>
</file>