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70" r:id="rId9"/>
    <p:sldId id="271" r:id="rId10"/>
    <p:sldId id="272" r:id="rId11"/>
    <p:sldId id="273" r:id="rId12"/>
    <p:sldId id="263" r:id="rId13"/>
    <p:sldId id="266" r:id="rId14"/>
    <p:sldId id="265" r:id="rId15"/>
    <p:sldId id="274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5" d="100"/>
          <a:sy n="115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1" Type="http://schemas.openxmlformats.org/officeDocument/2006/relationships/printerSettings" Target="printerSettings/printerSettings1.bin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2E71-E75E-CD46-831B-8481F194AA3E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7581-8568-0C40-A3FA-6EC8A5332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7581-8568-0C40-A3FA-6EC8A53323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385977-7406-C946-A9CA-DB6890F4D088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40FED6E-2E08-334C-86EB-16D992E3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err="1" smtClean="0"/>
              <a:t>Xin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Shuai</a:t>
            </a:r>
            <a:r>
              <a:rPr lang="en-US" b="1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demonstrated that when a new traits (EQU operation in </a:t>
            </a:r>
            <a:r>
              <a:rPr lang="en-US" dirty="0" err="1" smtClean="0"/>
              <a:t>Avida</a:t>
            </a:r>
            <a:r>
              <a:rPr lang="en-US" dirty="0" smtClean="0"/>
              <a:t>) emerges, the whole genomic complexity will increase only a little.</a:t>
            </a:r>
          </a:p>
          <a:p>
            <a:r>
              <a:rPr lang="en-US" dirty="0" smtClean="0"/>
              <a:t>The complexity associated with the new traits comes from: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Existing traits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Once functional but now defunct traits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Newly incorporated information</a:t>
            </a:r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complex traits can emerge by utilizing preexisting genomic complexity. Therefore gradual complexity increase is enough for new traits to evolve.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Sensorimotor</a:t>
            </a:r>
            <a:r>
              <a:rPr lang="en-US" dirty="0" smtClean="0"/>
              <a:t> Behavior</a:t>
            </a:r>
            <a:endParaRPr lang="en-US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0" b="-20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2D area with each pixel displaying a random color at each time step</a:t>
            </a:r>
          </a:p>
          <a:p>
            <a:r>
              <a:rPr lang="en-US" dirty="0" smtClean="0"/>
              <a:t>A simple object with constant red color &amp; tactile feature moves randomly</a:t>
            </a:r>
          </a:p>
          <a:p>
            <a:r>
              <a:rPr lang="en-US" dirty="0" smtClean="0"/>
              <a:t>A simulated arm with “eye” and “touch pad”. In the center of “eye” exists a fovea region of the same size with the moving object</a:t>
            </a:r>
          </a:p>
          <a:p>
            <a:r>
              <a:rPr lang="en-US" dirty="0" smtClean="0"/>
              <a:t>Task: the arm is required to catch the moving object using the sensor data it captures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Olaf’s research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Task Formulation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Neural structure of the creature (arm) consists of: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Sensory data from visual &amp; tactile inputs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A visual attention system: select a </a:t>
            </a:r>
            <a:r>
              <a:rPr lang="en-US" smtClean="0"/>
              <a:t>salient location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Motor units : control actions of eye and touch pad</a:t>
            </a:r>
          </a:p>
          <a:p>
            <a:pPr marL="514350" indent="-514350"/>
            <a:r>
              <a:rPr lang="en-US" dirty="0" smtClean="0"/>
              <a:t>Genome of the creature consists of 11 alleles that collectively control the </a:t>
            </a:r>
            <a:r>
              <a:rPr lang="en-US" dirty="0" err="1" smtClean="0"/>
              <a:t>sensorimotor</a:t>
            </a:r>
            <a:r>
              <a:rPr lang="en-US" dirty="0" smtClean="0"/>
              <a:t> behavior</a:t>
            </a:r>
          </a:p>
          <a:p>
            <a:pPr marL="514350" indent="-514350"/>
            <a:r>
              <a:rPr lang="en-US" dirty="0" smtClean="0"/>
              <a:t>Sensory data was collected from fovea of “eye” and touch pad, resulting sensory time series </a:t>
            </a:r>
            <a:r>
              <a:rPr lang="en-US" dirty="0" err="1" smtClean="0"/>
              <a:t>X(t</a:t>
            </a:r>
            <a:r>
              <a:rPr lang="en-US" dirty="0" smtClean="0"/>
              <a:t>), which each variable </a:t>
            </a:r>
            <a:r>
              <a:rPr lang="en-US" dirty="0" err="1" smtClean="0"/>
              <a:t>xi(t</a:t>
            </a:r>
            <a:r>
              <a:rPr lang="en-US" dirty="0" smtClean="0"/>
              <a:t>) corresponding to a single “sensor” (pixel or tactile)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Behavioral: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Maximizing </a:t>
            </a:r>
            <a:r>
              <a:rPr lang="en-US" dirty="0" err="1" smtClean="0"/>
              <a:t>foveation</a:t>
            </a:r>
            <a:r>
              <a:rPr lang="en-US" dirty="0" smtClean="0"/>
              <a:t> time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Maximizing touch time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…..</a:t>
            </a:r>
          </a:p>
          <a:p>
            <a:r>
              <a:rPr lang="en-US" dirty="0" smtClean="0"/>
              <a:t>Information-theoretical: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Maximizing mutual information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Minimizing entropy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sz="3600" b="1" dirty="0" smtClean="0">
                <a:solidFill>
                  <a:srgbClr val="FF6600"/>
                </a:solidFill>
              </a:rPr>
              <a:t>Maximizing complexity</a:t>
            </a:r>
            <a:endParaRPr lang="en-US" sz="3600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Picture 3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6710" b="-6710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evolution, eye movement and occasional contact with the moving object shows will not lead to </a:t>
            </a:r>
            <a:r>
              <a:rPr lang="en-US" dirty="0" err="1" smtClean="0"/>
              <a:t>foveation</a:t>
            </a:r>
            <a:r>
              <a:rPr lang="en-US" dirty="0" smtClean="0"/>
              <a:t> and tracking movement, which are advantageous in capturing the object.</a:t>
            </a:r>
          </a:p>
          <a:p>
            <a:r>
              <a:rPr lang="en-US" dirty="0" smtClean="0"/>
              <a:t>After evolution, the arm always tracked the eye movement. When the object was acquired by the eye, </a:t>
            </a:r>
            <a:r>
              <a:rPr lang="en-US" dirty="0" err="1" smtClean="0"/>
              <a:t>foveation</a:t>
            </a:r>
            <a:r>
              <a:rPr lang="en-US" dirty="0" smtClean="0"/>
              <a:t> and tracking will immediately happen.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icture 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5587" r="-55587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to </a:t>
            </a:r>
            <a:r>
              <a:rPr lang="en-US" dirty="0" err="1" smtClean="0"/>
              <a:t>Polyworld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the complexity as the cost function to guide the evolution in </a:t>
            </a:r>
            <a:r>
              <a:rPr lang="en-US" dirty="0" err="1" smtClean="0"/>
              <a:t>PolyWorld</a:t>
            </a:r>
            <a:r>
              <a:rPr lang="en-US" dirty="0" smtClean="0"/>
              <a:t>?</a:t>
            </a:r>
          </a:p>
          <a:p>
            <a:r>
              <a:rPr lang="en-US" dirty="0" smtClean="0"/>
              <a:t>Not so simple</a:t>
            </a:r>
          </a:p>
          <a:p>
            <a:r>
              <a:rPr lang="en-US" dirty="0" smtClean="0"/>
              <a:t>Finally, the </a:t>
            </a:r>
            <a:r>
              <a:rPr lang="en-US" dirty="0" err="1" smtClean="0"/>
              <a:t>PolyWorld</a:t>
            </a:r>
            <a:r>
              <a:rPr lang="en-US" dirty="0" smtClean="0"/>
              <a:t> is dominated by “spinners” with extremely high complexity but quite naïve behavior.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value should be closely coupled to evolutionary advantageous behavior</a:t>
            </a:r>
          </a:p>
          <a:p>
            <a:r>
              <a:rPr lang="en-US" dirty="0" smtClean="0"/>
              <a:t>There’s no single specific task defined in </a:t>
            </a:r>
            <a:r>
              <a:rPr lang="en-US" dirty="0" err="1" smtClean="0"/>
              <a:t>PolyWorld</a:t>
            </a:r>
            <a:r>
              <a:rPr lang="en-US" dirty="0" smtClean="0"/>
              <a:t> like grasping a moving object</a:t>
            </a:r>
          </a:p>
          <a:p>
            <a:r>
              <a:rPr lang="en-US" dirty="0" smtClean="0"/>
              <a:t>The environment in </a:t>
            </a:r>
            <a:r>
              <a:rPr lang="en-US" dirty="0" err="1" smtClean="0"/>
              <a:t>PolyWorld</a:t>
            </a:r>
            <a:r>
              <a:rPr lang="en-US" dirty="0" smtClean="0"/>
              <a:t> is far more complex than a simple 2D area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What’s complexity?</a:t>
            </a:r>
          </a:p>
          <a:p>
            <a:r>
              <a:rPr lang="en-US" dirty="0" smtClean="0"/>
              <a:t>2. Different measures for complexity</a:t>
            </a:r>
          </a:p>
          <a:p>
            <a:r>
              <a:rPr lang="en-US" dirty="0" smtClean="0"/>
              <a:t>3. Application of Complexity to </a:t>
            </a:r>
            <a:r>
              <a:rPr lang="en-US" dirty="0" err="1" smtClean="0"/>
              <a:t>Alife</a:t>
            </a:r>
            <a:r>
              <a:rPr lang="en-US" dirty="0" smtClean="0"/>
              <a:t> research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Disorganized </a:t>
            </a:r>
            <a:r>
              <a:rPr lang="en-US" dirty="0" err="1" smtClean="0"/>
              <a:t>vs</a:t>
            </a:r>
            <a:r>
              <a:rPr lang="en-US" dirty="0" smtClean="0"/>
              <a:t> Organized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Disorganized complexity								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 smtClean="0"/>
              <a:t> A system with many components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 smtClean="0"/>
              <a:t> no relation among components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 smtClean="0"/>
              <a:t> can be handled by statistics	</a:t>
            </a:r>
          </a:p>
          <a:p>
            <a:r>
              <a:rPr lang="en-US" dirty="0" smtClean="0"/>
              <a:t>Organized complexity</a:t>
            </a:r>
          </a:p>
          <a:p>
            <a:pPr marL="514350" indent="-514350">
              <a:buAutoNum type="arabicParenR"/>
            </a:pPr>
            <a:r>
              <a:rPr lang="en-US" dirty="0" smtClean="0"/>
              <a:t>A system with many components</a:t>
            </a:r>
          </a:p>
          <a:p>
            <a:pPr marL="514350" indent="-514350">
              <a:buAutoNum type="arabicParenR"/>
            </a:pPr>
            <a:r>
              <a:rPr lang="en-US" dirty="0" smtClean="0"/>
              <a:t>Intricate relations among components</a:t>
            </a:r>
          </a:p>
          <a:p>
            <a:pPr marL="514350" indent="-514350">
              <a:buAutoNum type="arabicParenR"/>
            </a:pPr>
            <a:r>
              <a:rPr lang="en-US" dirty="0" smtClean="0"/>
              <a:t>Hard to predict with existing theory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err="1" smtClean="0"/>
              <a:t>vs</a:t>
            </a:r>
            <a:r>
              <a:rPr lang="en-US" dirty="0" smtClean="0"/>
              <a:t>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is NOT equivalent to Complicated!!</a:t>
            </a:r>
          </a:p>
          <a:p>
            <a:r>
              <a:rPr lang="en-US" dirty="0" smtClean="0"/>
              <a:t>Complicated: A whole electric circuit of a machine, The blue print of a satellite…</a:t>
            </a:r>
          </a:p>
          <a:p>
            <a:r>
              <a:rPr lang="en-US" dirty="0" smtClean="0"/>
              <a:t>Complex: The transformation of a social network, the evolution of a ecological system</a:t>
            </a:r>
          </a:p>
          <a:p>
            <a:pPr>
              <a:buNone/>
            </a:pPr>
            <a:r>
              <a:rPr lang="en-US" dirty="0" smtClean="0"/>
              <a:t>……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unique definition about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definition of complexity is highly dependent of its context! No unique definition is agreed 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complexity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1.Computational complexity: the amount of computational resources required for execution of an algorithm</a:t>
            </a:r>
          </a:p>
          <a:p>
            <a:r>
              <a:rPr lang="en-US" dirty="0" smtClean="0"/>
              <a:t>2.Algorithmic complexity: the length of the shortest program to output a string</a:t>
            </a:r>
          </a:p>
          <a:p>
            <a:r>
              <a:rPr lang="en-US" dirty="0" smtClean="0"/>
              <a:t>3.Information-theoretic complexity: defined on the information theory. Most useful to </a:t>
            </a:r>
            <a:r>
              <a:rPr lang="en-US" dirty="0" err="1" smtClean="0"/>
              <a:t>Alife</a:t>
            </a:r>
            <a:r>
              <a:rPr lang="en-US" dirty="0" smtClean="0"/>
              <a:t> research.</a:t>
            </a:r>
          </a:p>
          <a:p>
            <a:r>
              <a:rPr lang="en-US" dirty="0" smtClean="0"/>
              <a:t>4…….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&amp; </a:t>
            </a:r>
            <a:r>
              <a:rPr lang="en-US" dirty="0" err="1" smtClean="0"/>
              <a:t>Alife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Explain emergent new biological traits during evolution</a:t>
            </a:r>
          </a:p>
          <a:p>
            <a:r>
              <a:rPr lang="en-US" dirty="0" smtClean="0"/>
              <a:t>2. Evolve coordinated </a:t>
            </a:r>
            <a:r>
              <a:rPr lang="en-US" dirty="0" err="1" smtClean="0"/>
              <a:t>sensorimotor</a:t>
            </a:r>
            <a:r>
              <a:rPr lang="en-US" dirty="0" smtClean="0"/>
              <a:t> behavior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Darwinian theory was challenged by weak explanation of sudden emergence of new trait, because the evolution of organisms is gradual</a:t>
            </a:r>
          </a:p>
          <a:p>
            <a:r>
              <a:rPr lang="en-US" dirty="0" smtClean="0"/>
              <a:t>Maybe we can think of the problem in term of complexity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Charles </a:t>
            </a:r>
            <a:r>
              <a:rPr lang="en-US" dirty="0" err="1" smtClean="0"/>
              <a:t>Ofria</a:t>
            </a:r>
            <a:r>
              <a:rPr lang="en-US" dirty="0" smtClean="0"/>
              <a:t> studied the gradual evolution of complexity and sudden emergence of complex features on </a:t>
            </a:r>
            <a:r>
              <a:rPr lang="en-US" dirty="0" err="1" smtClean="0"/>
              <a:t>Avida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They defined the </a:t>
            </a:r>
            <a:r>
              <a:rPr lang="en-US" b="1" i="1" dirty="0" smtClean="0"/>
              <a:t>genomic complexity </a:t>
            </a:r>
            <a:r>
              <a:rPr lang="en-US" dirty="0" smtClean="0"/>
              <a:t>as the sum of Shannon information of each genomic position</a:t>
            </a:r>
          </a:p>
          <a:p>
            <a:pPr>
              <a:buNone/>
            </a:pPr>
            <a:r>
              <a:rPr lang="en-US" dirty="0" smtClean="0"/>
              <a:t>	---A site that can take on all possible symbols without affecting fitness contains no information</a:t>
            </a:r>
          </a:p>
          <a:p>
            <a:pPr>
              <a:buNone/>
            </a:pPr>
            <a:r>
              <a:rPr lang="en-US" dirty="0" smtClean="0"/>
              <a:t>	---Likewise, a site that cannot be altered without reducing fitness encodes the maximum amount of information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1300</TotalTime>
  <Words>728</Words>
  <Application>Microsoft Macintosh PowerPoint</Application>
  <PresentationFormat>On-screen Show (4:3)</PresentationFormat>
  <Paragraphs>79</Paragraphs>
  <Slides>18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Advantage</vt:lpstr>
      <vt:lpstr>Complexity</vt:lpstr>
      <vt:lpstr>Main Points</vt:lpstr>
      <vt:lpstr>Disorganized vs Organized</vt:lpstr>
      <vt:lpstr>Complex vs Complicated</vt:lpstr>
      <vt:lpstr>No unique definition about complexity</vt:lpstr>
      <vt:lpstr>Different complexity measures</vt:lpstr>
      <vt:lpstr>Complexity &amp; Alife</vt:lpstr>
      <vt:lpstr>Slide 8</vt:lpstr>
      <vt:lpstr>Genomic Complexity</vt:lpstr>
      <vt:lpstr>Results</vt:lpstr>
      <vt:lpstr>Conclusion</vt:lpstr>
      <vt:lpstr>Sensorimotor Behavior</vt:lpstr>
      <vt:lpstr>Slide 13</vt:lpstr>
      <vt:lpstr>Cost Function</vt:lpstr>
      <vt:lpstr>Slide 15</vt:lpstr>
      <vt:lpstr>Slide 16</vt:lpstr>
      <vt:lpstr>Extend to Polyworld</vt:lpstr>
      <vt:lpstr>Some speculations</vt:lpstr>
    </vt:vector>
  </TitlesOfParts>
  <Company>School of Informatics, Indiana University Bloomingto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</dc:title>
  <dc:creator>Xin Shuai</dc:creator>
  <cp:lastModifiedBy>Larry Yaeger</cp:lastModifiedBy>
  <cp:revision>26</cp:revision>
  <dcterms:created xsi:type="dcterms:W3CDTF">2010-04-22T18:50:40Z</dcterms:created>
  <dcterms:modified xsi:type="dcterms:W3CDTF">2010-04-22T18:51:32Z</dcterms:modified>
</cp:coreProperties>
</file>