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8" r:id="rId2"/>
    <p:sldId id="269" r:id="rId3"/>
    <p:sldId id="265" r:id="rId4"/>
    <p:sldId id="266" r:id="rId5"/>
    <p:sldId id="267" r:id="rId6"/>
    <p:sldId id="257" r:id="rId7"/>
    <p:sldId id="258" r:id="rId8"/>
    <p:sldId id="260" r:id="rId9"/>
    <p:sldId id="261" r:id="rId10"/>
    <p:sldId id="262" r:id="rId11"/>
    <p:sldId id="259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4A34B92-4BAC-4637-96B0-EE2E48A28B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Neural network and Information theory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Presenters:</a:t>
            </a:r>
          </a:p>
          <a:p>
            <a:r>
              <a:rPr lang="en-US" sz="2800" dirty="0" smtClean="0"/>
              <a:t>Chao </a:t>
            </a:r>
            <a:r>
              <a:rPr lang="en-US" sz="2800" dirty="0" err="1" smtClean="0"/>
              <a:t>Ji</a:t>
            </a:r>
            <a:r>
              <a:rPr lang="en-US" sz="2800" dirty="0" smtClean="0"/>
              <a:t>, </a:t>
            </a:r>
            <a:r>
              <a:rPr lang="en-US" sz="2800" dirty="0" err="1" smtClean="0"/>
              <a:t>Yubin</a:t>
            </a:r>
            <a:r>
              <a:rPr lang="en-US" sz="2800" dirty="0" smtClean="0"/>
              <a:t> </a:t>
            </a:r>
            <a:r>
              <a:rPr lang="en-US" sz="2800" dirty="0" err="1" smtClean="0"/>
              <a:t>Zou</a:t>
            </a:r>
            <a:r>
              <a:rPr lang="en-US" sz="2800" dirty="0" smtClean="0"/>
              <a:t>, </a:t>
            </a:r>
            <a:r>
              <a:rPr lang="en-US" sz="2800" dirty="0" err="1" smtClean="0"/>
              <a:t>Rhaad</a:t>
            </a:r>
            <a:r>
              <a:rPr lang="en-US" sz="2800" dirty="0" smtClean="0"/>
              <a:t> </a:t>
            </a:r>
            <a:r>
              <a:rPr lang="en-US" sz="2800" dirty="0" err="1" smtClean="0"/>
              <a:t>Rabbani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identity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#(h)=2</a:t>
            </a:r>
            <a:endParaRPr lang="en-US" dirty="0"/>
          </a:p>
        </p:txBody>
      </p:sp>
      <p:pic>
        <p:nvPicPr>
          <p:cNvPr id="18434" name="Picture 2" descr="C:\Documents and Settings\jic\Desktop\untitle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696200" cy="4196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identity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#(h)=3</a:t>
            </a:r>
            <a:endParaRPr lang="en-US" dirty="0"/>
          </a:p>
        </p:txBody>
      </p:sp>
      <p:pic>
        <p:nvPicPr>
          <p:cNvPr id="16386" name="Picture 2" descr="C:\Documents and Settings\jic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90800"/>
            <a:ext cx="753618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identity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  <a:p>
            <a:pPr>
              <a:buNone/>
            </a:pPr>
            <a:r>
              <a:rPr lang="en-US" dirty="0" smtClean="0"/>
              <a:t>	Given sufficient hidden units, the neural network has the ability to encode different output classes using hidden units.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and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Neural Network Toolbox</a:t>
            </a:r>
          </a:p>
          <a:p>
            <a:r>
              <a:rPr lang="en-US" b="1" dirty="0" smtClean="0"/>
              <a:t>Neural network Fitting tool    (</a:t>
            </a:r>
            <a:r>
              <a:rPr lang="en-US" b="1" dirty="0" err="1" smtClean="0"/>
              <a:t>nftool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solving a data fitting problem, solving it with a two-layer feed-forward network trained with </a:t>
            </a:r>
            <a:r>
              <a:rPr lang="en-US" i="1" dirty="0" err="1" smtClean="0"/>
              <a:t>Levenberg</a:t>
            </a:r>
            <a:r>
              <a:rPr lang="en-US" i="1" dirty="0" smtClean="0"/>
              <a:t>-Marquardt</a:t>
            </a:r>
          </a:p>
          <a:p>
            <a:r>
              <a:rPr lang="en-US" b="1" dirty="0" smtClean="0"/>
              <a:t>Neural network Pattern Recognition tool   (</a:t>
            </a:r>
            <a:r>
              <a:rPr lang="en-US" b="1" dirty="0" err="1" smtClean="0"/>
              <a:t>nprtool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solving a pattern-recognition classification problem using a two-layer feed-forward network with sigmoid output neurons.</a:t>
            </a:r>
          </a:p>
          <a:p>
            <a:r>
              <a:rPr lang="en-US" b="1" dirty="0" smtClean="0"/>
              <a:t>Neural network classification/clustering tool   (</a:t>
            </a:r>
            <a:r>
              <a:rPr lang="en-US" b="1" dirty="0" err="1" smtClean="0"/>
              <a:t>nctool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solving a clustering problem using a self-organizing map</a:t>
            </a:r>
          </a:p>
          <a:p>
            <a:pPr lvl="1"/>
            <a:r>
              <a:rPr lang="en-US" dirty="0" smtClean="0"/>
              <a:t>Unsupervised learning</a:t>
            </a:r>
          </a:p>
          <a:p>
            <a:r>
              <a:rPr lang="en-US" dirty="0" smtClean="0"/>
              <a:t>http://www.mathworks.com/access/helpdesk/help/toolbox/nnet/gettings.html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How to construct a neural network based on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>
                <a:latin typeface="Times New Roman" pitchFamily="18" charset="0"/>
              </a:rPr>
              <a:t>An application of info theory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8001000" cy="5334000"/>
          </a:xfrm>
        </p:spPr>
        <p:txBody>
          <a:bodyPr>
            <a:normAutofit lnSpcReduction="10000"/>
          </a:bodyPr>
          <a:lstStyle/>
          <a:p>
            <a:r>
              <a:rPr lang="en-US" sz="2000">
                <a:latin typeface="Times New Roman" pitchFamily="18" charset="0"/>
              </a:rPr>
              <a:t>Work by Rudi Setiono and Huan Liu</a:t>
            </a:r>
          </a:p>
          <a:p>
            <a:r>
              <a:rPr lang="en-US" sz="2000">
                <a:latin typeface="Times New Roman" pitchFamily="18" charset="0"/>
              </a:rPr>
              <a:t>Goal # 1: Finding optimal number of hidden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</a:rPr>
              <a:t>     units for </a:t>
            </a:r>
            <a:r>
              <a:rPr lang="en-US" sz="2000" i="1">
                <a:latin typeface="Times New Roman" pitchFamily="18" charset="0"/>
              </a:rPr>
              <a:t>backpropagation </a:t>
            </a:r>
            <a:r>
              <a:rPr lang="en-US" sz="2000">
                <a:latin typeface="Times New Roman" pitchFamily="18" charset="0"/>
              </a:rPr>
              <a:t>learning</a:t>
            </a:r>
          </a:p>
          <a:p>
            <a:pPr>
              <a:buFontTx/>
              <a:buNone/>
            </a:pPr>
            <a:endParaRPr lang="en-US" sz="100">
              <a:latin typeface="Times New Roman" pitchFamily="18" charset="0"/>
            </a:endParaRPr>
          </a:p>
          <a:p>
            <a:r>
              <a:rPr lang="en-US" sz="2000">
                <a:latin typeface="Times New Roman" pitchFamily="18" charset="0"/>
              </a:rPr>
              <a:t>For a given number of hidden units,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</a:rPr>
              <a:t>     minimize error by adjusting weights: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</a:rPr>
              <a:t>     Error is</a:t>
            </a:r>
          </a:p>
          <a:p>
            <a:pPr>
              <a:buFontTx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</a:rPr>
              <a:t>     </a:t>
            </a:r>
            <a:r>
              <a:rPr lang="en-US" sz="1800">
                <a:latin typeface="Times New Roman" pitchFamily="18" charset="0"/>
              </a:rPr>
              <a:t>where </a:t>
            </a:r>
            <a:r>
              <a:rPr lang="en-US" sz="1800" i="1">
                <a:latin typeface="Times New Roman" pitchFamily="18" charset="0"/>
              </a:rPr>
              <a:t>S</a:t>
            </a:r>
            <a:r>
              <a:rPr lang="en-US" sz="1800" i="1" baseline="-25000">
                <a:latin typeface="Times New Roman" pitchFamily="18" charset="0"/>
              </a:rPr>
              <a:t>i </a:t>
            </a:r>
            <a:r>
              <a:rPr lang="en-US" sz="1800">
                <a:latin typeface="Times New Roman" pitchFamily="18" charset="0"/>
              </a:rPr>
              <a:t> (a real number) is output using current weights,</a:t>
            </a:r>
          </a:p>
          <a:p>
            <a:pPr>
              <a:buFontTx/>
              <a:buNone/>
            </a:pPr>
            <a:r>
              <a:rPr lang="en-US" sz="1800">
                <a:latin typeface="Times New Roman" pitchFamily="18" charset="0"/>
              </a:rPr>
              <a:t>      and </a:t>
            </a:r>
            <a:r>
              <a:rPr lang="en-US" sz="1800" i="1">
                <a:latin typeface="Times New Roman" pitchFamily="18" charset="0"/>
              </a:rPr>
              <a:t>t</a:t>
            </a:r>
            <a:r>
              <a:rPr lang="en-US" sz="1800" i="1" baseline="-25000">
                <a:latin typeface="Times New Roman" pitchFamily="18" charset="0"/>
              </a:rPr>
              <a:t>i</a:t>
            </a:r>
            <a:r>
              <a:rPr lang="en-US" sz="1800" i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(0 or 1) is target, on input x</a:t>
            </a:r>
            <a:r>
              <a:rPr lang="en-US" sz="1800" i="1" baseline="-25000">
                <a:latin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</a:rPr>
              <a:t>.</a:t>
            </a:r>
          </a:p>
          <a:p>
            <a:r>
              <a:rPr lang="en-US" sz="2000">
                <a:latin typeface="Times New Roman" pitchFamily="18" charset="0"/>
              </a:rPr>
              <a:t>Better convergence minimizing </a:t>
            </a:r>
            <a:r>
              <a:rPr lang="en-US" sz="2000" i="1">
                <a:latin typeface="Times New Roman" pitchFamily="18" charset="0"/>
              </a:rPr>
              <a:t>cross-entropy</a:t>
            </a:r>
          </a:p>
          <a:p>
            <a:pPr>
              <a:buFontTx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2000">
              <a:latin typeface="Times New Roman" pitchFamily="18" charset="0"/>
            </a:endParaRPr>
          </a:p>
          <a:p>
            <a:r>
              <a:rPr lang="en-US" sz="2000">
                <a:latin typeface="Times New Roman" pitchFamily="18" charset="0"/>
              </a:rPr>
              <a:t>Increment number of hidden units if minimum error unacceptably high</a:t>
            </a:r>
          </a:p>
          <a:p>
            <a:r>
              <a:rPr lang="en-US" sz="2000">
                <a:latin typeface="Times New Roman" pitchFamily="18" charset="0"/>
              </a:rPr>
              <a:t>Benefits of having optimal number of hidden units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905000" y="3048000"/>
          <a:ext cx="1524000" cy="796925"/>
        </p:xfrm>
        <a:graphic>
          <a:graphicData uri="http://schemas.openxmlformats.org/presentationml/2006/ole">
            <p:oleObj spid="_x0000_s1026" name="Equation" r:id="rId3" imgW="825480" imgH="431640" progId="Equation.3">
              <p:embed/>
            </p:oleObj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 l="36719" t="28000" r="42188" b="20000"/>
          <a:stretch>
            <a:fillRect/>
          </a:stretch>
        </p:blipFill>
        <p:spPr bwMode="auto">
          <a:xfrm>
            <a:off x="6172200" y="1143000"/>
            <a:ext cx="2057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096000" y="2286000"/>
            <a:ext cx="2438400" cy="304800"/>
          </a:xfrm>
          <a:prstGeom prst="rect">
            <a:avLst/>
          </a:prstGeom>
          <a:solidFill>
            <a:srgbClr val="FFFF00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143000" y="4800600"/>
          <a:ext cx="5518150" cy="852488"/>
        </p:xfrm>
        <a:graphic>
          <a:graphicData uri="http://schemas.openxmlformats.org/presentationml/2006/ole">
            <p:oleObj spid="_x0000_s1027" name="Equation" r:id="rId5" imgW="1866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/>
        </p:spPr>
        <p:txBody>
          <a:bodyPr/>
          <a:lstStyle/>
          <a:p>
            <a:r>
              <a:rPr lang="en-US" sz="3600">
                <a:latin typeface="Times New Roman" pitchFamily="18" charset="0"/>
              </a:rPr>
              <a:t>An application of info theory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29600" cy="49069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Goal # 2: Feature selection</a:t>
            </a:r>
          </a:p>
          <a:p>
            <a:pPr>
              <a:lnSpc>
                <a:spcPct val="90000"/>
              </a:lnSpc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Calculate information gain for each feature</a:t>
            </a:r>
          </a:p>
          <a:p>
            <a:pPr>
              <a:lnSpc>
                <a:spcPct val="90000"/>
              </a:lnSpc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Select only those features that have an above-average information gain to train your network</a:t>
            </a:r>
          </a:p>
          <a:p>
            <a:pPr>
              <a:lnSpc>
                <a:spcPct val="90000"/>
              </a:lnSpc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Coming up next: How quality of training affected by # of hidden units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</a:rPr>
              <a:t>Feature selection example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793280"/>
            <a:ext cx="7772400" cy="4554140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identity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Identity function</a:t>
            </a:r>
          </a:p>
          <a:p>
            <a:pPr>
              <a:buNone/>
            </a:pPr>
            <a:r>
              <a:rPr lang="en-US" dirty="0" smtClean="0"/>
              <a:t>Input:  8 binary vectors</a:t>
            </a:r>
          </a:p>
          <a:p>
            <a:pPr>
              <a:buNone/>
            </a:pPr>
            <a:r>
              <a:rPr lang="en-US" dirty="0" smtClean="0"/>
              <a:t>v1= (1, 0, 0, 0, 0, 0, 0, 0)</a:t>
            </a:r>
          </a:p>
          <a:p>
            <a:pPr>
              <a:buNone/>
            </a:pPr>
            <a:r>
              <a:rPr lang="en-US" dirty="0" smtClean="0"/>
              <a:t>v2= (0, 1, 0, 0, 0, 0, 0, 0)</a:t>
            </a:r>
          </a:p>
          <a:p>
            <a:pPr>
              <a:buNone/>
            </a:pPr>
            <a:r>
              <a:rPr lang="en-US" dirty="0" smtClean="0"/>
              <a:t>			……</a:t>
            </a:r>
          </a:p>
          <a:p>
            <a:pPr>
              <a:buNone/>
            </a:pPr>
            <a:r>
              <a:rPr lang="en-US" dirty="0" smtClean="0"/>
              <a:t>v8= (0, 0, 0, 0, 0, 0, 0, 1)</a:t>
            </a:r>
          </a:p>
          <a:p>
            <a:pPr>
              <a:buNone/>
            </a:pPr>
            <a:r>
              <a:rPr lang="en-US" dirty="0" smtClean="0"/>
              <a:t>Output: same as input</a:t>
            </a:r>
            <a:endParaRPr lang="en-US" dirty="0"/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5029200" y="1828800"/>
            <a:ext cx="2438400" cy="4267202"/>
            <a:chOff x="5145" y="4182"/>
            <a:chExt cx="2263" cy="4119"/>
          </a:xfrm>
        </p:grpSpPr>
        <p:sp>
          <p:nvSpPr>
            <p:cNvPr id="2100" name="Oval 52"/>
            <p:cNvSpPr>
              <a:spLocks noChangeArrowheads="1"/>
            </p:cNvSpPr>
            <p:nvPr/>
          </p:nvSpPr>
          <p:spPr bwMode="auto">
            <a:xfrm>
              <a:off x="5145" y="4182"/>
              <a:ext cx="415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Oval 51"/>
            <p:cNvSpPr>
              <a:spLocks noChangeArrowheads="1"/>
            </p:cNvSpPr>
            <p:nvPr/>
          </p:nvSpPr>
          <p:spPr bwMode="auto">
            <a:xfrm>
              <a:off x="5145" y="4736"/>
              <a:ext cx="417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8" name="Oval 50"/>
            <p:cNvSpPr>
              <a:spLocks noChangeArrowheads="1"/>
            </p:cNvSpPr>
            <p:nvPr/>
          </p:nvSpPr>
          <p:spPr bwMode="auto">
            <a:xfrm>
              <a:off x="5145" y="5290"/>
              <a:ext cx="417" cy="4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Oval 49"/>
            <p:cNvSpPr>
              <a:spLocks noChangeArrowheads="1"/>
            </p:cNvSpPr>
            <p:nvPr/>
          </p:nvSpPr>
          <p:spPr bwMode="auto">
            <a:xfrm>
              <a:off x="5145" y="5798"/>
              <a:ext cx="415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6" name="Oval 48"/>
            <p:cNvSpPr>
              <a:spLocks noChangeArrowheads="1"/>
            </p:cNvSpPr>
            <p:nvPr/>
          </p:nvSpPr>
          <p:spPr bwMode="auto">
            <a:xfrm>
              <a:off x="5145" y="6340"/>
              <a:ext cx="415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Oval 47"/>
            <p:cNvSpPr>
              <a:spLocks noChangeArrowheads="1"/>
            </p:cNvSpPr>
            <p:nvPr/>
          </p:nvSpPr>
          <p:spPr bwMode="auto">
            <a:xfrm>
              <a:off x="5145" y="6859"/>
              <a:ext cx="415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4" name="Oval 46"/>
            <p:cNvSpPr>
              <a:spLocks noChangeArrowheads="1"/>
            </p:cNvSpPr>
            <p:nvPr/>
          </p:nvSpPr>
          <p:spPr bwMode="auto">
            <a:xfrm>
              <a:off x="5145" y="7402"/>
              <a:ext cx="417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Oval 45"/>
            <p:cNvSpPr>
              <a:spLocks noChangeArrowheads="1"/>
            </p:cNvSpPr>
            <p:nvPr/>
          </p:nvSpPr>
          <p:spPr bwMode="auto">
            <a:xfrm>
              <a:off x="5145" y="7899"/>
              <a:ext cx="415" cy="4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Oval 44"/>
            <p:cNvSpPr>
              <a:spLocks noChangeArrowheads="1"/>
            </p:cNvSpPr>
            <p:nvPr/>
          </p:nvSpPr>
          <p:spPr bwMode="auto">
            <a:xfrm>
              <a:off x="6994" y="4182"/>
              <a:ext cx="414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1" name="Oval 43"/>
            <p:cNvSpPr>
              <a:spLocks noChangeArrowheads="1"/>
            </p:cNvSpPr>
            <p:nvPr/>
          </p:nvSpPr>
          <p:spPr bwMode="auto">
            <a:xfrm>
              <a:off x="6994" y="4736"/>
              <a:ext cx="414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Oval 42"/>
            <p:cNvSpPr>
              <a:spLocks noChangeArrowheads="1"/>
            </p:cNvSpPr>
            <p:nvPr/>
          </p:nvSpPr>
          <p:spPr bwMode="auto">
            <a:xfrm>
              <a:off x="6994" y="5290"/>
              <a:ext cx="414" cy="4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Oval 41"/>
            <p:cNvSpPr>
              <a:spLocks noChangeArrowheads="1"/>
            </p:cNvSpPr>
            <p:nvPr/>
          </p:nvSpPr>
          <p:spPr bwMode="auto">
            <a:xfrm>
              <a:off x="6994" y="5798"/>
              <a:ext cx="414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Oval 40"/>
            <p:cNvSpPr>
              <a:spLocks noChangeArrowheads="1"/>
            </p:cNvSpPr>
            <p:nvPr/>
          </p:nvSpPr>
          <p:spPr bwMode="auto">
            <a:xfrm>
              <a:off x="6994" y="6340"/>
              <a:ext cx="414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Oval 39"/>
            <p:cNvSpPr>
              <a:spLocks noChangeArrowheads="1"/>
            </p:cNvSpPr>
            <p:nvPr/>
          </p:nvSpPr>
          <p:spPr bwMode="auto">
            <a:xfrm>
              <a:off x="6994" y="6859"/>
              <a:ext cx="414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6994" y="7402"/>
              <a:ext cx="414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6994" y="7899"/>
              <a:ext cx="413" cy="4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6074" y="5395"/>
              <a:ext cx="415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6074" y="6456"/>
              <a:ext cx="415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6064" y="6021"/>
              <a:ext cx="690" cy="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SimSun" pitchFamily="2" charset="-122"/>
                  <a:cs typeface="Times New Roman" pitchFamily="18" charset="0"/>
                </a:rPr>
                <a:t>… …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1" name="AutoShape 33"/>
            <p:cNvSpPr>
              <a:spLocks noChangeShapeType="1"/>
            </p:cNvSpPr>
            <p:nvPr/>
          </p:nvSpPr>
          <p:spPr bwMode="auto">
            <a:xfrm>
              <a:off x="5560" y="4384"/>
              <a:ext cx="514" cy="1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AutoShape 32"/>
            <p:cNvSpPr>
              <a:spLocks noChangeShapeType="1"/>
            </p:cNvSpPr>
            <p:nvPr/>
          </p:nvSpPr>
          <p:spPr bwMode="auto">
            <a:xfrm>
              <a:off x="5562" y="4938"/>
              <a:ext cx="512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AutoShape 31"/>
            <p:cNvSpPr>
              <a:spLocks noChangeShapeType="1"/>
            </p:cNvSpPr>
            <p:nvPr/>
          </p:nvSpPr>
          <p:spPr bwMode="auto">
            <a:xfrm>
              <a:off x="5562" y="5491"/>
              <a:ext cx="512" cy="1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AutoShape 30"/>
            <p:cNvSpPr>
              <a:spLocks noChangeShapeType="1"/>
            </p:cNvSpPr>
            <p:nvPr/>
          </p:nvSpPr>
          <p:spPr bwMode="auto">
            <a:xfrm flipV="1">
              <a:off x="5560" y="5596"/>
              <a:ext cx="514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AutoShape 29"/>
            <p:cNvSpPr>
              <a:spLocks noChangeShapeType="1"/>
            </p:cNvSpPr>
            <p:nvPr/>
          </p:nvSpPr>
          <p:spPr bwMode="auto">
            <a:xfrm flipV="1">
              <a:off x="5560" y="5596"/>
              <a:ext cx="514" cy="9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AutoShape 28"/>
            <p:cNvSpPr>
              <a:spLocks noChangeShapeType="1"/>
            </p:cNvSpPr>
            <p:nvPr/>
          </p:nvSpPr>
          <p:spPr bwMode="auto">
            <a:xfrm flipV="1">
              <a:off x="5560" y="5596"/>
              <a:ext cx="514" cy="14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AutoShape 27"/>
            <p:cNvSpPr>
              <a:spLocks noChangeShapeType="1"/>
            </p:cNvSpPr>
            <p:nvPr/>
          </p:nvSpPr>
          <p:spPr bwMode="auto">
            <a:xfrm flipV="1">
              <a:off x="5562" y="5596"/>
              <a:ext cx="512" cy="20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AutoShape 26"/>
            <p:cNvSpPr>
              <a:spLocks noChangeShapeType="1"/>
            </p:cNvSpPr>
            <p:nvPr/>
          </p:nvSpPr>
          <p:spPr bwMode="auto">
            <a:xfrm flipV="1">
              <a:off x="5560" y="5596"/>
              <a:ext cx="514" cy="25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AutoShape 25"/>
            <p:cNvSpPr>
              <a:spLocks noChangeShapeType="1"/>
            </p:cNvSpPr>
            <p:nvPr/>
          </p:nvSpPr>
          <p:spPr bwMode="auto">
            <a:xfrm>
              <a:off x="5560" y="4384"/>
              <a:ext cx="514" cy="22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AutoShape 24"/>
            <p:cNvSpPr>
              <a:spLocks noChangeShapeType="1"/>
            </p:cNvSpPr>
            <p:nvPr/>
          </p:nvSpPr>
          <p:spPr bwMode="auto">
            <a:xfrm>
              <a:off x="5562" y="4938"/>
              <a:ext cx="512" cy="1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AutoShape 23"/>
            <p:cNvSpPr>
              <a:spLocks noChangeShapeType="1"/>
            </p:cNvSpPr>
            <p:nvPr/>
          </p:nvSpPr>
          <p:spPr bwMode="auto">
            <a:xfrm>
              <a:off x="5562" y="5491"/>
              <a:ext cx="512" cy="11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AutoShape 22"/>
            <p:cNvSpPr>
              <a:spLocks noChangeShapeType="1"/>
            </p:cNvSpPr>
            <p:nvPr/>
          </p:nvSpPr>
          <p:spPr bwMode="auto">
            <a:xfrm>
              <a:off x="5560" y="5999"/>
              <a:ext cx="514" cy="6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AutoShape 21"/>
            <p:cNvSpPr>
              <a:spLocks noChangeShapeType="1"/>
            </p:cNvSpPr>
            <p:nvPr/>
          </p:nvSpPr>
          <p:spPr bwMode="auto">
            <a:xfrm>
              <a:off x="5560" y="6542"/>
              <a:ext cx="514" cy="1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AutoShape 20"/>
            <p:cNvSpPr>
              <a:spLocks noChangeShapeType="1"/>
            </p:cNvSpPr>
            <p:nvPr/>
          </p:nvSpPr>
          <p:spPr bwMode="auto">
            <a:xfrm flipV="1">
              <a:off x="5560" y="6658"/>
              <a:ext cx="514" cy="4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AutoShape 19"/>
            <p:cNvSpPr>
              <a:spLocks noChangeShapeType="1"/>
            </p:cNvSpPr>
            <p:nvPr/>
          </p:nvSpPr>
          <p:spPr bwMode="auto">
            <a:xfrm flipV="1">
              <a:off x="5562" y="6658"/>
              <a:ext cx="512" cy="9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AutoShape 18"/>
            <p:cNvSpPr>
              <a:spLocks noChangeShapeType="1"/>
            </p:cNvSpPr>
            <p:nvPr/>
          </p:nvSpPr>
          <p:spPr bwMode="auto">
            <a:xfrm flipV="1">
              <a:off x="5560" y="6658"/>
              <a:ext cx="514" cy="14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AutoShape 17"/>
            <p:cNvSpPr>
              <a:spLocks noChangeShapeType="1"/>
            </p:cNvSpPr>
            <p:nvPr/>
          </p:nvSpPr>
          <p:spPr bwMode="auto">
            <a:xfrm flipV="1">
              <a:off x="6489" y="4384"/>
              <a:ext cx="505" cy="1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AutoShape 16"/>
            <p:cNvSpPr>
              <a:spLocks noChangeShapeType="1"/>
            </p:cNvSpPr>
            <p:nvPr/>
          </p:nvSpPr>
          <p:spPr bwMode="auto">
            <a:xfrm flipV="1">
              <a:off x="6489" y="4938"/>
              <a:ext cx="505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AutoShape 15"/>
            <p:cNvSpPr>
              <a:spLocks noChangeShapeType="1"/>
            </p:cNvSpPr>
            <p:nvPr/>
          </p:nvSpPr>
          <p:spPr bwMode="auto">
            <a:xfrm flipV="1">
              <a:off x="6489" y="5491"/>
              <a:ext cx="505" cy="1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AutoShape 14"/>
            <p:cNvSpPr>
              <a:spLocks noChangeShapeType="1"/>
            </p:cNvSpPr>
            <p:nvPr/>
          </p:nvSpPr>
          <p:spPr bwMode="auto">
            <a:xfrm>
              <a:off x="6489" y="5596"/>
              <a:ext cx="505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AutoShape 13"/>
            <p:cNvSpPr>
              <a:spLocks noChangeShapeType="1"/>
            </p:cNvSpPr>
            <p:nvPr/>
          </p:nvSpPr>
          <p:spPr bwMode="auto">
            <a:xfrm>
              <a:off x="6489" y="5596"/>
              <a:ext cx="505" cy="9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AutoShape 12"/>
            <p:cNvSpPr>
              <a:spLocks noChangeShapeType="1"/>
            </p:cNvSpPr>
            <p:nvPr/>
          </p:nvSpPr>
          <p:spPr bwMode="auto">
            <a:xfrm>
              <a:off x="6489" y="5596"/>
              <a:ext cx="505" cy="14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>
              <a:off x="6489" y="5596"/>
              <a:ext cx="505" cy="20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6489" y="5596"/>
              <a:ext cx="505" cy="25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 flipV="1">
              <a:off x="6489" y="4384"/>
              <a:ext cx="505" cy="22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 flipV="1">
              <a:off x="6489" y="4938"/>
              <a:ext cx="505" cy="1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AutoShape 7"/>
            <p:cNvSpPr>
              <a:spLocks noChangeShapeType="1"/>
            </p:cNvSpPr>
            <p:nvPr/>
          </p:nvSpPr>
          <p:spPr bwMode="auto">
            <a:xfrm flipV="1">
              <a:off x="6489" y="5491"/>
              <a:ext cx="505" cy="11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AutoShape 6"/>
            <p:cNvSpPr>
              <a:spLocks noChangeShapeType="1"/>
            </p:cNvSpPr>
            <p:nvPr/>
          </p:nvSpPr>
          <p:spPr bwMode="auto">
            <a:xfrm flipV="1">
              <a:off x="6489" y="5999"/>
              <a:ext cx="505" cy="6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AutoShape 5"/>
            <p:cNvSpPr>
              <a:spLocks noChangeShapeType="1"/>
            </p:cNvSpPr>
            <p:nvPr/>
          </p:nvSpPr>
          <p:spPr bwMode="auto">
            <a:xfrm flipV="1">
              <a:off x="6489" y="6542"/>
              <a:ext cx="505" cy="1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>
              <a:off x="6489" y="6658"/>
              <a:ext cx="505" cy="4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>
              <a:off x="6489" y="6658"/>
              <a:ext cx="505" cy="9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>
              <a:off x="6489" y="6658"/>
              <a:ext cx="505" cy="14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identity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using standard </a:t>
            </a:r>
            <a:r>
              <a:rPr lang="en-US" dirty="0" err="1" smtClean="0"/>
              <a:t>Backprop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Question: given fixed number (i.e. 8) of input and output units, how many hidden units are needed to learn the identity function ?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identity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turns out that it is necessary to have #(hidden units)&gt;= 3</a:t>
            </a:r>
          </a:p>
          <a:p>
            <a:r>
              <a:rPr lang="en-US" dirty="0" smtClean="0"/>
              <a:t>Output values of each individual hidden unit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identity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#(h)=1</a:t>
            </a:r>
            <a:endParaRPr lang="en-US" dirty="0"/>
          </a:p>
        </p:txBody>
      </p:sp>
      <p:pic>
        <p:nvPicPr>
          <p:cNvPr id="17410" name="Picture 2" descr="C:\Documents and Settings\jic\Desktop\untitle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7620000" cy="41547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</TotalTime>
  <Words>380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Metro</vt:lpstr>
      <vt:lpstr>Equation</vt:lpstr>
      <vt:lpstr>Neural network and Information theory</vt:lpstr>
      <vt:lpstr>Outline </vt:lpstr>
      <vt:lpstr>An application of info theory</vt:lpstr>
      <vt:lpstr>An application of info theory</vt:lpstr>
      <vt:lpstr>Feature selection example</vt:lpstr>
      <vt:lpstr>Learning identity function</vt:lpstr>
      <vt:lpstr>Learning identity function</vt:lpstr>
      <vt:lpstr>Learning identity function</vt:lpstr>
      <vt:lpstr>Learning identity function</vt:lpstr>
      <vt:lpstr>Learning identity function</vt:lpstr>
      <vt:lpstr>Learning identity function</vt:lpstr>
      <vt:lpstr>Learning identity function</vt:lpstr>
      <vt:lpstr>Neural network and Matlab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xiaowangxia</dc:creator>
  <cp:lastModifiedBy>xiaowangxia</cp:lastModifiedBy>
  <cp:revision>23</cp:revision>
  <dcterms:created xsi:type="dcterms:W3CDTF">2006-08-16T00:00:00Z</dcterms:created>
  <dcterms:modified xsi:type="dcterms:W3CDTF">2010-03-03T04:48:15Z</dcterms:modified>
</cp:coreProperties>
</file>