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6" r:id="rId2"/>
    <p:sldId id="260" r:id="rId3"/>
    <p:sldId id="261" r:id="rId4"/>
    <p:sldId id="257" r:id="rId5"/>
    <p:sldId id="258" r:id="rId6"/>
    <p:sldId id="259" r:id="rId7"/>
    <p:sldId id="265" r:id="rId8"/>
    <p:sldId id="266" r:id="rId9"/>
    <p:sldId id="274" r:id="rId10"/>
    <p:sldId id="262" r:id="rId11"/>
    <p:sldId id="267" r:id="rId12"/>
    <p:sldId id="268" r:id="rId13"/>
    <p:sldId id="269" r:id="rId14"/>
    <p:sldId id="270" r:id="rId15"/>
    <p:sldId id="277" r:id="rId16"/>
    <p:sldId id="278" r:id="rId17"/>
    <p:sldId id="271" r:id="rId18"/>
    <p:sldId id="272" r:id="rId19"/>
    <p:sldId id="275" r:id="rId20"/>
    <p:sldId id="276" r:id="rId21"/>
    <p:sldId id="273" r:id="rId22"/>
    <p:sldId id="264"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890" autoAdjust="0"/>
    <p:restoredTop sz="94660"/>
  </p:normalViewPr>
  <p:slideViewPr>
    <p:cSldViewPr>
      <p:cViewPr varScale="1">
        <p:scale>
          <a:sx n="107" d="100"/>
          <a:sy n="107" d="100"/>
        </p:scale>
        <p:origin x="-101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AC5D95DB-F1EE-4301-8B04-DB150604C08A}" type="datetimeFigureOut">
              <a:rPr lang="en-US" smtClean="0"/>
              <a:pPr/>
              <a:t>3/29/2010</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1F242B9B-8E4B-4A62-916E-22FFF3FA2BC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C5D95DB-F1EE-4301-8B04-DB150604C08A}" type="datetimeFigureOut">
              <a:rPr lang="en-US" smtClean="0"/>
              <a:pPr/>
              <a:t>3/29/2010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242B9B-8E4B-4A62-916E-22FFF3FA2BC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C5D95DB-F1EE-4301-8B04-DB150604C08A}" type="datetimeFigureOut">
              <a:rPr lang="en-US" smtClean="0"/>
              <a:pPr/>
              <a:t>3/29/2010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242B9B-8E4B-4A62-916E-22FFF3FA2BC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C5D95DB-F1EE-4301-8B04-DB150604C08A}" type="datetimeFigureOut">
              <a:rPr lang="en-US" smtClean="0"/>
              <a:pPr/>
              <a:t>3/29/2010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242B9B-8E4B-4A62-916E-22FFF3FA2BC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C5D95DB-F1EE-4301-8B04-DB150604C08A}" type="datetimeFigureOut">
              <a:rPr lang="en-US" smtClean="0"/>
              <a:pPr/>
              <a:t>3/29/2010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242B9B-8E4B-4A62-916E-22FFF3FA2BC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C5D95DB-F1EE-4301-8B04-DB150604C08A}" type="datetimeFigureOut">
              <a:rPr lang="en-US" smtClean="0"/>
              <a:pPr/>
              <a:t>3/29/2010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242B9B-8E4B-4A62-916E-22FFF3FA2BC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AC5D95DB-F1EE-4301-8B04-DB150604C08A}" type="datetimeFigureOut">
              <a:rPr lang="en-US" smtClean="0"/>
              <a:pPr/>
              <a:t>3/29/2010</a:t>
            </a:fld>
            <a:endParaRPr lang="en-US"/>
          </a:p>
        </p:txBody>
      </p:sp>
      <p:sp>
        <p:nvSpPr>
          <p:cNvPr id="27" name="Slide Number Placeholder 26"/>
          <p:cNvSpPr>
            <a:spLocks noGrp="1"/>
          </p:cNvSpPr>
          <p:nvPr>
            <p:ph type="sldNum" sz="quarter" idx="11"/>
          </p:nvPr>
        </p:nvSpPr>
        <p:spPr/>
        <p:txBody>
          <a:bodyPr rtlCol="0"/>
          <a:lstStyle/>
          <a:p>
            <a:fld id="{1F242B9B-8E4B-4A62-916E-22FFF3FA2BC3}"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AC5D95DB-F1EE-4301-8B04-DB150604C08A}" type="datetimeFigureOut">
              <a:rPr lang="en-US" smtClean="0"/>
              <a:pPr/>
              <a:t>3/29/2010</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1F242B9B-8E4B-4A62-916E-22FFF3FA2BC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5D95DB-F1EE-4301-8B04-DB150604C08A}" type="datetimeFigureOut">
              <a:rPr lang="en-US" smtClean="0"/>
              <a:pPr/>
              <a:t>3/29/2010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242B9B-8E4B-4A62-916E-22FFF3FA2BC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C5D95DB-F1EE-4301-8B04-DB150604C08A}" type="datetimeFigureOut">
              <a:rPr lang="en-US" smtClean="0"/>
              <a:pPr/>
              <a:t>3/29/2010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242B9B-8E4B-4A62-916E-22FFF3FA2BC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C5D95DB-F1EE-4301-8B04-DB150604C08A}" type="datetimeFigureOut">
              <a:rPr lang="en-US" smtClean="0"/>
              <a:pPr/>
              <a:t>3/29/2010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242B9B-8E4B-4A62-916E-22FFF3FA2BC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AC5D95DB-F1EE-4301-8B04-DB150604C08A}" type="datetimeFigureOut">
              <a:rPr lang="en-US" smtClean="0"/>
              <a:pPr/>
              <a:t>3/29/2010</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1F242B9B-8E4B-4A62-916E-22FFF3FA2BC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905000"/>
            <a:ext cx="8458200" cy="1470025"/>
          </a:xfrm>
        </p:spPr>
        <p:txBody>
          <a:bodyPr/>
          <a:lstStyle/>
          <a:p>
            <a:pPr algn="ctr"/>
            <a:r>
              <a:rPr lang="en-US" dirty="0" smtClean="0"/>
              <a:t>Evolution and Learning</a:t>
            </a:r>
            <a:br>
              <a:rPr lang="en-US" dirty="0" smtClean="0"/>
            </a:br>
            <a:endParaRPr lang="en-US" dirty="0"/>
          </a:p>
        </p:txBody>
      </p:sp>
      <p:sp>
        <p:nvSpPr>
          <p:cNvPr id="3" name="Subtitle 2"/>
          <p:cNvSpPr>
            <a:spLocks noGrp="1"/>
          </p:cNvSpPr>
          <p:nvPr>
            <p:ph type="subTitle" idx="1"/>
          </p:nvPr>
        </p:nvSpPr>
        <p:spPr>
          <a:xfrm>
            <a:off x="457200" y="3886200"/>
            <a:ext cx="4953000" cy="1752600"/>
          </a:xfrm>
        </p:spPr>
        <p:txBody>
          <a:bodyPr/>
          <a:lstStyle/>
          <a:p>
            <a:r>
              <a:rPr lang="en-US" dirty="0" smtClean="0"/>
              <a:t>Andrew Chung</a:t>
            </a:r>
          </a:p>
          <a:p>
            <a:r>
              <a:rPr lang="en-US" dirty="0" smtClean="0"/>
              <a:t>Michael Rinehart</a:t>
            </a:r>
          </a:p>
          <a:p>
            <a:r>
              <a:rPr lang="en-US" dirty="0" err="1" smtClean="0"/>
              <a:t>Kyuin</a:t>
            </a:r>
            <a:r>
              <a:rPr lang="en-US" dirty="0" smtClean="0"/>
              <a:t> </a:t>
            </a:r>
            <a:r>
              <a:rPr lang="en-US" dirty="0" err="1" smtClean="0"/>
              <a:t>Sim</a:t>
            </a:r>
            <a:endParaRPr lang="en-US" dirty="0" smtClean="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Pros of Learning</a:t>
            </a:r>
            <a:br>
              <a:rPr lang="en-US" dirty="0" smtClean="0"/>
            </a:br>
            <a:endParaRPr lang="en-US" dirty="0"/>
          </a:p>
        </p:txBody>
      </p:sp>
      <p:sp>
        <p:nvSpPr>
          <p:cNvPr id="3" name="Content Placeholder 2"/>
          <p:cNvSpPr>
            <a:spLocks noGrp="1"/>
          </p:cNvSpPr>
          <p:nvPr>
            <p:ph idx="1"/>
          </p:nvPr>
        </p:nvSpPr>
        <p:spPr/>
        <p:txBody>
          <a:bodyPr>
            <a:normAutofit/>
          </a:bodyPr>
          <a:lstStyle/>
          <a:p>
            <a:r>
              <a:rPr lang="en-US" dirty="0" smtClean="0"/>
              <a:t>Some aspects of the environment are unpredictable– making it advantageous to leave to learning than specifying genetically</a:t>
            </a:r>
          </a:p>
          <a:p>
            <a:r>
              <a:rPr lang="en-US" dirty="0" smtClean="0"/>
              <a:t>Baldwin </a:t>
            </a:r>
            <a:r>
              <a:rPr lang="en-US" dirty="0" smtClean="0"/>
              <a:t>Effect</a:t>
            </a:r>
          </a:p>
          <a:p>
            <a:pPr lvl="1"/>
            <a:r>
              <a:rPr lang="en-US" dirty="0" smtClean="0"/>
              <a:t>Allows co-adaptations to </a:t>
            </a:r>
            <a:r>
              <a:rPr lang="en-US" i="1" dirty="0" smtClean="0"/>
              <a:t>predictable </a:t>
            </a:r>
            <a:r>
              <a:rPr lang="en-US" dirty="0" smtClean="0"/>
              <a:t>aspects of environment</a:t>
            </a:r>
          </a:p>
          <a:p>
            <a:pPr lvl="1"/>
            <a:r>
              <a:rPr lang="en-US" dirty="0" smtClean="0"/>
              <a:t>Allows for an “innate-like” approach to finding optimal solutions in the environment</a:t>
            </a:r>
          </a:p>
          <a:p>
            <a:pPr lvl="2">
              <a:buNone/>
            </a:pPr>
            <a:endParaRPr lang="en-US" dirty="0" smtClean="0"/>
          </a:p>
          <a:p>
            <a:pPr lvl="2"/>
            <a:endParaRPr lang="en-US"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David Ackley's Experiments with Lamarckian evolution</a:t>
            </a:r>
            <a:endParaRPr lang="en-US" dirty="0"/>
          </a:p>
        </p:txBody>
      </p:sp>
      <p:sp>
        <p:nvSpPr>
          <p:cNvPr id="3" name="Content Placeholder 2"/>
          <p:cNvSpPr>
            <a:spLocks noGrp="1"/>
          </p:cNvSpPr>
          <p:nvPr>
            <p:ph idx="1"/>
          </p:nvPr>
        </p:nvSpPr>
        <p:spPr/>
        <p:txBody>
          <a:bodyPr>
            <a:normAutofit/>
          </a:bodyPr>
          <a:lstStyle/>
          <a:p>
            <a:r>
              <a:rPr lang="en-US" sz="1600" dirty="0" smtClean="0"/>
              <a:t>It is now widely believed that Darwin’s model is a much better representation of the evolution in nature. Still, there are cases in which Lamarckian evolution could prove helpful, and therefore it should not be discarded entirely</a:t>
            </a:r>
          </a:p>
          <a:p>
            <a:pPr lvl="1"/>
            <a:endParaRPr lang="en-US" sz="1600" dirty="0" smtClean="0"/>
          </a:p>
          <a:p>
            <a:pPr lvl="1">
              <a:buFont typeface="Arial" pitchFamily="34" charset="0"/>
              <a:buChar char="•"/>
            </a:pPr>
            <a:r>
              <a:rPr lang="en-US" sz="1600" dirty="0" smtClean="0"/>
              <a:t>“Evolution” in human societies is basically a Lamarckian process:</a:t>
            </a:r>
          </a:p>
          <a:p>
            <a:pPr lvl="2">
              <a:buFont typeface="Arial" pitchFamily="34" charset="0"/>
              <a:buChar char="•"/>
            </a:pPr>
            <a:r>
              <a:rPr lang="en-US" sz="1200" dirty="0" smtClean="0"/>
              <a:t>Each generation adjusts its social order/behavior by its interaction with the surrounding social environment.</a:t>
            </a:r>
          </a:p>
          <a:p>
            <a:pPr lvl="2">
              <a:buFont typeface="Arial" pitchFamily="34" charset="0"/>
              <a:buChar char="•"/>
            </a:pPr>
            <a:r>
              <a:rPr lang="en-US" sz="1200" dirty="0" smtClean="0"/>
              <a:t>Then passes that social knowledge on to the next generation by directly teaching, rather than by assuming that next generation would develop similarly or better in response to the same social surroundings.</a:t>
            </a:r>
          </a:p>
          <a:p>
            <a:pPr lvl="2">
              <a:buFont typeface="Arial" pitchFamily="34" charset="0"/>
              <a:buChar char="•"/>
            </a:pPr>
            <a:endParaRPr lang="en-US" sz="1200" dirty="0" smtClean="0"/>
          </a:p>
          <a:p>
            <a:pPr lvl="2">
              <a:buFont typeface="Arial" pitchFamily="34" charset="0"/>
              <a:buChar char="•"/>
            </a:pPr>
            <a:endParaRPr lang="en-US" sz="1200" dirty="0" smtClean="0"/>
          </a:p>
          <a:p>
            <a:pPr>
              <a:buFont typeface="Arial" pitchFamily="34" charset="0"/>
              <a:buChar char="•"/>
            </a:pPr>
            <a:r>
              <a:rPr lang="en-US" sz="1600" dirty="0" smtClean="0"/>
              <a:t>However, Artificial Life works in different environment than that of natural evolution.</a:t>
            </a:r>
          </a:p>
          <a:p>
            <a:pPr lvl="1">
              <a:buFont typeface="Arial" pitchFamily="34" charset="0"/>
              <a:buChar char="•"/>
            </a:pPr>
            <a:endParaRPr lang="en-US" sz="1600" dirty="0" smtClean="0"/>
          </a:p>
          <a:p>
            <a:pPr lvl="1">
              <a:buFont typeface="Arial" pitchFamily="34" charset="0"/>
              <a:buChar char="•"/>
            </a:pPr>
            <a:r>
              <a:rPr lang="en-US" sz="1600" dirty="0" smtClean="0"/>
              <a:t>Ackley and Littman conducted an experiment to prove that </a:t>
            </a:r>
            <a:r>
              <a:rPr lang="en-US" sz="1600" b="1" dirty="0" smtClean="0"/>
              <a:t>the Lamarckian model</a:t>
            </a:r>
            <a:r>
              <a:rPr lang="en-US" sz="1600" dirty="0" smtClean="0"/>
              <a:t> may serve as a </a:t>
            </a:r>
            <a:r>
              <a:rPr lang="en-US" sz="1600" b="1" dirty="0" smtClean="0"/>
              <a:t>method of creating better phenotype faster</a:t>
            </a:r>
            <a:r>
              <a:rPr lang="en-US" sz="1600" dirty="0" smtClean="0"/>
              <a:t>. </a:t>
            </a:r>
          </a:p>
          <a:p>
            <a:pPr lvl="2">
              <a:buFont typeface="Arial" pitchFamily="34" charset="0"/>
              <a:buChar char="•"/>
            </a:pPr>
            <a:endParaRPr lang="en-US" sz="1600" dirty="0" smtClean="0"/>
          </a:p>
          <a:p>
            <a:endParaRPr lang="en-US" sz="1600"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325112"/>
          </a:xfrm>
        </p:spPr>
        <p:txBody>
          <a:bodyPr>
            <a:normAutofit lnSpcReduction="10000"/>
          </a:bodyPr>
          <a:lstStyle/>
          <a:p>
            <a:pPr>
              <a:buFont typeface="Arial" pitchFamily="34" charset="0"/>
              <a:buChar char="•"/>
            </a:pPr>
            <a:r>
              <a:rPr lang="en-US" dirty="0" smtClean="0"/>
              <a:t> Main issues of Lamarckian evolution:</a:t>
            </a:r>
            <a:endParaRPr lang="en-US" sz="1600" dirty="0" smtClean="0"/>
          </a:p>
          <a:p>
            <a:pPr lvl="1"/>
            <a:endParaRPr lang="en-US" sz="1600" dirty="0" smtClean="0"/>
          </a:p>
          <a:p>
            <a:pPr lvl="1">
              <a:buFont typeface="Arial" pitchFamily="34" charset="0"/>
              <a:buChar char="•"/>
            </a:pPr>
            <a:r>
              <a:rPr lang="en-US" sz="1600" dirty="0" smtClean="0"/>
              <a:t> The Lamarckian model attributes great importance to the process of “learning”</a:t>
            </a:r>
          </a:p>
          <a:p>
            <a:pPr lvl="1">
              <a:buFont typeface="Arial" pitchFamily="34" charset="0"/>
              <a:buChar char="•"/>
            </a:pPr>
            <a:r>
              <a:rPr lang="en-US" sz="1600" dirty="0" smtClean="0"/>
              <a:t> While </a:t>
            </a:r>
            <a:r>
              <a:rPr lang="en-US" sz="1600" b="1" dirty="0" smtClean="0"/>
              <a:t>the Darwinian model </a:t>
            </a:r>
            <a:r>
              <a:rPr lang="en-US" sz="1600" dirty="0" smtClean="0"/>
              <a:t>learning </a:t>
            </a:r>
            <a:r>
              <a:rPr lang="en-US" sz="1600" b="1" dirty="0" smtClean="0"/>
              <a:t>modifies the phenotype alone</a:t>
            </a:r>
            <a:r>
              <a:rPr lang="en-US" sz="1600" dirty="0" smtClean="0"/>
              <a:t>, </a:t>
            </a:r>
            <a:r>
              <a:rPr lang="en-US" sz="1600" b="1" dirty="0" smtClean="0"/>
              <a:t>Lamarckian evolution </a:t>
            </a:r>
            <a:r>
              <a:rPr lang="en-US" sz="1600" dirty="0" smtClean="0"/>
              <a:t>assumes that learning  </a:t>
            </a:r>
            <a:r>
              <a:rPr lang="en-US" sz="1600" b="1" dirty="0" smtClean="0"/>
              <a:t>modifies the genotype</a:t>
            </a:r>
            <a:r>
              <a:rPr lang="en-US" sz="1600" dirty="0" smtClean="0"/>
              <a:t>, so as to pass the acquired attributes to the offspring directly. </a:t>
            </a:r>
          </a:p>
          <a:p>
            <a:pPr lvl="1">
              <a:buFont typeface="Arial" pitchFamily="34" charset="0"/>
              <a:buChar char="•"/>
            </a:pPr>
            <a:r>
              <a:rPr lang="en-US" sz="1600" dirty="0" smtClean="0"/>
              <a:t> </a:t>
            </a:r>
            <a:r>
              <a:rPr lang="en-US" sz="1600" b="1" dirty="0" smtClean="0"/>
              <a:t>Good vs. Bad </a:t>
            </a:r>
          </a:p>
          <a:p>
            <a:pPr lvl="2">
              <a:buFont typeface="Arial" pitchFamily="34" charset="0"/>
              <a:buChar char="•"/>
            </a:pPr>
            <a:r>
              <a:rPr lang="en-US" sz="1400" dirty="0" smtClean="0"/>
              <a:t> faster convergence to a “good” individual, but also converge to a local maximum of “good” which will difficult to escape from.</a:t>
            </a:r>
          </a:p>
          <a:p>
            <a:pPr lvl="1">
              <a:buFont typeface="Arial" pitchFamily="34" charset="0"/>
              <a:buChar char="•"/>
            </a:pPr>
            <a:r>
              <a:rPr lang="en-US" sz="1400" dirty="0" smtClean="0"/>
              <a:t> Need for derivative of reverse mapping in order to make adjustments to the phenotype.</a:t>
            </a:r>
          </a:p>
          <a:p>
            <a:pPr>
              <a:buFont typeface="Arial" pitchFamily="34" charset="0"/>
              <a:buChar char="•"/>
            </a:pPr>
            <a:endParaRPr lang="en-US" dirty="0" smtClean="0"/>
          </a:p>
          <a:p>
            <a:pPr>
              <a:buFont typeface="Arial" pitchFamily="34" charset="0"/>
              <a:buChar char="•"/>
            </a:pPr>
            <a:r>
              <a:rPr lang="en-US" dirty="0" smtClean="0"/>
              <a:t>However, in Artificial Life experiments, there are </a:t>
            </a:r>
            <a:r>
              <a:rPr lang="en-US" b="1" dirty="0" smtClean="0"/>
              <a:t>no chemical transformations </a:t>
            </a:r>
            <a:r>
              <a:rPr lang="en-US" dirty="0" smtClean="0"/>
              <a:t>and it is possible to find reverse mapping.</a:t>
            </a:r>
          </a:p>
          <a:p>
            <a:pPr>
              <a:buNone/>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660136"/>
          </a:xfrm>
        </p:spPr>
        <p:txBody>
          <a:bodyPr>
            <a:normAutofit lnSpcReduction="10000"/>
          </a:bodyPr>
          <a:lstStyle/>
          <a:p>
            <a:pPr>
              <a:buFont typeface="Arial" pitchFamily="34" charset="0"/>
              <a:buChar char="•"/>
            </a:pPr>
            <a:r>
              <a:rPr lang="en-US" dirty="0" smtClean="0"/>
              <a:t>Ackley and Littman’s experiment presenting the case for Lamarckian Evolution:</a:t>
            </a:r>
          </a:p>
          <a:p>
            <a:pPr lvl="1">
              <a:buFont typeface="Arial" pitchFamily="34" charset="0"/>
              <a:buChar char="•"/>
            </a:pPr>
            <a:endParaRPr lang="en-US" sz="1600" dirty="0" smtClean="0"/>
          </a:p>
          <a:p>
            <a:pPr lvl="1">
              <a:buFont typeface="Arial" pitchFamily="34" charset="0"/>
              <a:buChar char="•"/>
            </a:pPr>
            <a:r>
              <a:rPr lang="en-US" sz="1600" dirty="0" smtClean="0"/>
              <a:t>“creatures” try to find a solution to the “max-cut” problem on a graph.  The problem is to divide its vertices into two groups, so as to maximize the number of edges between vertices of different groups. </a:t>
            </a:r>
          </a:p>
          <a:p>
            <a:pPr lvl="2">
              <a:buFont typeface="Arial" pitchFamily="34" charset="0"/>
              <a:buChar char="•"/>
            </a:pPr>
            <a:r>
              <a:rPr lang="en-US" dirty="0" smtClean="0"/>
              <a:t> </a:t>
            </a:r>
            <a:r>
              <a:rPr lang="en-US" sz="1400" dirty="0" smtClean="0"/>
              <a:t>When the graph is made of dense clusters with spaces inter-connections, the solution space contains an exponential number of local maxima. </a:t>
            </a:r>
          </a:p>
          <a:p>
            <a:pPr lvl="1">
              <a:buFont typeface="Arial" pitchFamily="34" charset="0"/>
              <a:buChar char="•"/>
            </a:pPr>
            <a:endParaRPr lang="en-US" sz="1600" dirty="0" smtClean="0"/>
          </a:p>
          <a:p>
            <a:pPr lvl="1">
              <a:buFont typeface="Arial" pitchFamily="34" charset="0"/>
              <a:buChar char="•"/>
            </a:pPr>
            <a:r>
              <a:rPr lang="en-US" sz="1600" dirty="0" smtClean="0"/>
              <a:t>In the experiment, each individual is made up of N bits corresponding to the number of vertices on the target graph, which encode a graph partition. A population of M individuals is initialized with random bits, and evolves according to the rules in the hope of finding the max-cut on the target graph.</a:t>
            </a:r>
          </a:p>
          <a:p>
            <a:pPr lvl="1">
              <a:buFont typeface="Arial" pitchFamily="34" charset="0"/>
              <a:buChar char="•"/>
            </a:pPr>
            <a:endParaRPr lang="en-US" sz="1600" dirty="0" smtClean="0"/>
          </a:p>
          <a:p>
            <a:pPr>
              <a:buFont typeface="Arial" pitchFamily="34" charset="0"/>
              <a:buChar char="•"/>
            </a:pPr>
            <a:r>
              <a:rPr lang="en-US" sz="1600" dirty="0" smtClean="0"/>
              <a:t> A basic Lamarckian model could have been to let the creatures </a:t>
            </a:r>
            <a:r>
              <a:rPr lang="en-US" sz="1600" b="1" dirty="0" smtClean="0"/>
              <a:t>adapt</a:t>
            </a:r>
            <a:r>
              <a:rPr lang="en-US" sz="1600" dirty="0" smtClean="0"/>
              <a:t> using some type of hill-climbing method for a given amount of generations. Then eliminate a fraction of the population whose max-cut successes were the worst, and the genes of some </a:t>
            </a:r>
            <a:r>
              <a:rPr lang="en-US" sz="1600" b="1" dirty="0" smtClean="0"/>
              <a:t>parents</a:t>
            </a:r>
            <a:r>
              <a:rPr lang="en-US" sz="1600" dirty="0" smtClean="0"/>
              <a:t> would be combined and reproduce. This set up is Lamarckian in the sense that hill-climbing qualities achieved by phenotype in its lifetime are </a:t>
            </a:r>
            <a:r>
              <a:rPr lang="en-US" sz="1600" b="1" dirty="0" smtClean="0"/>
              <a:t>passed on as genetic material </a:t>
            </a:r>
            <a:r>
              <a:rPr lang="en-US" sz="1600" dirty="0" smtClean="0"/>
              <a:t>to the next generation, since they are used as genes in the reproduction.</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736336"/>
          </a:xfrm>
        </p:spPr>
        <p:txBody>
          <a:bodyPr>
            <a:normAutofit lnSpcReduction="10000"/>
          </a:bodyPr>
          <a:lstStyle/>
          <a:p>
            <a:pPr>
              <a:buFont typeface="Arial" pitchFamily="34" charset="0"/>
              <a:buChar char="•"/>
            </a:pPr>
            <a:r>
              <a:rPr lang="en-US" dirty="0" smtClean="0"/>
              <a:t>A basic Lamarckian model:</a:t>
            </a:r>
          </a:p>
          <a:p>
            <a:pPr marL="800100" lvl="1" indent="-342900">
              <a:buAutoNum type="arabicPeriod"/>
            </a:pPr>
            <a:r>
              <a:rPr lang="en-US" sz="1600" dirty="0" smtClean="0"/>
              <a:t>Let creatures </a:t>
            </a:r>
            <a:r>
              <a:rPr lang="en-US" sz="1600" b="1" dirty="0" smtClean="0"/>
              <a:t>adapt</a:t>
            </a:r>
            <a:r>
              <a:rPr lang="en-US" sz="1600" dirty="0" smtClean="0"/>
              <a:t> using a hill-climbing method for a given amount of generations</a:t>
            </a:r>
          </a:p>
          <a:p>
            <a:pPr marL="800100" lvl="1" indent="-342900">
              <a:buAutoNum type="arabicPeriod"/>
            </a:pPr>
            <a:r>
              <a:rPr lang="en-US" sz="1600" dirty="0" smtClean="0"/>
              <a:t>Eliminate a fraction of the population whose max-cut successes were the worst, and the genes of some </a:t>
            </a:r>
            <a:r>
              <a:rPr lang="en-US" sz="1600" b="1" dirty="0" smtClean="0"/>
              <a:t>parents</a:t>
            </a:r>
            <a:r>
              <a:rPr lang="en-US" sz="1600" dirty="0" smtClean="0"/>
              <a:t> would be combined and reproduce. </a:t>
            </a:r>
          </a:p>
          <a:p>
            <a:pPr marL="800100" lvl="1" indent="-342900">
              <a:buAutoNum type="arabicPeriod"/>
            </a:pPr>
            <a:r>
              <a:rPr lang="en-US" sz="1600" dirty="0" smtClean="0"/>
              <a:t>This set up is Lamarckian in the sense that hill-climbing qualities achieved by phenotype in its lifetime are </a:t>
            </a:r>
            <a:r>
              <a:rPr lang="en-US" sz="1600" b="1" dirty="0" smtClean="0"/>
              <a:t>passed on as genetic material </a:t>
            </a:r>
            <a:r>
              <a:rPr lang="en-US" sz="1600" dirty="0" smtClean="0"/>
              <a:t>to the next generation, since they are used as genes in the reproduction.</a:t>
            </a:r>
          </a:p>
          <a:p>
            <a:pPr>
              <a:buFont typeface="Arial" pitchFamily="34" charset="0"/>
              <a:buChar char="•"/>
            </a:pPr>
            <a:endParaRPr lang="en-US" dirty="0" smtClean="0"/>
          </a:p>
          <a:p>
            <a:pPr>
              <a:buFont typeface="Arial" pitchFamily="34" charset="0"/>
              <a:buChar char="•"/>
            </a:pPr>
            <a:r>
              <a:rPr lang="en-US" dirty="0" smtClean="0"/>
              <a:t> However, the basic Lamarckian model does not refer to the problem of fast convergence.</a:t>
            </a:r>
          </a:p>
          <a:p>
            <a:pPr lvl="1">
              <a:buFont typeface="Arial" pitchFamily="34" charset="0"/>
              <a:buChar char="•"/>
            </a:pPr>
            <a:r>
              <a:rPr lang="en-US" sz="1600" dirty="0" smtClean="0"/>
              <a:t>Ackley and Littman presented a </a:t>
            </a:r>
            <a:r>
              <a:rPr lang="en-US" sz="1600" b="1" dirty="0" smtClean="0"/>
              <a:t>solution to this problem:</a:t>
            </a:r>
          </a:p>
          <a:p>
            <a:pPr lvl="2">
              <a:buFont typeface="Arial" pitchFamily="34" charset="0"/>
              <a:buChar char="•"/>
            </a:pPr>
            <a:r>
              <a:rPr lang="en-US" sz="1600" b="1" dirty="0" smtClean="0"/>
              <a:t> </a:t>
            </a:r>
            <a:r>
              <a:rPr lang="en-US" sz="1600" dirty="0" smtClean="0"/>
              <a:t>By specifying who can mate with whom on </a:t>
            </a:r>
            <a:r>
              <a:rPr lang="en-US" sz="1600" b="1" dirty="0" smtClean="0"/>
              <a:t>a geographic </a:t>
            </a:r>
            <a:r>
              <a:rPr lang="en-US" sz="1600" dirty="0" smtClean="0"/>
              <a:t>basis. Their model-world was divided into 128 x 128 cells, and each cell was occupied by 64 creatures. Ackley and Littman set up a limit so that creatures from a given cell can mate only with other members of that same cell. Also they let one creature from each cell travel to a nearby cell, so that the </a:t>
            </a:r>
            <a:r>
              <a:rPr lang="en-US" sz="1600" b="1" dirty="0" smtClean="0"/>
              <a:t>populations mix</a:t>
            </a:r>
            <a:r>
              <a:rPr lang="en-US" sz="1600" dirty="0" smtClean="0"/>
              <a:t>.</a:t>
            </a:r>
          </a:p>
          <a:p>
            <a:pPr lvl="2">
              <a:buFont typeface="Arial" pitchFamily="34" charset="0"/>
              <a:buChar char="•"/>
            </a:pPr>
            <a:r>
              <a:rPr lang="en-US" sz="1600" dirty="0" smtClean="0"/>
              <a:t>  By allowing creatures that are still improving to perform more hill-climbing steps, instead of allotting time to creatures whose hill-climbing steps no longer produce improvement. This algorithm allows shorter and more effective hill-climbing phase, thus require less computing power.</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Results of Ackley’s Experiments…</a:t>
            </a:r>
            <a:endParaRPr lang="en-US" dirty="0"/>
          </a:p>
        </p:txBody>
      </p:sp>
      <p:sp>
        <p:nvSpPr>
          <p:cNvPr id="3" name="Content Placeholder 2"/>
          <p:cNvSpPr>
            <a:spLocks noGrp="1"/>
          </p:cNvSpPr>
          <p:nvPr>
            <p:ph idx="1"/>
          </p:nvPr>
        </p:nvSpPr>
        <p:spPr/>
        <p:txBody>
          <a:bodyPr>
            <a:normAutofit/>
          </a:bodyPr>
          <a:lstStyle/>
          <a:p>
            <a:pPr lvl="1">
              <a:buFont typeface="Arial" pitchFamily="34" charset="0"/>
              <a:buChar char="•"/>
            </a:pPr>
            <a:r>
              <a:rPr lang="en-US" sz="1600" dirty="0" smtClean="0"/>
              <a:t>Conducted </a:t>
            </a:r>
            <a:r>
              <a:rPr lang="en-US" sz="1600" dirty="0" smtClean="0"/>
              <a:t>experiment with two different sizes for target graph. (320 vertices / 768 vertices)</a:t>
            </a:r>
          </a:p>
          <a:p>
            <a:pPr lvl="1">
              <a:buFont typeface="Arial" pitchFamily="34" charset="0"/>
              <a:buChar char="•"/>
            </a:pPr>
            <a:endParaRPr lang="en-US" sz="1600" dirty="0" smtClean="0"/>
          </a:p>
          <a:p>
            <a:pPr lvl="1">
              <a:buFont typeface="Arial" pitchFamily="34" charset="0"/>
              <a:buChar char="•"/>
            </a:pPr>
            <a:r>
              <a:rPr lang="en-US" sz="1600" dirty="0" smtClean="0"/>
              <a:t> Experiment with larger vertices scale failed to converge. The smaller one was successful and produced a creature representing the perfect solution after about 18000 generations. </a:t>
            </a:r>
          </a:p>
          <a:p>
            <a:pPr lvl="1">
              <a:buNone/>
            </a:pPr>
            <a:r>
              <a:rPr lang="en-US" sz="1600" dirty="0" smtClean="0"/>
              <a:t> </a:t>
            </a:r>
            <a:endParaRPr lang="en-US" sz="1600" dirty="0" smtClean="0"/>
          </a:p>
          <a:p>
            <a:pPr lvl="1">
              <a:buFont typeface="Arial" pitchFamily="34" charset="0"/>
              <a:buChar char="•"/>
            </a:pPr>
            <a:r>
              <a:rPr lang="en-US" sz="1600" dirty="0" smtClean="0"/>
              <a:t> A comparable Darwinian test did not converge to the perfect solution after 2000 generations</a:t>
            </a:r>
          </a:p>
          <a:p>
            <a:pPr lvl="1">
              <a:buNone/>
            </a:pPr>
            <a:endParaRPr lang="en-US" sz="1600" dirty="0" smtClean="0"/>
          </a:p>
          <a:p>
            <a:pPr lvl="1">
              <a:buFont typeface="Arial" pitchFamily="34" charset="0"/>
              <a:buChar char="•"/>
            </a:pPr>
            <a:r>
              <a:rPr lang="en-US" sz="1600" dirty="0" smtClean="0"/>
              <a:t> Improvement slope indicated that  the perfect solution did not seem likely to be found even after ten times that many generations.</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Results Continued…</a:t>
            </a:r>
            <a:endParaRPr lang="en-US" dirty="0"/>
          </a:p>
        </p:txBody>
      </p:sp>
      <p:sp>
        <p:nvSpPr>
          <p:cNvPr id="3" name="Content Placeholder 2"/>
          <p:cNvSpPr>
            <a:spLocks noGrp="1"/>
          </p:cNvSpPr>
          <p:nvPr>
            <p:ph idx="1"/>
          </p:nvPr>
        </p:nvSpPr>
        <p:spPr/>
        <p:txBody>
          <a:bodyPr/>
          <a:lstStyle/>
          <a:p>
            <a:pPr lvl="1">
              <a:buFont typeface="Arial" pitchFamily="34" charset="0"/>
              <a:buChar char="•"/>
            </a:pPr>
            <a:r>
              <a:rPr lang="en-US" dirty="0" smtClean="0"/>
              <a:t> </a:t>
            </a:r>
            <a:r>
              <a:rPr lang="en-US" b="1" dirty="0" smtClean="0"/>
              <a:t>Geographical</a:t>
            </a:r>
            <a:r>
              <a:rPr lang="en-US" dirty="0" smtClean="0"/>
              <a:t> setting of the experiment created a very dynamic environment</a:t>
            </a:r>
          </a:p>
          <a:p>
            <a:pPr lvl="2">
              <a:buFont typeface="Arial" pitchFamily="34" charset="0"/>
              <a:buChar char="•"/>
            </a:pPr>
            <a:r>
              <a:rPr lang="en-US" dirty="0" smtClean="0"/>
              <a:t> Converged colonies developed. </a:t>
            </a:r>
          </a:p>
          <a:p>
            <a:pPr lvl="2">
              <a:buFont typeface="Arial" pitchFamily="34" charset="0"/>
              <a:buChar char="•"/>
            </a:pPr>
            <a:r>
              <a:rPr lang="en-US" dirty="0" smtClean="0"/>
              <a:t> Borderlines which converge to different solution developed between colonies.</a:t>
            </a:r>
          </a:p>
          <a:p>
            <a:pPr lvl="1">
              <a:buFont typeface="Arial" pitchFamily="34" charset="0"/>
              <a:buChar char="•"/>
            </a:pPr>
            <a:r>
              <a:rPr lang="en-US" dirty="0" smtClean="0"/>
              <a:t> Creatures migrated from the colonies mated and produced new and better solutions.  ( Better creatures created in border zone migrates back to colonies and spread their genes their</a:t>
            </a:r>
          </a:p>
          <a:p>
            <a:pPr>
              <a:buNone/>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err="1" smtClean="0"/>
              <a:t>Parisi</a:t>
            </a:r>
            <a:r>
              <a:rPr lang="en-US" dirty="0" smtClean="0"/>
              <a:t>- </a:t>
            </a:r>
            <a:r>
              <a:rPr lang="en-US" i="1" dirty="0" smtClean="0"/>
              <a:t>Learning, Behavior, and Evolution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orthodox view of evolution is that changes due to learning during life are not inherited and, more generally, that learning does not influence evolution.</a:t>
            </a:r>
          </a:p>
          <a:p>
            <a:r>
              <a:rPr lang="en-US" dirty="0" smtClean="0"/>
              <a:t>Are behavior and learning among the causes of evolution? Do they influence the course or the rate of evolution?</a:t>
            </a:r>
          </a:p>
          <a:p>
            <a:r>
              <a:rPr lang="en-US" dirty="0" smtClean="0"/>
              <a:t>behavior that allows the individual to self-select the incoming stimuli can influence evolution by becoming one of the factors that determine the observed phenotypic fitness on which selective reproduction is based.</a:t>
            </a:r>
          </a:p>
          <a:p>
            <a:r>
              <a:rPr lang="en-US" dirty="0" err="1" smtClean="0"/>
              <a:t>Parisi</a:t>
            </a:r>
            <a:r>
              <a:rPr lang="en-US" dirty="0" smtClean="0"/>
              <a:t> analyzes how learning can help evolution in simulated organisms.</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Simulation (Learning)</a:t>
            </a:r>
            <a:endParaRPr lang="en-US" dirty="0"/>
          </a:p>
        </p:txBody>
      </p:sp>
      <p:sp>
        <p:nvSpPr>
          <p:cNvPr id="3" name="Content Placeholder 2"/>
          <p:cNvSpPr>
            <a:spLocks noGrp="1"/>
          </p:cNvSpPr>
          <p:nvPr>
            <p:ph idx="1"/>
          </p:nvPr>
        </p:nvSpPr>
        <p:spPr/>
        <p:txBody>
          <a:bodyPr>
            <a:normAutofit fontScale="77500" lnSpcReduction="20000"/>
          </a:bodyPr>
          <a:lstStyle/>
          <a:p>
            <a:pPr lvl="0"/>
            <a:r>
              <a:rPr lang="en-US" dirty="0" smtClean="0"/>
              <a:t>Artificial organism (O) lives in a 2D environment containing food at random locations. </a:t>
            </a:r>
          </a:p>
          <a:p>
            <a:pPr lvl="0"/>
            <a:r>
              <a:rPr lang="en-US" dirty="0" smtClean="0"/>
              <a:t>Each individual O establishes its own neural network.</a:t>
            </a:r>
          </a:p>
          <a:p>
            <a:pPr lvl="0"/>
            <a:r>
              <a:rPr lang="en-US" dirty="0" smtClean="0"/>
              <a:t>Os are modeled by the neural network to receive sensory input for the position of the nearest food elements.</a:t>
            </a:r>
          </a:p>
          <a:p>
            <a:pPr lvl="0"/>
            <a:r>
              <a:rPr lang="en-US" dirty="0" smtClean="0"/>
              <a:t>Os generate output motor actions to move to the food.</a:t>
            </a:r>
          </a:p>
          <a:p>
            <a:pPr lvl="0"/>
            <a:r>
              <a:rPr lang="en-US" dirty="0" smtClean="0"/>
              <a:t>Os are given learning tasks during life which increases the power of the evolutionary process.</a:t>
            </a:r>
          </a:p>
          <a:p>
            <a:pPr lvl="0"/>
            <a:r>
              <a:rPr lang="en-US" dirty="0" smtClean="0"/>
              <a:t>Os with the learning ability are to reach a larger number of food than those without learning ability.</a:t>
            </a:r>
          </a:p>
          <a:p>
            <a:pPr lvl="0"/>
            <a:r>
              <a:rPr lang="en-US" dirty="0" smtClean="0"/>
              <a:t>Os learned to predict their own actions as well as the food’s reaction to their movement. </a:t>
            </a:r>
          </a:p>
          <a:p>
            <a:pPr lvl="0"/>
            <a:r>
              <a:rPr lang="en-US" dirty="0" smtClean="0"/>
              <a:t>Os reproduce at the end of life to offspring with better performance at birth. </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Simulation (Behavior)</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Os are ecological neural networks that live and learn in an environment.</a:t>
            </a:r>
          </a:p>
          <a:p>
            <a:r>
              <a:rPr lang="en-US" dirty="0" smtClean="0"/>
              <a:t>The input to a network at each time step is not arbitrarily decided by the researcher but is a function of the structure of the initially defined environment and of the behavior of the organism in that environment.</a:t>
            </a:r>
          </a:p>
          <a:p>
            <a:r>
              <a:rPr lang="en-US" dirty="0" smtClean="0"/>
              <a:t>In ecological networks Os can control input stimuli with their behavior.</a:t>
            </a:r>
          </a:p>
          <a:p>
            <a:r>
              <a:rPr lang="en-US" dirty="0" smtClean="0"/>
              <a:t>The strategy is to develop a capacity to respond efficiently to a subset of input stimuli and then behave in such a way that one is more likely to encounter this subset of stimuli rather than the remaining ones.</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Quick Intro</a:t>
            </a:r>
            <a:endParaRPr lang="en-US" dirty="0"/>
          </a:p>
        </p:txBody>
      </p:sp>
      <p:sp>
        <p:nvSpPr>
          <p:cNvPr id="3" name="Content Placeholder 2"/>
          <p:cNvSpPr>
            <a:spLocks noGrp="1"/>
          </p:cNvSpPr>
          <p:nvPr>
            <p:ph idx="1"/>
          </p:nvPr>
        </p:nvSpPr>
        <p:spPr/>
        <p:txBody>
          <a:bodyPr/>
          <a:lstStyle/>
          <a:p>
            <a:r>
              <a:rPr lang="en-US" dirty="0" smtClean="0"/>
              <a:t>Organisms learn useful adaptations throughout their life</a:t>
            </a:r>
          </a:p>
          <a:p>
            <a:pPr lvl="1"/>
            <a:r>
              <a:rPr lang="en-US" dirty="0" smtClean="0"/>
              <a:t>Adaptations are obtained through exploratory search of the </a:t>
            </a:r>
            <a:r>
              <a:rPr lang="en-US" dirty="0" smtClean="0"/>
              <a:t>environment – trial and error</a:t>
            </a:r>
            <a:endParaRPr lang="en-US" dirty="0" smtClean="0"/>
          </a:p>
          <a:p>
            <a:r>
              <a:rPr lang="en-US" dirty="0" smtClean="0"/>
              <a:t>Wasteful to lose all this gained knowledge between generations</a:t>
            </a:r>
          </a:p>
          <a:p>
            <a:pPr lvl="1"/>
            <a:r>
              <a:rPr lang="en-US" dirty="0" smtClean="0"/>
              <a:t>Lamarckism would allow this– transferring knowledge gained into the genome</a:t>
            </a:r>
          </a:p>
          <a:p>
            <a:pPr lvl="1">
              <a:buNone/>
            </a:pPr>
            <a:endParaRPr lang="en-US"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Simulation (Behavior) cont…</a:t>
            </a:r>
            <a:endParaRPr lang="en-US" dirty="0"/>
          </a:p>
        </p:txBody>
      </p:sp>
      <p:sp>
        <p:nvSpPr>
          <p:cNvPr id="3" name="Content Placeholder 2"/>
          <p:cNvSpPr>
            <a:spLocks noGrp="1"/>
          </p:cNvSpPr>
          <p:nvPr>
            <p:ph idx="1"/>
          </p:nvPr>
        </p:nvSpPr>
        <p:spPr/>
        <p:txBody>
          <a:bodyPr/>
          <a:lstStyle/>
          <a:p>
            <a:r>
              <a:rPr lang="en-US" dirty="0" smtClean="0"/>
              <a:t>Researchers divided input stimuli into 10 classes that correspond to the angles of the food’s location from the Os’ facing direction.</a:t>
            </a:r>
          </a:p>
          <a:p>
            <a:r>
              <a:rPr lang="en-US" dirty="0" smtClean="0"/>
              <a:t>Stimuli with a very small angle have very high frequency while stimuli with a very large angle have very low frequency.</a:t>
            </a:r>
          </a:p>
          <a:p>
            <a:r>
              <a:rPr lang="en-US" dirty="0" smtClean="0"/>
              <a:t>O has developed a behavior which allows it to react to stimuli in an efficient way.</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err="1" smtClean="0"/>
              <a:t>Parisi’s</a:t>
            </a:r>
            <a:r>
              <a:rPr lang="en-US" dirty="0" smtClean="0"/>
              <a:t> Conclusion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Concludes there is inheritance involved in the ability to learn a task – although not necessarily to perform the task</a:t>
            </a:r>
          </a:p>
          <a:p>
            <a:r>
              <a:rPr lang="en-US" dirty="0" smtClean="0"/>
              <a:t>Demonstrated </a:t>
            </a:r>
            <a:r>
              <a:rPr lang="en-US" dirty="0" smtClean="0"/>
              <a:t>how an ability to learn some task can emerge and be transmitted evolutionarily for both tasks that are correlated with the reproduction criteria and for uncorrelated tasks.</a:t>
            </a:r>
          </a:p>
          <a:p>
            <a:r>
              <a:rPr lang="en-US" dirty="0" smtClean="0"/>
              <a:t>We have indicated how behavior – more specifically self-selection of input stimuli – can influence evolution in that behavior is one factor that determines the observed phenotypic fitness on which selective reproduction is based.</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Sources</a:t>
            </a:r>
            <a:endParaRPr lang="en-US" dirty="0"/>
          </a:p>
        </p:txBody>
      </p:sp>
      <p:sp>
        <p:nvSpPr>
          <p:cNvPr id="3" name="Content Placeholder 2"/>
          <p:cNvSpPr>
            <a:spLocks noGrp="1"/>
          </p:cNvSpPr>
          <p:nvPr>
            <p:ph idx="1"/>
          </p:nvPr>
        </p:nvSpPr>
        <p:spPr/>
        <p:txBody>
          <a:bodyPr/>
          <a:lstStyle/>
          <a:p>
            <a:r>
              <a:rPr lang="en-US" i="1" dirty="0" smtClean="0"/>
              <a:t>How Learning Can Guide Evolution</a:t>
            </a:r>
            <a:r>
              <a:rPr lang="en-US" dirty="0" smtClean="0"/>
              <a:t>, Geoffrey E. Hinton &amp; Steven J. </a:t>
            </a:r>
            <a:r>
              <a:rPr lang="en-US" dirty="0" err="1" smtClean="0"/>
              <a:t>Nowlan</a:t>
            </a:r>
            <a:endParaRPr lang="en-US" dirty="0" smtClean="0"/>
          </a:p>
          <a:p>
            <a:r>
              <a:rPr lang="en-US" i="1" dirty="0" smtClean="0"/>
              <a:t>The Evolution of Learning: An Experiment in Genetic Connectionism</a:t>
            </a:r>
            <a:r>
              <a:rPr lang="en-US" dirty="0" smtClean="0"/>
              <a:t>, David J. Chalmers</a:t>
            </a:r>
          </a:p>
          <a:p>
            <a:r>
              <a:rPr lang="en-US" i="1" dirty="0" smtClean="0"/>
              <a:t>Learning, Behavior, and Evolution</a:t>
            </a:r>
            <a:r>
              <a:rPr lang="en-US" dirty="0" smtClean="0"/>
              <a:t>, </a:t>
            </a:r>
            <a:r>
              <a:rPr lang="en-US" dirty="0" err="1" smtClean="0"/>
              <a:t>Domenico</a:t>
            </a:r>
            <a:r>
              <a:rPr lang="en-US" dirty="0" smtClean="0"/>
              <a:t> </a:t>
            </a:r>
            <a:r>
              <a:rPr lang="en-US" dirty="0" err="1" smtClean="0"/>
              <a:t>Parisi</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Topics covered…</a:t>
            </a:r>
          </a:p>
          <a:p>
            <a:pPr lvl="1"/>
            <a:r>
              <a:rPr lang="en-US" dirty="0" smtClean="0"/>
              <a:t>Lamarckism &amp; Darwinism– and experiments</a:t>
            </a:r>
          </a:p>
          <a:p>
            <a:pPr lvl="1"/>
            <a:r>
              <a:rPr lang="en-US" dirty="0" smtClean="0"/>
              <a:t>Learning </a:t>
            </a:r>
            <a:r>
              <a:rPr lang="en-US" dirty="0" smtClean="0"/>
              <a:t>mechanisms and the Baldwin </a:t>
            </a:r>
            <a:r>
              <a:rPr lang="en-US" dirty="0" smtClean="0"/>
              <a:t>Effect</a:t>
            </a:r>
          </a:p>
          <a:p>
            <a:pPr lvl="1"/>
            <a:r>
              <a:rPr lang="en-US" dirty="0" smtClean="0"/>
              <a:t>Learning and their effect on evolution</a:t>
            </a:r>
            <a:endParaRPr lang="en-US" dirty="0"/>
          </a:p>
          <a:p>
            <a:pPr lvl="1"/>
            <a:endParaRPr lang="en-US"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Simulation	</a:t>
            </a:r>
            <a:endParaRPr lang="en-US" dirty="0"/>
          </a:p>
        </p:txBody>
      </p:sp>
      <p:sp>
        <p:nvSpPr>
          <p:cNvPr id="3" name="Content Placeholder 2"/>
          <p:cNvSpPr>
            <a:spLocks noGrp="1"/>
          </p:cNvSpPr>
          <p:nvPr>
            <p:ph idx="1"/>
          </p:nvPr>
        </p:nvSpPr>
        <p:spPr/>
        <p:txBody>
          <a:bodyPr>
            <a:normAutofit/>
          </a:bodyPr>
          <a:lstStyle/>
          <a:p>
            <a:r>
              <a:rPr lang="en-US" dirty="0" smtClean="0"/>
              <a:t>Neural net with 20 potential connections (genotype of 20 genes)</a:t>
            </a:r>
          </a:p>
          <a:p>
            <a:r>
              <a:rPr lang="en-US" dirty="0" smtClean="0"/>
              <a:t>Each gene has 3 different forms or alleles</a:t>
            </a:r>
          </a:p>
          <a:p>
            <a:pPr lvl="1"/>
            <a:r>
              <a:rPr lang="en-US" dirty="0" smtClean="0"/>
              <a:t>1 = connection present</a:t>
            </a:r>
          </a:p>
          <a:p>
            <a:pPr lvl="1"/>
            <a:r>
              <a:rPr lang="en-US" dirty="0" smtClean="0"/>
              <a:t>0 = connection absent</a:t>
            </a:r>
          </a:p>
          <a:p>
            <a:pPr lvl="1"/>
            <a:r>
              <a:rPr lang="en-US" dirty="0" smtClean="0"/>
              <a:t>? = switch between the two</a:t>
            </a:r>
          </a:p>
          <a:p>
            <a:endParaRPr lang="en-US" dirty="0" smtClean="0"/>
          </a:p>
          <a:p>
            <a:r>
              <a:rPr lang="en-US" dirty="0" smtClean="0"/>
              <a:t>The ? allele is determined through the learning process</a:t>
            </a:r>
          </a:p>
          <a:p>
            <a:pPr>
              <a:buNone/>
            </a:pPr>
            <a:endParaRPr lang="en-US"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Simulation continued…</a:t>
            </a:r>
            <a:endParaRPr lang="en-US" dirty="0"/>
          </a:p>
        </p:txBody>
      </p:sp>
      <p:sp>
        <p:nvSpPr>
          <p:cNvPr id="3" name="Content Placeholder 2"/>
          <p:cNvSpPr>
            <a:spLocks noGrp="1"/>
          </p:cNvSpPr>
          <p:nvPr>
            <p:ph idx="1"/>
          </p:nvPr>
        </p:nvSpPr>
        <p:spPr/>
        <p:txBody>
          <a:bodyPr>
            <a:normAutofit/>
          </a:bodyPr>
          <a:lstStyle/>
          <a:p>
            <a:r>
              <a:rPr lang="en-US" dirty="0" smtClean="0"/>
              <a:t>Learning mechanism randomly flips all switches on every trial</a:t>
            </a:r>
          </a:p>
          <a:p>
            <a:pPr lvl="1"/>
            <a:r>
              <a:rPr lang="en-US" dirty="0" smtClean="0"/>
              <a:t>If the  single successful setting is found which produces a good net– all the settings for the switches are frozen</a:t>
            </a:r>
          </a:p>
          <a:p>
            <a:pPr lvl="1"/>
            <a:r>
              <a:rPr lang="en-US" dirty="0" smtClean="0"/>
              <a:t>This “good net” is extremely difficult to find – “needle in a haystack”</a:t>
            </a:r>
          </a:p>
          <a:p>
            <a:r>
              <a:rPr lang="en-US" dirty="0" smtClean="0"/>
              <a:t>The flipping of the switched connections explores the space in the vicinity of innate genetics</a:t>
            </a:r>
          </a:p>
          <a:p>
            <a:pPr lvl="1">
              <a:buNone/>
            </a:pPr>
            <a:endParaRPr lang="en-US"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7" name="Content Placeholder 6"/>
          <p:cNvSpPr>
            <a:spLocks noGrp="1"/>
          </p:cNvSpPr>
          <p:nvPr>
            <p:ph idx="1"/>
          </p:nvPr>
        </p:nvSpPr>
        <p:spPr>
          <a:xfrm>
            <a:off x="457200" y="4191000"/>
            <a:ext cx="8305800" cy="1621536"/>
          </a:xfrm>
        </p:spPr>
        <p:txBody>
          <a:bodyPr/>
          <a:lstStyle/>
          <a:p>
            <a:r>
              <a:rPr lang="en-US" dirty="0" smtClean="0"/>
              <a:t>Allowing the organisms to learn, it makes </a:t>
            </a:r>
            <a:r>
              <a:rPr lang="en-US" dirty="0" smtClean="0"/>
              <a:t>the problem </a:t>
            </a:r>
            <a:r>
              <a:rPr lang="en-US" dirty="0" smtClean="0"/>
              <a:t>like searching for a needle in a haystack but being told when you are getting warmer.</a:t>
            </a:r>
            <a:endParaRPr lang="en-US" dirty="0"/>
          </a:p>
        </p:txBody>
      </p:sp>
      <p:pic>
        <p:nvPicPr>
          <p:cNvPr id="8" name="Content Placeholder 3"/>
          <p:cNvPicPr>
            <a:picLocks/>
          </p:cNvPicPr>
          <p:nvPr/>
        </p:nvPicPr>
        <p:blipFill>
          <a:blip r:embed="rId2" cstate="print"/>
          <a:srcRect/>
          <a:stretch>
            <a:fillRect/>
          </a:stretch>
        </p:blipFill>
        <p:spPr bwMode="auto">
          <a:xfrm>
            <a:off x="457200" y="685800"/>
            <a:ext cx="8229600" cy="3312091"/>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GA</a:t>
            </a:r>
            <a:endParaRPr lang="en-US" dirty="0"/>
          </a:p>
        </p:txBody>
      </p:sp>
      <p:sp>
        <p:nvSpPr>
          <p:cNvPr id="3" name="Content Placeholder 2"/>
          <p:cNvSpPr>
            <a:spLocks noGrp="1"/>
          </p:cNvSpPr>
          <p:nvPr>
            <p:ph idx="1"/>
          </p:nvPr>
        </p:nvSpPr>
        <p:spPr/>
        <p:txBody>
          <a:bodyPr/>
          <a:lstStyle/>
          <a:p>
            <a:r>
              <a:rPr lang="en-US" dirty="0" smtClean="0"/>
              <a:t>1000 organisms per generation</a:t>
            </a:r>
          </a:p>
          <a:p>
            <a:r>
              <a:rPr lang="en-US" dirty="0" smtClean="0"/>
              <a:t>1000 learning trials by each organism during its lifetime </a:t>
            </a:r>
          </a:p>
          <a:p>
            <a:r>
              <a:rPr lang="en-US" dirty="0" smtClean="0"/>
              <a:t>The first 1000 organisms’ alleles selected randomly</a:t>
            </a:r>
          </a:p>
          <a:p>
            <a:pPr lvl="1"/>
            <a:r>
              <a:rPr lang="en-US" dirty="0" smtClean="0"/>
              <a:t>0.5 probability for ?</a:t>
            </a:r>
          </a:p>
          <a:p>
            <a:pPr lvl="1"/>
            <a:r>
              <a:rPr lang="en-US" dirty="0" smtClean="0"/>
              <a:t>0.25 probability for 0 and 1 </a:t>
            </a:r>
          </a:p>
          <a:p>
            <a:pPr lvl="1">
              <a:buNone/>
            </a:pPr>
            <a:endParaRPr lang="en-US"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GA continued…</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1000 offspring from pair of </a:t>
            </a:r>
            <a:r>
              <a:rPr lang="en-US" dirty="0" smtClean="0"/>
              <a:t>organisms chosen randomly</a:t>
            </a:r>
            <a:endParaRPr lang="en-US" dirty="0" smtClean="0"/>
          </a:p>
          <a:p>
            <a:pPr lvl="1"/>
            <a:r>
              <a:rPr lang="en-US" dirty="0" smtClean="0"/>
              <a:t>1 + 19n / 1000 </a:t>
            </a:r>
            <a:r>
              <a:rPr lang="en-US" dirty="0" smtClean="0"/>
              <a:t>:  probability to be selected as a parent</a:t>
            </a:r>
            <a:endParaRPr lang="en-US" dirty="0" smtClean="0"/>
          </a:p>
          <a:p>
            <a:pPr lvl="1"/>
            <a:r>
              <a:rPr lang="en-US" dirty="0" smtClean="0"/>
              <a:t>n is the number of learning trials left after an organism learned the correct network</a:t>
            </a:r>
          </a:p>
          <a:p>
            <a:pPr lvl="1"/>
            <a:r>
              <a:rPr lang="en-US" dirty="0" smtClean="0"/>
              <a:t>An organism learning the solution immediately will be 20 times as likely to reproduce as an organism that fails </a:t>
            </a:r>
            <a:r>
              <a:rPr lang="en-US" dirty="0" smtClean="0"/>
              <a:t>to ever learn the correct solution</a:t>
            </a:r>
            <a:endParaRPr lang="en-US" dirty="0" smtClean="0"/>
          </a:p>
          <a:p>
            <a:pPr lvl="1"/>
            <a:endParaRPr lang="en-US" dirty="0" smtClean="0"/>
          </a:p>
          <a:p>
            <a:pPr lvl="1">
              <a:buNone/>
            </a:pPr>
            <a:r>
              <a:rPr lang="en-US" dirty="0" smtClean="0"/>
              <a:t>Immediately makes 19 more trials needed… 1 + 19 (19) / 1000 = 0.362</a:t>
            </a:r>
          </a:p>
          <a:p>
            <a:pPr lvl="1">
              <a:buNone/>
            </a:pPr>
            <a:endParaRPr lang="en-US" dirty="0" smtClean="0"/>
          </a:p>
          <a:p>
            <a:pPr lvl="1">
              <a:buNone/>
            </a:pPr>
            <a:r>
              <a:rPr lang="en-US" dirty="0" smtClean="0"/>
              <a:t>Never learning makes n </a:t>
            </a:r>
            <a:r>
              <a:rPr lang="en-US" dirty="0" smtClean="0"/>
              <a:t>= </a:t>
            </a:r>
            <a:r>
              <a:rPr lang="en-US" dirty="0" smtClean="0"/>
              <a:t>0… </a:t>
            </a:r>
            <a:r>
              <a:rPr lang="en-US" dirty="0" smtClean="0"/>
              <a:t>=  </a:t>
            </a:r>
            <a:r>
              <a:rPr lang="en-US" dirty="0" smtClean="0"/>
              <a:t> 1/ </a:t>
            </a:r>
            <a:r>
              <a:rPr lang="en-US" dirty="0" smtClean="0"/>
              <a:t>1000</a:t>
            </a:r>
          </a:p>
          <a:p>
            <a:pPr lvl="1">
              <a:buNone/>
            </a:pPr>
            <a:r>
              <a:rPr lang="en-US" dirty="0" smtClean="0"/>
              <a:t>	=  </a:t>
            </a:r>
            <a:r>
              <a:rPr lang="en-US" dirty="0" smtClean="0"/>
              <a:t>0.01</a:t>
            </a:r>
          </a:p>
          <a:p>
            <a:pPr lvl="1">
              <a:buNone/>
            </a:pPr>
            <a:endParaRPr lang="en-US" dirty="0" smtClean="0"/>
          </a:p>
          <a:p>
            <a:pPr lvl="1">
              <a:buNone/>
            </a:pPr>
            <a:r>
              <a:rPr lang="en-US" dirty="0" smtClean="0"/>
              <a:t>&gt; 20 times</a:t>
            </a:r>
            <a:endParaRPr lang="en-US" dirty="0" smtClean="0"/>
          </a:p>
          <a:p>
            <a:pPr lvl="1">
              <a:buNone/>
            </a:pPr>
            <a:endParaRPr lang="en-US" dirty="0" smtClean="0"/>
          </a:p>
          <a:p>
            <a:endParaRPr lang="en-US"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baseline="-25000" dirty="0"/>
          </a:p>
        </p:txBody>
      </p:sp>
      <p:sp>
        <p:nvSpPr>
          <p:cNvPr id="3" name="Content Placeholder 2"/>
          <p:cNvSpPr>
            <a:spLocks noGrp="1"/>
          </p:cNvSpPr>
          <p:nvPr>
            <p:ph idx="1"/>
          </p:nvPr>
        </p:nvSpPr>
        <p:spPr>
          <a:xfrm>
            <a:off x="457200" y="1524000"/>
            <a:ext cx="8229600" cy="5050536"/>
          </a:xfrm>
        </p:spPr>
        <p:txBody>
          <a:bodyPr/>
          <a:lstStyle/>
          <a:p>
            <a:r>
              <a:rPr lang="en-US" dirty="0" smtClean="0"/>
              <a:t>Typical genotype:  10 decisions genetically specified, 10 left to learn</a:t>
            </a:r>
          </a:p>
          <a:p>
            <a:r>
              <a:rPr lang="en-US" dirty="0" smtClean="0"/>
              <a:t>2</a:t>
            </a:r>
            <a:r>
              <a:rPr lang="en-US" baseline="30000" dirty="0" smtClean="0"/>
              <a:t>10</a:t>
            </a:r>
            <a:r>
              <a:rPr lang="en-US" baseline="-25000" dirty="0" smtClean="0"/>
              <a:t> </a:t>
            </a:r>
            <a:r>
              <a:rPr lang="en-US" baseline="30000" dirty="0" smtClean="0"/>
              <a:t> </a:t>
            </a:r>
            <a:r>
              <a:rPr lang="en-US" dirty="0" smtClean="0"/>
              <a:t> trials for each organism </a:t>
            </a:r>
          </a:p>
          <a:p>
            <a:pPr lvl="2"/>
            <a:r>
              <a:rPr lang="en-US" dirty="0" smtClean="0"/>
              <a:t>Good chance </a:t>
            </a:r>
          </a:p>
          <a:p>
            <a:pPr lvl="3"/>
            <a:r>
              <a:rPr lang="en-US" dirty="0" smtClean="0"/>
              <a:t>10 genetically specified connectors &amp; 10 potential connections will result in the successful net</a:t>
            </a:r>
            <a:endParaRPr lang="en-US" dirty="0" smtClean="0"/>
          </a:p>
          <a:p>
            <a:r>
              <a:rPr lang="en-US" dirty="0" smtClean="0"/>
              <a:t>The offspring of the mating is generated randomly by choosing a cross-over point</a:t>
            </a:r>
            <a:r>
              <a:rPr lang="en-US" dirty="0" smtClean="0"/>
              <a:t> </a:t>
            </a:r>
            <a:r>
              <a:rPr lang="en-US" dirty="0" smtClean="0"/>
              <a:t>and copying all alleles from the first parent up to the cross-over, and then from the second parent beyond the cross-over point.</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439</TotalTime>
  <Words>1845</Words>
  <Application>Microsoft Office PowerPoint</Application>
  <PresentationFormat>On-screen Show (4:3)</PresentationFormat>
  <Paragraphs>136</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Urban</vt:lpstr>
      <vt:lpstr>Evolution and Learning </vt:lpstr>
      <vt:lpstr>Quick Intro</vt:lpstr>
      <vt:lpstr>Slide 3</vt:lpstr>
      <vt:lpstr>Simulation </vt:lpstr>
      <vt:lpstr>Simulation continued…</vt:lpstr>
      <vt:lpstr>Slide 6</vt:lpstr>
      <vt:lpstr>GA</vt:lpstr>
      <vt:lpstr>GA continued…</vt:lpstr>
      <vt:lpstr>Slide 9</vt:lpstr>
      <vt:lpstr>Pros of Learning </vt:lpstr>
      <vt:lpstr>David Ackley's Experiments with Lamarckian evolution</vt:lpstr>
      <vt:lpstr>Slide 12</vt:lpstr>
      <vt:lpstr>Slide 13</vt:lpstr>
      <vt:lpstr>Slide 14</vt:lpstr>
      <vt:lpstr>Results of Ackley’s Experiments…</vt:lpstr>
      <vt:lpstr>Results Continued…</vt:lpstr>
      <vt:lpstr>Parisi- Learning, Behavior, and Evolution</vt:lpstr>
      <vt:lpstr>Simulation (Learning)</vt:lpstr>
      <vt:lpstr>Simulation (Behavior)</vt:lpstr>
      <vt:lpstr>Simulation (Behavior) cont…</vt:lpstr>
      <vt:lpstr>Parisi’s Conclusion</vt:lpstr>
      <vt:lpstr>Sources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Lindsey</dc:creator>
  <cp:lastModifiedBy>mdrineha</cp:lastModifiedBy>
  <cp:revision>45</cp:revision>
  <dcterms:created xsi:type="dcterms:W3CDTF">2010-03-28T23:02:32Z</dcterms:created>
  <dcterms:modified xsi:type="dcterms:W3CDTF">2010-03-29T18:02:01Z</dcterms:modified>
</cp:coreProperties>
</file>