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58" r:id="rId7"/>
    <p:sldId id="266" r:id="rId8"/>
    <p:sldId id="259" r:id="rId9"/>
    <p:sldId id="263" r:id="rId10"/>
    <p:sldId id="265" r:id="rId11"/>
    <p:sldId id="264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252-72F3-474F-8582-32D765D3064E}" type="slidenum">
              <a:rPr smtClean="0"/>
              <a:pPr/>
              <a:t>‹#›</a:t>
            </a:fld>
            <a:endParaRPr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BED84C8-7F4C-9848-A8D8-122577AE292D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64FC139-EAF0-074D-B442-2C54A9EF3A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psci.com/node/19963" TargetMode="External"/><Relationship Id="rId4" Type="http://schemas.openxmlformats.org/officeDocument/2006/relationships/hyperlink" Target="http://borntoexplore.org/evolve.htm" TargetMode="External"/><Relationship Id="rId5" Type="http://schemas.openxmlformats.org/officeDocument/2006/relationships/hyperlink" Target="http://copingkoala.wordpress.com/category/calvin-hobbes/" TargetMode="External"/><Relationship Id="rId6" Type="http://schemas.openxmlformats.org/officeDocument/2006/relationships/hyperlink" Target="http://www.biology-direct.com/content/3/1/11" TargetMode="External"/><Relationship Id="rId7" Type="http://schemas.openxmlformats.org/officeDocument/2006/relationships/hyperlink" Target="http://climatecolab.org/web/guest/home" TargetMode="External"/><Relationship Id="rId8" Type="http://schemas.openxmlformats.org/officeDocument/2006/relationships/hyperlink" Target="http://www.ncbi.nlm.nih.gov/pubmed/12100445" TargetMode="External"/><Relationship Id="rId9" Type="http://schemas.openxmlformats.org/officeDocument/2006/relationships/hyperlink" Target="http://sugarscape.sourceforge.net/" TargetMode="External"/><Relationship Id="rId10" Type="http://schemas.openxmlformats.org/officeDocument/2006/relationships/hyperlink" Target="http://ccl.northwestern.edu/netlogo/" TargetMode="External"/><Relationship Id="rId11" Type="http://schemas.openxmlformats.org/officeDocument/2006/relationships/hyperlink" Target="http://www.youtube.com/watch?v=Buyub6vIG3Q&amp;feature=relate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csub.org/soulsoup/?p=5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k.brightcove.com/services/player/bcpid1454928625?bctid=1454954271" TargetMode="Externa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Buyub6vIG3Q&amp;feature=related" TargetMode="Externa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Learning and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Nate and Katie Carney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Trypanosoma </a:t>
            </a:r>
            <a:r>
              <a:rPr lang="pt-BR" dirty="0" err="1"/>
              <a:t>brucei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Sleeping sickness virus</a:t>
            </a:r>
          </a:p>
          <a:p>
            <a:r>
              <a:rPr lang="en-US" dirty="0" smtClean="0"/>
              <a:t>Carried in Tsetse flies in Africa</a:t>
            </a:r>
          </a:p>
          <a:p>
            <a:r>
              <a:rPr lang="en-US" dirty="0" smtClean="0"/>
              <a:t>Survival of bacteria depends on constant complex changes due to two different habitats – insect stomach and mammalian bloodstream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8680"/>
            <a:ext cx="76073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476672"/>
            <a:ext cx="7581901" cy="648072"/>
          </a:xfrm>
        </p:spPr>
        <p:txBody>
          <a:bodyPr/>
          <a:lstStyle/>
          <a:p>
            <a:r>
              <a:rPr lang="en-US" sz="3600" dirty="0" smtClean="0"/>
              <a:t>Sources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340768"/>
            <a:ext cx="7581901" cy="4495256"/>
          </a:xfrm>
        </p:spPr>
        <p:txBody>
          <a:bodyPr>
            <a:normAutofit fontScale="92500" lnSpcReduction="20000"/>
          </a:bodyPr>
          <a:lstStyle/>
          <a:p>
            <a:r>
              <a:rPr lang="hu-HU" sz="1400" dirty="0">
                <a:hlinkClick r:id="rId2"/>
              </a:rPr>
              <a:t>http://incsub.org/soulsoup/?p=</a:t>
            </a:r>
            <a:r>
              <a:rPr lang="hu-HU" sz="1400" dirty="0" smtClean="0">
                <a:hlinkClick r:id="rId2"/>
              </a:rPr>
              <a:t>55</a:t>
            </a:r>
            <a:endParaRPr lang="hu-HU" sz="1400" dirty="0" smtClean="0"/>
          </a:p>
          <a:p>
            <a:r>
              <a:rPr lang="hu-HU" sz="1400" dirty="0" smtClean="0"/>
              <a:t>Endoscope - </a:t>
            </a:r>
            <a:r>
              <a:rPr lang="pl-PL" sz="1400" dirty="0">
                <a:hlinkClick r:id="rId3"/>
              </a:rPr>
              <a:t>http://www.popsci.com/node/</a:t>
            </a:r>
            <a:r>
              <a:rPr lang="pl-PL" sz="1400" dirty="0" smtClean="0">
                <a:hlinkClick r:id="rId3"/>
              </a:rPr>
              <a:t>19963</a:t>
            </a:r>
            <a:endParaRPr lang="pl-PL" sz="1400" dirty="0" smtClean="0"/>
          </a:p>
          <a:p>
            <a:r>
              <a:rPr lang="nl-NL" sz="1400" dirty="0">
                <a:hlinkClick r:id="rId4"/>
              </a:rPr>
              <a:t>http://borntoexplore.org/</a:t>
            </a:r>
            <a:r>
              <a:rPr lang="nl-NL" sz="1400" dirty="0" smtClean="0">
                <a:hlinkClick r:id="rId4"/>
              </a:rPr>
              <a:t>evolve.htm</a:t>
            </a:r>
            <a:endParaRPr lang="nl-NL" sz="1400" dirty="0" smtClean="0"/>
          </a:p>
          <a:p>
            <a:r>
              <a:rPr lang="nl-NL" sz="1400" dirty="0">
                <a:hlinkClick r:id="rId5"/>
              </a:rPr>
              <a:t>http://copingkoala.wordpress.com/category/calvin-hobbes</a:t>
            </a:r>
            <a:r>
              <a:rPr lang="nl-NL" sz="1400" dirty="0" smtClean="0">
                <a:hlinkClick r:id="rId5"/>
              </a:rPr>
              <a:t>/</a:t>
            </a:r>
            <a:endParaRPr lang="nl-NL" sz="1400" dirty="0" smtClean="0"/>
          </a:p>
          <a:p>
            <a:r>
              <a:rPr lang="en-US" sz="1400" dirty="0">
                <a:hlinkClick r:id="rId6"/>
              </a:rPr>
              <a:t>http://www.biology-direct.com/content/3/1/</a:t>
            </a:r>
            <a:r>
              <a:rPr lang="en-US" sz="1400" dirty="0" smtClean="0">
                <a:hlinkClick r:id="rId6"/>
              </a:rPr>
              <a:t>11</a:t>
            </a:r>
            <a:endParaRPr lang="en-US" sz="1400" dirty="0" smtClean="0"/>
          </a:p>
          <a:p>
            <a:r>
              <a:rPr lang="en-US" sz="1400" dirty="0">
                <a:hlinkClick r:id="rId7"/>
              </a:rPr>
              <a:t>http://climatecolab.org/web/guest/</a:t>
            </a:r>
            <a:r>
              <a:rPr lang="en-US" sz="1400" dirty="0" smtClean="0">
                <a:hlinkClick r:id="rId7"/>
              </a:rPr>
              <a:t>home</a:t>
            </a:r>
            <a:endParaRPr lang="en-US" sz="1400" dirty="0" smtClean="0"/>
          </a:p>
          <a:p>
            <a:r>
              <a:rPr lang="hr-HR" sz="1400" dirty="0">
                <a:hlinkClick r:id="rId8"/>
              </a:rPr>
              <a:t>http://www.ncbi.nlm.nih.gov/pubmed/</a:t>
            </a:r>
            <a:r>
              <a:rPr lang="hr-HR" sz="1400" dirty="0" smtClean="0">
                <a:hlinkClick r:id="rId8"/>
              </a:rPr>
              <a:t>12100445</a:t>
            </a:r>
            <a:endParaRPr lang="hr-HR" sz="1400" dirty="0" smtClean="0"/>
          </a:p>
          <a:p>
            <a:r>
              <a:rPr lang="de-DE" sz="1400" dirty="0">
                <a:hlinkClick r:id="rId9"/>
              </a:rPr>
              <a:t>http://sugarscape.sourceforge.net</a:t>
            </a:r>
            <a:r>
              <a:rPr lang="de-DE" sz="1400" dirty="0" smtClean="0">
                <a:hlinkClick r:id="rId9"/>
              </a:rPr>
              <a:t>/</a:t>
            </a:r>
            <a:endParaRPr lang="de-DE" sz="1400" dirty="0" smtClean="0"/>
          </a:p>
          <a:p>
            <a:r>
              <a:rPr lang="en-US" sz="1400" dirty="0">
                <a:hlinkClick r:id="rId10"/>
              </a:rPr>
              <a:t>http://ccl.northwestern.edu/netlogo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11"/>
              </a:rPr>
              <a:t>http://www.youtube.com/watch?v=Buyub6vIG3Q&amp;feature=</a:t>
            </a:r>
            <a:r>
              <a:rPr lang="en-US" sz="1400" dirty="0" smtClean="0">
                <a:hlinkClick r:id="rId11"/>
              </a:rPr>
              <a:t>related</a:t>
            </a:r>
            <a:endParaRPr lang="en-US" sz="1400" dirty="0" smtClean="0"/>
          </a:p>
          <a:p>
            <a:r>
              <a:rPr lang="pl-PL" sz="1400" dirty="0"/>
              <a:t>http://</a:t>
            </a:r>
            <a:r>
              <a:rPr lang="pl-PL" sz="1400" dirty="0" err="1"/>
              <a:t>www.cogsci.rpi.edu</a:t>
            </a:r>
            <a:r>
              <a:rPr lang="pl-PL" sz="1400" dirty="0"/>
              <a:t>/~</a:t>
            </a:r>
            <a:r>
              <a:rPr lang="pl-PL" sz="1400" dirty="0" err="1"/>
              <a:t>rsun</a:t>
            </a:r>
            <a:r>
              <a:rPr lang="pl-PL" sz="1400" dirty="0"/>
              <a:t>/</a:t>
            </a:r>
            <a:r>
              <a:rPr lang="pl-PL" sz="1400" dirty="0" err="1"/>
              <a:t>clarion.html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Collective Learning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“Development </a:t>
            </a:r>
            <a:r>
              <a:rPr lang="en-US" sz="3200" dirty="0"/>
              <a:t>of knowledge is attributed to the system of human agents interacting dynamically with </a:t>
            </a:r>
            <a:r>
              <a:rPr lang="en-US" sz="3200" dirty="0" smtClean="0"/>
              <a:t>artifacts.” </a:t>
            </a:r>
          </a:p>
          <a:p>
            <a:r>
              <a:rPr lang="en-US" sz="3200" dirty="0" smtClean="0"/>
              <a:t>“Illustrates </a:t>
            </a:r>
            <a:r>
              <a:rPr lang="en-US" sz="3200" dirty="0"/>
              <a:t>the process of interaction between people and technologies in order to determine how to best represent, store and provide access to digital resources and other </a:t>
            </a:r>
            <a:r>
              <a:rPr lang="en-US" sz="3200" dirty="0" smtClean="0"/>
              <a:t>artifacts.” – J. </a:t>
            </a:r>
            <a:r>
              <a:rPr lang="en-US" sz="3200" dirty="0" err="1" smtClean="0"/>
              <a:t>Fadul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RIMITIVE-WSJ-1005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99" y="107577"/>
            <a:ext cx="8543801" cy="636882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between individuals</a:t>
            </a:r>
          </a:p>
          <a:p>
            <a:r>
              <a:rPr lang="en-US" dirty="0"/>
              <a:t>Size of population</a:t>
            </a:r>
          </a:p>
          <a:p>
            <a:r>
              <a:rPr lang="en-US" dirty="0" smtClean="0"/>
              <a:t>Individuality</a:t>
            </a:r>
          </a:p>
          <a:p>
            <a:endParaRPr lang="en-US" dirty="0"/>
          </a:p>
          <a:p>
            <a:r>
              <a:rPr lang="en-US" dirty="0" err="1" smtClean="0"/>
              <a:t>Sugarscape</a:t>
            </a:r>
            <a:r>
              <a:rPr lang="en-US" dirty="0"/>
              <a:t> </a:t>
            </a:r>
            <a:r>
              <a:rPr lang="en-US" dirty="0" smtClean="0"/>
              <a:t>is a useful tool for looking at modeling how societies can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426732"/>
          </a:xfrm>
        </p:spPr>
        <p:txBody>
          <a:bodyPr>
            <a:normAutofit/>
          </a:bodyPr>
          <a:lstStyle/>
          <a:p>
            <a:r>
              <a:rPr lang="en-US" dirty="0" smtClean="0"/>
              <a:t>Von Neumann machine and Stanislaw </a:t>
            </a:r>
            <a:r>
              <a:rPr lang="en-US" dirty="0" err="1" smtClean="0"/>
              <a:t>Ulam</a:t>
            </a:r>
            <a:r>
              <a:rPr lang="en-US" dirty="0" smtClean="0"/>
              <a:t> - CA</a:t>
            </a:r>
          </a:p>
          <a:p>
            <a:r>
              <a:rPr lang="en-US" dirty="0" smtClean="0"/>
              <a:t>John Conway – Game of Life</a:t>
            </a:r>
          </a:p>
          <a:p>
            <a:r>
              <a:rPr lang="en-US" dirty="0" smtClean="0"/>
              <a:t>Craig Reynolds – Agent-based modeling</a:t>
            </a:r>
          </a:p>
          <a:p>
            <a:r>
              <a:rPr lang="en-US" dirty="0" smtClean="0"/>
              <a:t>Christopher Langton – AL</a:t>
            </a:r>
          </a:p>
          <a:p>
            <a:r>
              <a:rPr lang="en-US" dirty="0" smtClean="0"/>
              <a:t>Joshua M. Epstein and Robert Axtell – larger scale model – </a:t>
            </a:r>
            <a:r>
              <a:rPr lang="en-US" dirty="0" err="1" smtClean="0"/>
              <a:t>Sugarscape</a:t>
            </a:r>
            <a:endParaRPr lang="en-US" dirty="0" smtClean="0"/>
          </a:p>
          <a:p>
            <a:r>
              <a:rPr lang="en-US" dirty="0" smtClean="0"/>
              <a:t>Ron Sun – Agent based models of human cognition</a:t>
            </a:r>
          </a:p>
        </p:txBody>
      </p:sp>
    </p:spTree>
    <p:extLst>
      <p:ext uri="{BB962C8B-B14F-4D97-AF65-F5344CB8AC3E}">
        <p14:creationId xmlns:p14="http://schemas.microsoft.com/office/powerpoint/2010/main" val="11152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Endoscope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3168352" cy="4570748"/>
          </a:xfrm>
        </p:spPr>
        <p:txBody>
          <a:bodyPr>
            <a:normAutofit/>
          </a:bodyPr>
          <a:lstStyle/>
          <a:p>
            <a:r>
              <a:rPr lang="en-US" dirty="0" smtClean="0"/>
              <a:t>Created by a Gastroenterologist </a:t>
            </a:r>
            <a:r>
              <a:rPr lang="en-US" dirty="0" smtClean="0"/>
              <a:t>and </a:t>
            </a:r>
            <a:r>
              <a:rPr lang="en-US" dirty="0" smtClean="0"/>
              <a:t>a guided </a:t>
            </a:r>
            <a:r>
              <a:rPr lang="en-US" dirty="0" smtClean="0"/>
              <a:t>missile </a:t>
            </a:r>
            <a:r>
              <a:rPr lang="en-US" dirty="0" smtClean="0"/>
              <a:t>designer</a:t>
            </a:r>
          </a:p>
          <a:p>
            <a:endParaRPr lang="en-US" dirty="0" smtClean="0"/>
          </a:p>
          <a:p>
            <a:pPr>
              <a:buNone/>
            </a:pPr>
            <a:r>
              <a:rPr lang="sv-SE" dirty="0" smtClean="0">
                <a:hlinkClick r:id="rId2"/>
              </a:rPr>
              <a:t>Pill Demo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i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628800"/>
            <a:ext cx="4536504" cy="432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56792"/>
            <a:ext cx="7581901" cy="3953436"/>
          </a:xfrm>
        </p:spPr>
        <p:txBody>
          <a:bodyPr/>
          <a:lstStyle/>
          <a:p>
            <a:r>
              <a:rPr lang="en-US" dirty="0" smtClean="0"/>
              <a:t>Google, Wikipedia, Twitter, along with other social media - </a:t>
            </a:r>
            <a:r>
              <a:rPr lang="en-US" dirty="0" smtClean="0">
                <a:hlinkClick r:id="rId2"/>
              </a:rPr>
              <a:t>Crowdsourcing Zak Fish</a:t>
            </a:r>
            <a:endParaRPr lang="en-US" dirty="0" smtClean="0"/>
          </a:p>
          <a:p>
            <a:r>
              <a:rPr lang="en-US" dirty="0" smtClean="0"/>
              <a:t>MIT combating climate change issues using crowdsourcing – Climate </a:t>
            </a:r>
            <a:r>
              <a:rPr lang="en-US" dirty="0" err="1" smtClean="0"/>
              <a:t>CoLab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4"/>
            <a:ext cx="9144000" cy="2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Weaker “braking” mechanisms within the brain</a:t>
            </a:r>
          </a:p>
          <a:p>
            <a:r>
              <a:rPr lang="en-US" dirty="0" smtClean="0"/>
              <a:t>5% of population</a:t>
            </a:r>
          </a:p>
          <a:p>
            <a:r>
              <a:rPr lang="en-US" dirty="0" smtClean="0"/>
              <a:t>Necessary for the advancement of society</a:t>
            </a:r>
          </a:p>
          <a:p>
            <a:endParaRPr lang="en-US" dirty="0" smtClean="0"/>
          </a:p>
        </p:txBody>
      </p:sp>
      <p:pic>
        <p:nvPicPr>
          <p:cNvPr id="4" name="Picture 3" descr="Calvin and Hobbes-2009.01.2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" y="4038600"/>
            <a:ext cx="7620000" cy="246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increase of genetic information or that of the organizational complexity of a </a:t>
            </a:r>
            <a:r>
              <a:rPr lang="en-US" dirty="0" smtClean="0"/>
              <a:t>system</a:t>
            </a:r>
          </a:p>
          <a:p>
            <a:r>
              <a:rPr lang="en-US" dirty="0" err="1" smtClean="0"/>
              <a:t>Netlogo</a:t>
            </a:r>
            <a:r>
              <a:rPr lang="en-US" dirty="0" smtClean="0"/>
              <a:t> is a tool used to model the development of complexity within systems</a:t>
            </a:r>
          </a:p>
          <a:p>
            <a:r>
              <a:rPr lang="en-US" dirty="0" smtClean="0"/>
              <a:t>When evolving complexity, smaller mutation rates is more beneficial than greater mutation rates. The higher the mutation rate, the more it is inhibited.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7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FFFFFF"/>
      </a:dk1>
      <a:lt1>
        <a:srgbClr val="000000"/>
      </a:lt1>
      <a:dk2>
        <a:srgbClr val="212C28"/>
      </a:dk2>
      <a:lt2>
        <a:srgbClr val="7C9BA5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157</TotalTime>
  <Words>398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Orbit</vt:lpstr>
      <vt:lpstr>Evolution of Learning and Complexity</vt:lpstr>
      <vt:lpstr>Collective Learning</vt:lpstr>
      <vt:lpstr>PowerPoint Presentation</vt:lpstr>
      <vt:lpstr>Collective Learning</vt:lpstr>
      <vt:lpstr>Evolutionary Software</vt:lpstr>
      <vt:lpstr>Endoscope Camera</vt:lpstr>
      <vt:lpstr>Current Intelligence</vt:lpstr>
      <vt:lpstr>ADHD</vt:lpstr>
      <vt:lpstr>Complexity</vt:lpstr>
      <vt:lpstr>Trypanosoma brucei</vt:lpstr>
      <vt:lpstr>PowerPoint Presentation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Katie Carney</dc:creator>
  <cp:lastModifiedBy>UITS:STC Mac Team</cp:lastModifiedBy>
  <cp:revision>13</cp:revision>
  <dcterms:created xsi:type="dcterms:W3CDTF">2011-04-03T22:54:57Z</dcterms:created>
  <dcterms:modified xsi:type="dcterms:W3CDTF">2011-04-04T15:39:11Z</dcterms:modified>
</cp:coreProperties>
</file>