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ED5F9-1F9C-DD40-AD97-B54F6D6F1111}" type="datetimeFigureOut">
              <a:rPr lang="en-US" smtClean="0"/>
              <a:pPr/>
              <a:t>1/24/11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8E564-12CC-D344-8556-A5496F436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E564-12CC-D344-8556-A5496F4363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BE08-C583-3942-8F6C-5A2D575056DE}" type="datetimeFigureOut">
              <a:rPr lang="en-US" smtClean="0"/>
              <a:pPr/>
              <a:t>1/24/11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1AE6-54C0-2E49-90A6-B12E36219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BE08-C583-3942-8F6C-5A2D575056DE}" type="datetimeFigureOut">
              <a:rPr lang="en-US" smtClean="0"/>
              <a:pPr/>
              <a:t>1/24/11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1AE6-54C0-2E49-90A6-B12E36219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BE08-C583-3942-8F6C-5A2D575056DE}" type="datetimeFigureOut">
              <a:rPr lang="en-US" smtClean="0"/>
              <a:pPr/>
              <a:t>1/24/11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1AE6-54C0-2E49-90A6-B12E36219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BE08-C583-3942-8F6C-5A2D575056DE}" type="datetimeFigureOut">
              <a:rPr lang="en-US" smtClean="0"/>
              <a:pPr/>
              <a:t>1/24/11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1AE6-54C0-2E49-90A6-B12E36219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BE08-C583-3942-8F6C-5A2D575056DE}" type="datetimeFigureOut">
              <a:rPr lang="en-US" smtClean="0"/>
              <a:pPr/>
              <a:t>1/24/11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1AE6-54C0-2E49-90A6-B12E36219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BE08-C583-3942-8F6C-5A2D575056DE}" type="datetimeFigureOut">
              <a:rPr lang="en-US" smtClean="0"/>
              <a:pPr/>
              <a:t>1/24/11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1AE6-54C0-2E49-90A6-B12E36219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BE08-C583-3942-8F6C-5A2D575056DE}" type="datetimeFigureOut">
              <a:rPr lang="en-US" smtClean="0"/>
              <a:pPr/>
              <a:t>1/24/11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1AE6-54C0-2E49-90A6-B12E36219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BE08-C583-3942-8F6C-5A2D575056DE}" type="datetimeFigureOut">
              <a:rPr lang="en-US" smtClean="0"/>
              <a:pPr/>
              <a:t>1/24/11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1AE6-54C0-2E49-90A6-B12E36219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BE08-C583-3942-8F6C-5A2D575056DE}" type="datetimeFigureOut">
              <a:rPr lang="en-US" smtClean="0"/>
              <a:pPr/>
              <a:t>1/24/11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1AE6-54C0-2E49-90A6-B12E36219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BE08-C583-3942-8F6C-5A2D575056DE}" type="datetimeFigureOut">
              <a:rPr lang="en-US" smtClean="0"/>
              <a:pPr/>
              <a:t>1/24/11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1AE6-54C0-2E49-90A6-B12E36219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BE08-C583-3942-8F6C-5A2D575056DE}" type="datetimeFigureOut">
              <a:rPr lang="en-US" smtClean="0"/>
              <a:pPr/>
              <a:t>1/24/11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1AE6-54C0-2E49-90A6-B12E36219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BE08-C583-3942-8F6C-5A2D575056DE}" type="datetimeFigureOut">
              <a:rPr lang="en-US" smtClean="0"/>
              <a:pPr/>
              <a:t>1/24/11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1AE6-54C0-2E49-90A6-B12E36219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volution.berkeley.edu/evolibrary/article/evo_54" TargetMode="External"/><Relationship Id="rId3" Type="http://schemas.openxmlformats.org/officeDocument/2006/relationships/hyperlink" Target="http://en.wikipedia.org/wiki/File:Evolution_of_complexity.s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Trends and Complexity </a:t>
            </a:r>
            <a:r>
              <a:rPr lang="en-US" smtClean="0"/>
              <a:t>In Evolution and 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Hunter Wroblewski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</a:t>
            </a:r>
            <a:endParaRPr lang="en-US" dirty="0"/>
          </a:p>
        </p:txBody>
      </p:sp>
      <p:pic>
        <p:nvPicPr>
          <p:cNvPr id="4" name="Content Placeholder 3" descr="trends_graph.gif"/>
          <p:cNvPicPr>
            <a:picLocks noGrp="1" noChangeAspect="1"/>
          </p:cNvPicPr>
          <p:nvPr>
            <p:ph idx="1"/>
          </p:nvPr>
        </p:nvPicPr>
        <p:blipFill>
          <a:blip r:embed="rId3"/>
          <a:srcRect t="-33656" b="-33656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1828800" y="532507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Random Fluctuation vs. A Trend</a:t>
            </a:r>
          </a:p>
          <a:p>
            <a:r>
              <a:rPr lang="en-US" dirty="0" smtClean="0"/>
              <a:t>                  </a:t>
            </a:r>
            <a:r>
              <a:rPr lang="en-US" sz="1200" dirty="0" smtClean="0"/>
              <a:t> (http</a:t>
            </a:r>
            <a:r>
              <a:rPr lang="en-US" sz="1200" dirty="0" smtClean="0"/>
              <a:t>://evolution.berkeley.edu/evolibrary/article/</a:t>
            </a:r>
            <a:r>
              <a:rPr lang="en-US" sz="1200" dirty="0" smtClean="0"/>
              <a:t>evo_54)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 smtClean="0"/>
              <a:t>N</a:t>
            </a:r>
            <a:r>
              <a:rPr lang="en-US" dirty="0" smtClean="0"/>
              <a:t>ot Always </a:t>
            </a:r>
            <a:r>
              <a:rPr lang="en-US" dirty="0" smtClean="0"/>
              <a:t>H</a:t>
            </a:r>
            <a:r>
              <a:rPr lang="en-US" dirty="0" smtClean="0"/>
              <a:t>ave a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Misconception’s (higher organisms)</a:t>
            </a:r>
          </a:p>
          <a:p>
            <a:endParaRPr lang="en-US" dirty="0" smtClean="0"/>
          </a:p>
          <a:p>
            <a:r>
              <a:rPr lang="en-US" dirty="0" smtClean="0"/>
              <a:t>Simplicity vs. Complexity (rate of production)</a:t>
            </a:r>
          </a:p>
          <a:p>
            <a:endParaRPr lang="en-US" dirty="0" smtClean="0"/>
          </a:p>
          <a:p>
            <a:r>
              <a:rPr lang="en-US" dirty="0" smtClean="0"/>
              <a:t>Examples: Malaria and </a:t>
            </a:r>
            <a:r>
              <a:rPr lang="en-US" dirty="0" err="1" smtClean="0"/>
              <a:t>Mycoplasma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parasites have dispensed of traits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olution-500x1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2" y="1752600"/>
            <a:ext cx="9018558" cy="2940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see that organisms evolve to become more complex</a:t>
            </a:r>
          </a:p>
          <a:p>
            <a:r>
              <a:rPr lang="en-US" dirty="0" smtClean="0"/>
              <a:t>Typically through co-evolution (evolutionary arms race) </a:t>
            </a:r>
            <a:endParaRPr lang="en-US" dirty="0"/>
          </a:p>
        </p:txBody>
      </p:sp>
      <p:pic>
        <p:nvPicPr>
          <p:cNvPr id="4" name="Picture 3" descr="titanother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345366"/>
            <a:ext cx="2057400" cy="3512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A response to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http://upload.wikimedia.org/wikipedia/commons/3/3b/Evolution_of_complexity.svg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Vs. Passive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can be passive or active</a:t>
            </a:r>
          </a:p>
          <a:p>
            <a:r>
              <a:rPr lang="en-US" dirty="0" smtClean="0"/>
              <a:t>Active- evolutionary self-organization</a:t>
            </a:r>
          </a:p>
          <a:p>
            <a:r>
              <a:rPr lang="en-US" dirty="0" smtClean="0"/>
              <a:t>Passive- a response to a greater amount of biodiversity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think this means?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find that this has proven troublesome in </a:t>
            </a:r>
            <a:r>
              <a:rPr lang="en-US" dirty="0" err="1" smtClean="0"/>
              <a:t>A</a:t>
            </a:r>
            <a:r>
              <a:rPr lang="en-US" dirty="0" err="1" smtClean="0"/>
              <a:t>rtifical</a:t>
            </a:r>
            <a:r>
              <a:rPr lang="en-US" dirty="0" smtClean="0"/>
              <a:t> life.</a:t>
            </a:r>
          </a:p>
          <a:p>
            <a:r>
              <a:rPr lang="en-US" dirty="0" smtClean="0"/>
              <a:t>We find this in Thomas Rays Tierra. With the absence of the fitness function. Like many other computer models the model at large begins to loop or ceases to evolve.</a:t>
            </a:r>
          </a:p>
          <a:p>
            <a:r>
              <a:rPr lang="en-US" dirty="0" smtClean="0"/>
              <a:t>How do we produce true “open-ended evolution” or rather can we make sense of evolution?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Artiﬁcial</a:t>
            </a:r>
            <a:r>
              <a:rPr lang="en-US" sz="1600" dirty="0" smtClean="0"/>
              <a:t> life: organization, adaptation and complexity from the bottom up Review TRENDS in Cognitive Sciences Vol.7 No.11 November 2003 </a:t>
            </a:r>
            <a:r>
              <a:rPr lang="en-US" sz="1600" dirty="0" smtClean="0"/>
              <a:t>505. Mark A. </a:t>
            </a:r>
            <a:r>
              <a:rPr lang="en-US" sz="1600" dirty="0" err="1" smtClean="0"/>
              <a:t>Bedau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>
                <a:hlinkClick r:id="rId2"/>
              </a:rPr>
              <a:t>http://evolution.berkeley.edu/evolibrary/article/</a:t>
            </a:r>
            <a:r>
              <a:rPr lang="en-US" sz="1600" dirty="0" smtClean="0">
                <a:hlinkClick r:id="rId2"/>
              </a:rPr>
              <a:t>evo_54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Ray, T. S. 1991, "Evolution and optimization of digital organisms", in Billingsley K.R. et al. (</a:t>
            </a:r>
            <a:r>
              <a:rPr lang="en-US" sz="1600" dirty="0" err="1" smtClean="0"/>
              <a:t>eds</a:t>
            </a:r>
            <a:r>
              <a:rPr lang="en-US" sz="1600" dirty="0" smtClean="0"/>
              <a:t>), </a:t>
            </a:r>
            <a:r>
              <a:rPr lang="en-US" sz="1600" i="1" dirty="0" smtClean="0"/>
              <a:t>Scientific Excellence in Supercomputing: The IBM 1990 Contest Prize Papers, Athens, GA, 30602: The Baldwin Press, The University of Georgia. Publication date: December 1991, pp. 489–531</a:t>
            </a:r>
            <a:r>
              <a:rPr lang="en-US" sz="1600" i="1" dirty="0" smtClean="0"/>
              <a:t>.</a:t>
            </a:r>
          </a:p>
          <a:p>
            <a:endParaRPr lang="en-US" sz="1600" i="1" dirty="0" smtClean="0"/>
          </a:p>
          <a:p>
            <a:r>
              <a:rPr lang="en-US" sz="1600" i="1" dirty="0" smtClean="0">
                <a:hlinkClick r:id="rId3"/>
              </a:rPr>
              <a:t>http://en.wikipedia.org/wiki/File:Evolution_of_complexity.</a:t>
            </a:r>
            <a:r>
              <a:rPr lang="en-US" sz="1600" i="1" dirty="0" smtClean="0">
                <a:hlinkClick r:id="rId3"/>
              </a:rPr>
              <a:t>svg</a:t>
            </a:r>
            <a:r>
              <a:rPr lang="en-US" sz="1600" i="1" dirty="0" smtClean="0"/>
              <a:t> Tim Vicks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350</Words>
  <Application>Microsoft Macintosh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Trends and Complexity In Evolution and AL</vt:lpstr>
      <vt:lpstr>Trends </vt:lpstr>
      <vt:lpstr>Does Not Always Have a Direction</vt:lpstr>
      <vt:lpstr>Slide 4</vt:lpstr>
      <vt:lpstr>Towards Complexity</vt:lpstr>
      <vt:lpstr>Evolution: A response to survival</vt:lpstr>
      <vt:lpstr>Active Vs. Passive</vt:lpstr>
      <vt:lpstr>What do I think this means?</vt:lpstr>
      <vt:lpstr>Works Citied</vt:lpstr>
    </vt:vector>
  </TitlesOfParts>
  <Company>indiana university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Evolution</dc:title>
  <dc:creator>hunter wroblewski</dc:creator>
  <cp:lastModifiedBy>hunter wroblewski</cp:lastModifiedBy>
  <cp:revision>3</cp:revision>
  <dcterms:created xsi:type="dcterms:W3CDTF">2011-01-24T17:32:49Z</dcterms:created>
  <dcterms:modified xsi:type="dcterms:W3CDTF">2011-01-24T18:58:54Z</dcterms:modified>
</cp:coreProperties>
</file>