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02B6-E950-499F-B2DA-08F01343BCE0}" type="datetimeFigureOut">
              <a:rPr lang="en-US" smtClean="0"/>
              <a:t>4/24/2011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283531-1D4C-4D8A-B5E8-093178FBDC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02B6-E950-499F-B2DA-08F01343BCE0}" type="datetimeFigureOut">
              <a:rPr lang="en-US" smtClean="0"/>
              <a:t>4/24/2011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3531-1D4C-4D8A-B5E8-093178FBD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02B6-E950-499F-B2DA-08F01343BCE0}" type="datetimeFigureOut">
              <a:rPr lang="en-US" smtClean="0"/>
              <a:t>4/24/2011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3531-1D4C-4D8A-B5E8-093178FBD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9802B6-E950-499F-B2DA-08F01343BCE0}" type="datetimeFigureOut">
              <a:rPr lang="en-US" smtClean="0"/>
              <a:t>4/24/2011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283531-1D4C-4D8A-B5E8-093178FBDCF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02B6-E950-499F-B2DA-08F01343BCE0}" type="datetimeFigureOut">
              <a:rPr lang="en-US" smtClean="0"/>
              <a:t>4/24/2011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283531-1D4C-4D8A-B5E8-093178FBDCF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B9802B6-E950-499F-B2DA-08F01343BCE0}" type="datetimeFigureOut">
              <a:rPr lang="en-US" smtClean="0"/>
              <a:t>4/24/2011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2283531-1D4C-4D8A-B5E8-093178FBDCF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B9802B6-E950-499F-B2DA-08F01343BCE0}" type="datetimeFigureOut">
              <a:rPr lang="en-US" smtClean="0"/>
              <a:t>4/24/2011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2283531-1D4C-4D8A-B5E8-093178FBDCFF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02B6-E950-499F-B2DA-08F01343BCE0}" type="datetimeFigureOut">
              <a:rPr lang="en-US" smtClean="0"/>
              <a:t>4/24/2011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283531-1D4C-4D8A-B5E8-093178FBDCF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02B6-E950-499F-B2DA-08F01343BCE0}" type="datetimeFigureOut">
              <a:rPr lang="en-US" smtClean="0"/>
              <a:t>4/24/2011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283531-1D4C-4D8A-B5E8-093178FBDCF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B9802B6-E950-499F-B2DA-08F01343BCE0}" type="datetimeFigureOut">
              <a:rPr lang="en-US" smtClean="0"/>
              <a:t>4/24/2011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2283531-1D4C-4D8A-B5E8-093178FBDC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9802B6-E950-499F-B2DA-08F01343BCE0}" type="datetimeFigureOut">
              <a:rPr lang="en-US" smtClean="0"/>
              <a:t>4/24/2011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283531-1D4C-4D8A-B5E8-093178FBDCF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CB9802B6-E950-499F-B2DA-08F01343BCE0}" type="datetimeFigureOut">
              <a:rPr lang="en-US" smtClean="0"/>
              <a:t>4/24/2011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42283531-1D4C-4D8A-B5E8-093178FBDCF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/>
          <p:cNvSpPr/>
          <p:nvPr/>
        </p:nvSpPr>
        <p:spPr>
          <a:xfrm>
            <a:off x="1" y="2667000"/>
            <a:ext cx="2041835" cy="4191000"/>
          </a:xfrm>
          <a:custGeom>
            <a:avLst/>
            <a:gdLst/>
            <a:ahLst/>
            <a:cxnLst/>
            <a:rect l="l" t="t" r="r" b="b"/>
            <a:pathLst>
              <a:path w="2041835" h="4191000">
                <a:moveTo>
                  <a:pt x="0" y="0"/>
                </a:moveTo>
                <a:lnTo>
                  <a:pt x="2041835" y="2389382"/>
                </a:lnTo>
                <a:lnTo>
                  <a:pt x="1" y="4191000"/>
                </a:lnTo>
                <a:lnTo>
                  <a:pt x="0" y="419100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 rot="19117381">
            <a:off x="732183" y="1567248"/>
            <a:ext cx="7680960" cy="10668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5400" dirty="0" smtClean="0"/>
              <a:t>Neural Networks</a:t>
            </a:r>
            <a:endParaRPr lang="en-US" sz="5400" dirty="0"/>
          </a:p>
        </p:txBody>
      </p:sp>
      <p:sp>
        <p:nvSpPr>
          <p:cNvPr id="18" name="Right Triangle 12"/>
          <p:cNvSpPr/>
          <p:nvPr/>
        </p:nvSpPr>
        <p:spPr>
          <a:xfrm rot="16200000">
            <a:off x="1143664" y="-1143001"/>
            <a:ext cx="6858001" cy="9144000"/>
          </a:xfrm>
          <a:custGeom>
            <a:avLst/>
            <a:gdLst/>
            <a:ahLst/>
            <a:cxnLst/>
            <a:rect l="l" t="t" r="r" b="b"/>
            <a:pathLst>
              <a:path w="6858001" h="9144000">
                <a:moveTo>
                  <a:pt x="6858000" y="7772400"/>
                </a:moveTo>
                <a:lnTo>
                  <a:pt x="0" y="7772400"/>
                </a:lnTo>
                <a:lnTo>
                  <a:pt x="0" y="0"/>
                </a:lnTo>
                <a:close/>
                <a:moveTo>
                  <a:pt x="6858001" y="7772401"/>
                </a:moveTo>
                <a:lnTo>
                  <a:pt x="6858001" y="9144000"/>
                </a:lnTo>
                <a:lnTo>
                  <a:pt x="0" y="9144000"/>
                </a:lnTo>
                <a:lnTo>
                  <a:pt x="0" y="7772401"/>
                </a:lnTo>
                <a:close/>
              </a:path>
            </a:pathLst>
          </a:custGeom>
          <a:solidFill>
            <a:schemeClr val="tx1">
              <a:lumMod val="9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924800" y="6324600"/>
            <a:ext cx="111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Chris Hall</a:t>
            </a:r>
          </a:p>
          <a:p>
            <a:r>
              <a:rPr lang="en-US" sz="1200" dirty="0" smtClean="0"/>
              <a:t>Marius </a:t>
            </a:r>
            <a:r>
              <a:rPr lang="en-US" sz="1200" dirty="0" err="1" smtClean="0"/>
              <a:t>Francu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081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410574" cy="4724400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FF9900"/>
              </a:buClr>
              <a:buFont typeface="Arial" pitchFamily="34" charset="0"/>
              <a:buChar char="•"/>
            </a:pPr>
            <a:r>
              <a:rPr lang="en-US" sz="2400" dirty="0"/>
              <a:t>An Artificial Neural Network (ANN) is an information processing paradigm that is inspired by the way biological nervous </a:t>
            </a:r>
            <a:r>
              <a:rPr lang="en-US" sz="2400" dirty="0" smtClean="0"/>
              <a:t>systems </a:t>
            </a:r>
            <a:r>
              <a:rPr lang="en-US" sz="2400" dirty="0"/>
              <a:t>process information</a:t>
            </a:r>
            <a:r>
              <a:rPr lang="en-US" sz="2400" dirty="0" smtClean="0"/>
              <a:t>.</a:t>
            </a:r>
          </a:p>
          <a:p>
            <a:pPr marL="285750" indent="-285750">
              <a:buClr>
                <a:srgbClr val="FF9900"/>
              </a:buClr>
              <a:buFont typeface="Arial" pitchFamily="34" charset="0"/>
              <a:buChar char="•"/>
            </a:pPr>
            <a:r>
              <a:rPr lang="en-US" sz="2400" dirty="0" smtClean="0"/>
              <a:t>Composed </a:t>
            </a:r>
            <a:r>
              <a:rPr lang="en-US" sz="2400" dirty="0"/>
              <a:t>of a large number of highly interconnected processing elements </a:t>
            </a:r>
            <a:r>
              <a:rPr lang="en-US" sz="2400" dirty="0" smtClean="0"/>
              <a:t>that work </a:t>
            </a:r>
            <a:r>
              <a:rPr lang="en-US" sz="2400" dirty="0"/>
              <a:t>in unison to solve specific problems</a:t>
            </a:r>
            <a:r>
              <a:rPr lang="en-US" sz="2400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neural Networks?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1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9900"/>
              </a:buClr>
              <a:buFont typeface="Arial" pitchFamily="34" charset="0"/>
              <a:buChar char="•"/>
            </a:pPr>
            <a:r>
              <a:rPr lang="en-US" sz="2400" dirty="0" smtClean="0"/>
              <a:t>Derive </a:t>
            </a:r>
            <a:r>
              <a:rPr lang="en-US" sz="2400" dirty="0"/>
              <a:t>meaning from complicated or imprecise </a:t>
            </a:r>
            <a:r>
              <a:rPr lang="en-US" sz="2400" dirty="0" smtClean="0"/>
              <a:t>data</a:t>
            </a:r>
          </a:p>
          <a:p>
            <a:pPr marL="342900" indent="-342900">
              <a:buClr>
                <a:srgbClr val="FF9900"/>
              </a:buClr>
              <a:buFont typeface="Arial" pitchFamily="34" charset="0"/>
              <a:buChar char="•"/>
            </a:pPr>
            <a:r>
              <a:rPr lang="en-US" sz="2400" dirty="0" smtClean="0"/>
              <a:t>Adaptive learning.</a:t>
            </a:r>
          </a:p>
          <a:p>
            <a:pPr marL="342900" indent="-342900">
              <a:buClr>
                <a:srgbClr val="FF9900"/>
              </a:buClr>
              <a:buFont typeface="Arial" pitchFamily="34" charset="0"/>
              <a:buChar char="•"/>
            </a:pPr>
            <a:r>
              <a:rPr lang="en-US" sz="2400" dirty="0" smtClean="0"/>
              <a:t>Fault Tolerance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smtClean="0"/>
              <a:t>do we use </a:t>
            </a:r>
            <a:r>
              <a:rPr lang="en-US" dirty="0"/>
              <a:t>neural networks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" t="4272" r="6232" b="6516"/>
          <a:stretch/>
        </p:blipFill>
        <p:spPr>
          <a:xfrm>
            <a:off x="4648200" y="1487648"/>
            <a:ext cx="4026715" cy="19714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Vs. </a:t>
            </a:r>
            <a:r>
              <a:rPr lang="en-US" dirty="0"/>
              <a:t>Artificial </a:t>
            </a:r>
            <a:r>
              <a:rPr lang="en-US" dirty="0" smtClean="0"/>
              <a:t>Neurons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6" t="9552" r="4601" b="9552"/>
          <a:stretch/>
        </p:blipFill>
        <p:spPr>
          <a:xfrm>
            <a:off x="381000" y="1487648"/>
            <a:ext cx="3934243" cy="2209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5833" y="4038599"/>
            <a:ext cx="39342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9900"/>
              </a:buClr>
              <a:buFont typeface="Arial" pitchFamily="34" charset="0"/>
              <a:buChar char="•"/>
            </a:pPr>
            <a:r>
              <a:rPr lang="en-US" sz="2000" dirty="0" smtClean="0"/>
              <a:t>Electoral – chemical communication </a:t>
            </a:r>
          </a:p>
          <a:p>
            <a:pPr marL="285750" indent="-285750">
              <a:buClr>
                <a:srgbClr val="FF9900"/>
              </a:buClr>
              <a:buFont typeface="Arial" pitchFamily="34" charset="0"/>
              <a:buChar char="•"/>
            </a:pPr>
            <a:r>
              <a:rPr lang="en-US" sz="2000" dirty="0" smtClean="0"/>
              <a:t>Refraction period</a:t>
            </a:r>
          </a:p>
          <a:p>
            <a:pPr marL="285750" indent="-285750">
              <a:buClr>
                <a:srgbClr val="FF9900"/>
              </a:buClr>
              <a:buFont typeface="Arial" pitchFamily="34" charset="0"/>
              <a:buChar char="•"/>
            </a:pPr>
            <a:r>
              <a:rPr lang="en-US" sz="2000" dirty="0" smtClean="0"/>
              <a:t>Physical length</a:t>
            </a:r>
          </a:p>
          <a:p>
            <a:pPr marL="285750" indent="-285750">
              <a:buClr>
                <a:srgbClr val="FF9900"/>
              </a:buClr>
              <a:buFont typeface="Arial" pitchFamily="34" charset="0"/>
              <a:buChar char="•"/>
            </a:pPr>
            <a:r>
              <a:rPr lang="en-US" sz="2000" dirty="0" smtClean="0"/>
              <a:t>Nodes </a:t>
            </a:r>
            <a:r>
              <a:rPr lang="en-US" sz="2000" dirty="0"/>
              <a:t>of Ranvier</a:t>
            </a:r>
          </a:p>
          <a:p>
            <a:pPr marL="742950" lvl="1" indent="-285750">
              <a:buClr>
                <a:srgbClr val="FF9900"/>
              </a:buClr>
              <a:buFont typeface="Arial" pitchFamily="34" charset="0"/>
              <a:buChar char="•"/>
            </a:pPr>
            <a:r>
              <a:rPr lang="en-US" sz="2000" dirty="0" smtClean="0"/>
              <a:t>Myelin sheath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4038600"/>
            <a:ext cx="39342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9900"/>
              </a:buClr>
              <a:buFont typeface="Arial" pitchFamily="34" charset="0"/>
              <a:buChar char="•"/>
            </a:pPr>
            <a:r>
              <a:rPr lang="en-US" sz="2000" dirty="0" smtClean="0"/>
              <a:t>Electrical communication</a:t>
            </a:r>
          </a:p>
          <a:p>
            <a:pPr marL="285750" indent="-285750">
              <a:buClr>
                <a:srgbClr val="FF9900"/>
              </a:buClr>
              <a:buFont typeface="Arial" pitchFamily="34" charset="0"/>
              <a:buChar char="•"/>
            </a:pPr>
            <a:r>
              <a:rPr lang="en-US" sz="2000" dirty="0" smtClean="0"/>
              <a:t>No Refraction period</a:t>
            </a:r>
          </a:p>
          <a:p>
            <a:pPr marL="742950" lvl="1" indent="-285750">
              <a:buClr>
                <a:srgbClr val="FF9900"/>
              </a:buClr>
              <a:buFont typeface="Arial" pitchFamily="34" charset="0"/>
              <a:buChar char="•"/>
            </a:pPr>
            <a:r>
              <a:rPr lang="en-US" sz="2000" dirty="0" smtClean="0"/>
              <a:t>Fire rate</a:t>
            </a:r>
          </a:p>
          <a:p>
            <a:pPr marL="285750" indent="-285750">
              <a:buClr>
                <a:srgbClr val="FF9900"/>
              </a:buClr>
              <a:buFont typeface="Arial" pitchFamily="34" charset="0"/>
              <a:buChar char="•"/>
            </a:pPr>
            <a:r>
              <a:rPr lang="en-US" sz="2000" dirty="0" smtClean="0"/>
              <a:t>No “Physical” length</a:t>
            </a:r>
          </a:p>
          <a:p>
            <a:pPr marL="285750" indent="-285750">
              <a:buClr>
                <a:srgbClr val="FF9900"/>
              </a:buClr>
              <a:buFont typeface="Arial" pitchFamily="34" charset="0"/>
              <a:buChar char="•"/>
            </a:pPr>
            <a:r>
              <a:rPr lang="en-US" sz="2000" dirty="0" smtClean="0"/>
              <a:t>No need for Nodes of Ranvier</a:t>
            </a:r>
          </a:p>
        </p:txBody>
      </p:sp>
    </p:spTree>
    <p:extLst>
      <p:ext uri="{BB962C8B-B14F-4D97-AF65-F5344CB8AC3E}">
        <p14:creationId xmlns:p14="http://schemas.microsoft.com/office/powerpoint/2010/main" val="42166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38600"/>
            <a:ext cx="2389805" cy="220396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Vs. Artificial </a:t>
            </a:r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1026" name="Picture 2" descr="C:\Users\hallch\Desktop\synap_b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035" y="1981200"/>
            <a:ext cx="4545013" cy="454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28800" y="5334000"/>
            <a:ext cx="609600" cy="609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828800" y="1981200"/>
            <a:ext cx="2305235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28800" y="5943600"/>
            <a:ext cx="2305235" cy="58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0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Clr>
                <a:srgbClr val="FF9900"/>
              </a:buClr>
              <a:buFont typeface="Arial" pitchFamily="34" charset="0"/>
              <a:buChar char="•"/>
            </a:pPr>
            <a:r>
              <a:rPr lang="en-US" b="1" i="1" dirty="0" smtClean="0"/>
              <a:t>Business</a:t>
            </a:r>
          </a:p>
          <a:p>
            <a:pPr marL="457200" lvl="1" indent="-285750">
              <a:buClr>
                <a:srgbClr val="FF9900"/>
              </a:buClr>
            </a:pPr>
            <a:r>
              <a:rPr lang="en-US" sz="1800" b="1" dirty="0"/>
              <a:t>Marketing</a:t>
            </a:r>
          </a:p>
          <a:p>
            <a:pPr marL="457200" lvl="1" indent="-285750">
              <a:buClr>
                <a:srgbClr val="FF9900"/>
              </a:buClr>
            </a:pPr>
            <a:r>
              <a:rPr lang="en-US" sz="1800" b="1" dirty="0"/>
              <a:t>Credit </a:t>
            </a:r>
            <a:r>
              <a:rPr lang="en-US" sz="1800" b="1" dirty="0" smtClean="0"/>
              <a:t>Evaluation</a:t>
            </a:r>
            <a:endParaRPr lang="en-US" sz="1800" dirty="0"/>
          </a:p>
          <a:p>
            <a:pPr marL="285750" indent="-285750">
              <a:buClr>
                <a:srgbClr val="FF9900"/>
              </a:buClr>
              <a:buFont typeface="Arial" pitchFamily="34" charset="0"/>
              <a:buChar char="•"/>
            </a:pPr>
            <a:r>
              <a:rPr lang="en-US" b="1" i="1" dirty="0" smtClean="0"/>
              <a:t>Medicine</a:t>
            </a:r>
          </a:p>
          <a:p>
            <a:pPr marL="457200" lvl="1" indent="-285750">
              <a:buClr>
                <a:srgbClr val="FF9900"/>
              </a:buClr>
            </a:pPr>
            <a:r>
              <a:rPr lang="en-US" sz="1800" dirty="0" smtClean="0"/>
              <a:t>Recognizing </a:t>
            </a:r>
            <a:r>
              <a:rPr lang="en-US" sz="1800" dirty="0"/>
              <a:t>diseases from various </a:t>
            </a:r>
            <a:r>
              <a:rPr lang="en-US" sz="1800" dirty="0" smtClean="0"/>
              <a:t>scans</a:t>
            </a:r>
          </a:p>
          <a:p>
            <a:pPr marL="457200" lvl="1" indent="-285750">
              <a:buClr>
                <a:srgbClr val="FF9900"/>
              </a:buClr>
            </a:pPr>
            <a:r>
              <a:rPr lang="en-US" sz="1800" b="1" dirty="0"/>
              <a:t>Diagnosing the Cardiovascular System</a:t>
            </a:r>
          </a:p>
          <a:p>
            <a:pPr marL="457200" lvl="1" indent="-285750">
              <a:buClr>
                <a:srgbClr val="FF9900"/>
              </a:buClr>
            </a:pPr>
            <a:r>
              <a:rPr lang="en-US" sz="1800" b="1" dirty="0"/>
              <a:t>Instant </a:t>
            </a:r>
            <a:r>
              <a:rPr lang="en-US" sz="1800" b="1" dirty="0" smtClean="0"/>
              <a:t>Physician</a:t>
            </a:r>
          </a:p>
          <a:p>
            <a:pPr marL="285750" indent="-285750">
              <a:buClr>
                <a:srgbClr val="FF9900"/>
              </a:buClr>
              <a:buFont typeface="Arial" pitchFamily="34" charset="0"/>
              <a:buChar char="•"/>
            </a:pPr>
            <a:r>
              <a:rPr lang="en-US" b="1" i="1" dirty="0" smtClean="0"/>
              <a:t>Security</a:t>
            </a:r>
          </a:p>
          <a:p>
            <a:pPr marL="457200" lvl="1" indent="-285750">
              <a:buClr>
                <a:srgbClr val="FF9900"/>
              </a:buClr>
            </a:pPr>
            <a:r>
              <a:rPr lang="en-US" sz="1800" b="1" dirty="0"/>
              <a:t>Motion </a:t>
            </a:r>
            <a:r>
              <a:rPr lang="en-US" sz="1800" b="1" dirty="0" smtClean="0"/>
              <a:t>detection</a:t>
            </a:r>
          </a:p>
          <a:p>
            <a:pPr marL="457200" lvl="1" indent="-285750">
              <a:buClr>
                <a:srgbClr val="FF9900"/>
              </a:buClr>
            </a:pPr>
            <a:r>
              <a:rPr lang="en-US" sz="1800" b="1" dirty="0" smtClean="0"/>
              <a:t>Face </a:t>
            </a:r>
            <a:r>
              <a:rPr lang="en-US" sz="1800" dirty="0" smtClean="0"/>
              <a:t>t</a:t>
            </a:r>
            <a:r>
              <a:rPr lang="en-US" sz="1800" b="1" dirty="0" smtClean="0"/>
              <a:t>racking</a:t>
            </a:r>
          </a:p>
          <a:p>
            <a:pPr marL="285750" indent="-285750">
              <a:buClr>
                <a:srgbClr val="FF9900"/>
              </a:buClr>
              <a:buFont typeface="Arial" pitchFamily="34" charset="0"/>
              <a:buChar char="•"/>
            </a:pPr>
            <a:r>
              <a:rPr lang="en-US" b="1" i="1" dirty="0" smtClean="0"/>
              <a:t>Games</a:t>
            </a:r>
          </a:p>
          <a:p>
            <a:pPr marL="457200" lvl="1" indent="-285750">
              <a:buClr>
                <a:srgbClr val="FF9900"/>
              </a:buClr>
            </a:pPr>
            <a:r>
              <a:rPr lang="en-US" sz="1800" b="1" dirty="0" smtClean="0"/>
              <a:t>AI</a:t>
            </a:r>
            <a:endParaRPr lang="en-US" sz="1800" b="1" dirty="0"/>
          </a:p>
          <a:p>
            <a:pPr marL="285750" indent="-285750">
              <a:buClr>
                <a:srgbClr val="FF9900"/>
              </a:buCl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Applications of neural </a:t>
            </a:r>
            <a:r>
              <a:rPr lang="en-US" b="1" dirty="0" smtClean="0"/>
              <a:t>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4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66800"/>
            <a:ext cx="4828337" cy="47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5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600" dirty="0"/>
              <a:t>http://www.doc.ic.ac.uk/~</a:t>
            </a:r>
            <a:r>
              <a:rPr lang="en-US" sz="1600" dirty="0" smtClean="0"/>
              <a:t>nd/surprise_96/journal/vol4/cs11/report.html</a:t>
            </a:r>
            <a:endParaRPr lang="en-US" sz="16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600" dirty="0" smtClean="0"/>
              <a:t>http</a:t>
            </a:r>
            <a:r>
              <a:rPr lang="en-US" sz="1600" dirty="0"/>
              <a:t>://tralvex.com/pub/nap/#Artifical%20Life:%</a:t>
            </a:r>
            <a:r>
              <a:rPr lang="en-US" sz="1600" dirty="0" smtClean="0"/>
              <a:t>20Galapagos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600" dirty="0"/>
              <a:t>http://www.willamette.edu/~gorr/classes/cs449/figs/unit.gif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600" dirty="0" smtClean="0"/>
              <a:t>http</a:t>
            </a:r>
            <a:r>
              <a:rPr lang="en-US" sz="1600" dirty="0"/>
              <a:t>://www.doc.ic.ac.uk/~nd/surprise_96/journal/vol4/cs11/report.artn.jpg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600" dirty="0" smtClean="0"/>
              <a:t>http</a:t>
            </a:r>
            <a:r>
              <a:rPr lang="en-US" sz="1600" dirty="0"/>
              <a:t>://factoidz.com/images/user/neuron.jpg</a:t>
            </a:r>
            <a:endParaRPr lang="en-US" sz="1600" dirty="0" smtClean="0"/>
          </a:p>
          <a:p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 Neural Network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What are neural Networks?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Why do we use neural networks?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Biological Vs. Artificial Neurons &amp;quot;&quot;/&gt;&lt;property id=&quot;20307&quot; value=&quot;259&quot;/&gt;&lt;/object&gt;&lt;object type=&quot;3&quot; unique_id=&quot;10008&quot;&gt;&lt;property id=&quot;20148&quot; value=&quot;5&quot;/&gt;&lt;property id=&quot;20300&quot; value=&quot;Slide 6 - &amp;quot;Applications of neural networks&amp;quot;&quot;/&gt;&lt;property id=&quot;20307&quot; value=&quot;260&quot;/&gt;&lt;/object&gt;&lt;object type=&quot;3&quot; unique_id=&quot;10009&quot;&gt;&lt;property id=&quot;20148&quot; value=&quot;5&quot;/&gt;&lt;property id=&quot;20300&quot; value=&quot;Slide 8 - &amp;quot;Resources&amp;quot;&quot;/&gt;&lt;property id=&quot;20307&quot; value=&quot;261&quot;/&gt;&lt;/object&gt;&lt;object type=&quot;3&quot; unique_id=&quot;10026&quot;&gt;&lt;property id=&quot;20148&quot; value=&quot;5&quot;/&gt;&lt;property id=&quot;20300&quot; value=&quot;Slide 7&quot;/&gt;&lt;property id=&quot;20307&quot; value=&quot;262&quot;/&gt;&lt;/object&gt;&lt;object type=&quot;3&quot; unique_id=&quot;10036&quot;&gt;&lt;property id=&quot;20148&quot; value=&quot;5&quot;/&gt;&lt;property id=&quot;20300&quot; value=&quot;Slide 5 - &amp;quot;Biological Vs. Artificial Cont.&amp;quot;&quot;/&gt;&lt;property id=&quot;20307&quot; value=&quot;263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359</TotalTime>
  <Words>169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Mylar</vt:lpstr>
      <vt:lpstr> Neural Networks</vt:lpstr>
      <vt:lpstr>What are neural Networks?</vt:lpstr>
      <vt:lpstr>Why do we use neural networks?</vt:lpstr>
      <vt:lpstr>Biological Vs. Artificial Neurons </vt:lpstr>
      <vt:lpstr>Biological Vs. Artificial Cont.</vt:lpstr>
      <vt:lpstr>Applications of neural networks</vt:lpstr>
      <vt:lpstr>PowerPoint Presentation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Charger</dc:creator>
  <cp:lastModifiedBy>Charger</cp:lastModifiedBy>
  <cp:revision>20</cp:revision>
  <dcterms:created xsi:type="dcterms:W3CDTF">2011-02-13T19:10:22Z</dcterms:created>
  <dcterms:modified xsi:type="dcterms:W3CDTF">2011-04-24T23:23:29Z</dcterms:modified>
</cp:coreProperties>
</file>