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57" r:id="rId3"/>
    <p:sldId id="259" r:id="rId4"/>
    <p:sldId id="260" r:id="rId5"/>
    <p:sldId id="266" r:id="rId6"/>
    <p:sldId id="267" r:id="rId7"/>
    <p:sldId id="263" r:id="rId8"/>
    <p:sldId id="268" r:id="rId9"/>
    <p:sldId id="270" r:id="rId10"/>
    <p:sldId id="271" r:id="rId11"/>
    <p:sldId id="272" r:id="rId12"/>
    <p:sldId id="274" r:id="rId13"/>
    <p:sldId id="273" r:id="rId14"/>
    <p:sldId id="264" r:id="rId15"/>
    <p:sldId id="265" r:id="rId16"/>
    <p:sldId id="276" r:id="rId17"/>
    <p:sldId id="27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91" d="100"/>
          <a:sy n="91" d="100"/>
        </p:scale>
        <p:origin x="-198" y="-114"/>
      </p:cViewPr>
      <p:guideLst>
        <p:guide orient="horz" pos="237"/>
        <p:guide pos="122"/>
      </p:guideLst>
    </p:cSldViewPr>
  </p:slideViewPr>
  <p:notesTextViewPr>
    <p:cViewPr>
      <p:scale>
        <a:sx n="1" d="1"/>
        <a:sy n="1" d="1"/>
      </p:scale>
      <p:origin x="0" y="0"/>
    </p:cViewPr>
  </p:notesTextViewPr>
  <p:gridSpacing cx="57607" cy="57607"/>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5EE821-0343-4A82-837D-CFC3B80B8B20}" type="datetimeFigureOut">
              <a:rPr lang="en-US" smtClean="0"/>
              <a:t>4/25/2011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D6F410-FEE7-425A-A236-4FC6E0FB1D7D}" type="slidenum">
              <a:rPr lang="en-US" smtClean="0"/>
              <a:t>‹#›</a:t>
            </a:fld>
            <a:endParaRPr lang="en-US"/>
          </a:p>
        </p:txBody>
      </p:sp>
    </p:spTree>
    <p:extLst>
      <p:ext uri="{BB962C8B-B14F-4D97-AF65-F5344CB8AC3E}">
        <p14:creationId xmlns:p14="http://schemas.microsoft.com/office/powerpoint/2010/main" val="4019305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D6F410-FEE7-425A-A236-4FC6E0FB1D7D}" type="slidenum">
              <a:rPr lang="en-US" smtClean="0"/>
              <a:t>13</a:t>
            </a:fld>
            <a:endParaRPr lang="en-US"/>
          </a:p>
        </p:txBody>
      </p:sp>
    </p:spTree>
    <p:extLst>
      <p:ext uri="{BB962C8B-B14F-4D97-AF65-F5344CB8AC3E}">
        <p14:creationId xmlns:p14="http://schemas.microsoft.com/office/powerpoint/2010/main" val="374848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AEC8116-2941-48F6-97F4-311F9EDF21C9}" type="datetimeFigureOut">
              <a:rPr lang="en-US" smtClean="0"/>
              <a:t>4/25/2011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89BC3B-4E2E-4062-9B33-DDFBC459AD93}"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EC8116-2941-48F6-97F4-311F9EDF21C9}" type="datetimeFigureOut">
              <a:rPr lang="en-US" smtClean="0"/>
              <a:t>4/25/2011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89BC3B-4E2E-4062-9B33-DDFBC459AD9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EC8116-2941-48F6-97F4-311F9EDF21C9}" type="datetimeFigureOut">
              <a:rPr lang="en-US" smtClean="0"/>
              <a:t>4/25/2011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89BC3B-4E2E-4062-9B33-DDFBC459AD9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EC8116-2941-48F6-97F4-311F9EDF21C9}" type="datetimeFigureOut">
              <a:rPr lang="en-US" smtClean="0"/>
              <a:t>4/25/2011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89BC3B-4E2E-4062-9B33-DDFBC459AD9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EC8116-2941-48F6-97F4-311F9EDF21C9}" type="datetimeFigureOut">
              <a:rPr lang="en-US" smtClean="0"/>
              <a:t>4/25/2011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89BC3B-4E2E-4062-9B33-DDFBC459AD93}"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AEC8116-2941-48F6-97F4-311F9EDF21C9}" type="datetimeFigureOut">
              <a:rPr lang="en-US" smtClean="0"/>
              <a:t>4/25/2011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89BC3B-4E2E-4062-9B33-DDFBC459AD9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EC8116-2941-48F6-97F4-311F9EDF21C9}" type="datetimeFigureOut">
              <a:rPr lang="en-US" smtClean="0"/>
              <a:t>4/25/2011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89BC3B-4E2E-4062-9B33-DDFBC459AD93}"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EC8116-2941-48F6-97F4-311F9EDF21C9}" type="datetimeFigureOut">
              <a:rPr lang="en-US" smtClean="0"/>
              <a:t>4/25/2011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89BC3B-4E2E-4062-9B33-DDFBC459AD9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EC8116-2941-48F6-97F4-311F9EDF21C9}" type="datetimeFigureOut">
              <a:rPr lang="en-US" smtClean="0"/>
              <a:t>4/25/2011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89BC3B-4E2E-4062-9B33-DDFBC459AD9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EC8116-2941-48F6-97F4-311F9EDF21C9}" type="datetimeFigureOut">
              <a:rPr lang="en-US" smtClean="0"/>
              <a:t>4/25/2011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89BC3B-4E2E-4062-9B33-DDFBC459AD93}"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EC8116-2941-48F6-97F4-311F9EDF21C9}" type="datetimeFigureOut">
              <a:rPr lang="en-US" smtClean="0"/>
              <a:t>4/25/2011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89BC3B-4E2E-4062-9B33-DDFBC459AD9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AEC8116-2941-48F6-97F4-311F9EDF21C9}" type="datetimeFigureOut">
              <a:rPr lang="en-US" smtClean="0"/>
              <a:t>4/25/2011</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AD89BC3B-4E2E-4062-9B33-DDFBC459AD9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Oja's_rule" TargetMode="Externa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http://en.wikipedia.org/wiki/Long-term_potentiation" TargetMode="External"/><Relationship Id="rId5" Type="http://schemas.openxmlformats.org/officeDocument/2006/relationships/hyperlink" Target="http://en.wikipedia.org/wiki/BCM_theory" TargetMode="External"/><Relationship Id="rId4" Type="http://schemas.openxmlformats.org/officeDocument/2006/relationships/hyperlink" Target="http://en.wikipedia.org/wiki/Hebbian_learning"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www.physics.brown.edu/physics/researchpages/Ibns/Cooper%20Pubs/070_TheoryDevelopment_82.pdf" TargetMode="External"/><Relationship Id="rId2" Type="http://schemas.openxmlformats.org/officeDocument/2006/relationships/hyperlink" Target="https://www.stanford.edu/group/brainsinsilicon/documents/AbbotPlasticityReview.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skewsme.com/behavior.html"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malinut.com/img/ocquad.gif" TargetMode="External"/><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cdtl.nus.edu.sg/examprep/imgs/randy2.jpg"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mployees.csbsju.edu/ltennison/PSYC340/LTP.jpg"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nature.com/nrn/journal/v6/n11/images/nrn1786-f7.jpg"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Hebb’s</a:t>
            </a:r>
            <a:r>
              <a:rPr lang="en-US" smtClean="0"/>
              <a:t> </a:t>
            </a:r>
            <a:r>
              <a:rPr lang="en-US" smtClean="0"/>
              <a:t>Theory</a:t>
            </a:r>
            <a:endParaRPr lang="en-US" dirty="0"/>
          </a:p>
        </p:txBody>
      </p:sp>
      <p:sp>
        <p:nvSpPr>
          <p:cNvPr id="3" name="Subtitle 2"/>
          <p:cNvSpPr>
            <a:spLocks noGrp="1"/>
          </p:cNvSpPr>
          <p:nvPr>
            <p:ph type="subTitle" idx="1"/>
          </p:nvPr>
        </p:nvSpPr>
        <p:spPr/>
        <p:txBody>
          <a:bodyPr/>
          <a:lstStyle/>
          <a:p>
            <a:r>
              <a:rPr lang="en-US" dirty="0" smtClean="0"/>
              <a:t>The implications of his theory, and their application to Artificial Life</a:t>
            </a:r>
            <a:endParaRPr lang="en-US" dirty="0"/>
          </a:p>
        </p:txBody>
      </p:sp>
    </p:spTree>
    <p:extLst>
      <p:ext uri="{BB962C8B-B14F-4D97-AF65-F5344CB8AC3E}">
        <p14:creationId xmlns:p14="http://schemas.microsoft.com/office/powerpoint/2010/main" val="1384760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 y="693909"/>
            <a:ext cx="1737360" cy="3253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47014944"/>
              </p:ext>
            </p:extLst>
          </p:nvPr>
        </p:nvGraphicFramePr>
        <p:xfrm>
          <a:off x="216851" y="807720"/>
          <a:ext cx="1430765" cy="3500505"/>
        </p:xfrm>
        <a:graphic>
          <a:graphicData uri="http://schemas.openxmlformats.org/drawingml/2006/table">
            <a:tbl>
              <a:tblPr firstRow="1" bandRow="1">
                <a:tableStyleId>{2D5ABB26-0587-4C30-8999-92F81FD0307C}</a:tableStyleId>
              </a:tblPr>
              <a:tblGrid>
                <a:gridCol w="1430765"/>
              </a:tblGrid>
              <a:tr h="307973">
                <a:tc>
                  <a:txBody>
                    <a:bodyPr/>
                    <a:lstStyle/>
                    <a:p>
                      <a:r>
                        <a:rPr lang="en-US" dirty="0" smtClean="0">
                          <a:solidFill>
                            <a:schemeClr val="bg1">
                              <a:lumMod val="50000"/>
                            </a:schemeClr>
                          </a:solidFill>
                        </a:rPr>
                        <a:t>The man</a:t>
                      </a:r>
                      <a:endParaRPr lang="en-US" dirty="0">
                        <a:solidFill>
                          <a:schemeClr val="bg1">
                            <a:lumMod val="50000"/>
                          </a:schemeClr>
                        </a:solidFill>
                      </a:endParaRPr>
                    </a:p>
                  </a:txBody>
                  <a:tcPr/>
                </a:tc>
              </a:tr>
              <a:tr h="6649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lumMod val="50000"/>
                              <a:lumOff val="50000"/>
                            </a:schemeClr>
                          </a:solidFill>
                        </a:rPr>
                        <a:t>Associative</a:t>
                      </a:r>
                      <a:r>
                        <a:rPr lang="en-US" baseline="0" dirty="0" smtClean="0">
                          <a:solidFill>
                            <a:schemeClr val="tx1">
                              <a:lumMod val="50000"/>
                              <a:lumOff val="50000"/>
                            </a:schemeClr>
                          </a:solidFill>
                        </a:rPr>
                        <a:t> Learning</a:t>
                      </a:r>
                    </a:p>
                  </a:txBody>
                  <a:tcPr/>
                </a:tc>
              </a:tr>
              <a:tr h="32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chemeClr val="bg1"/>
                          </a:solidFill>
                        </a:rPr>
                        <a:t>Hebbian</a:t>
                      </a:r>
                      <a:r>
                        <a:rPr lang="en-US" dirty="0" smtClean="0">
                          <a:solidFill>
                            <a:schemeClr val="bg1"/>
                          </a:solidFill>
                        </a:rPr>
                        <a:t> Plasticity</a:t>
                      </a:r>
                    </a:p>
                  </a:txBody>
                  <a:tcPr/>
                </a:tc>
              </a:tr>
              <a:tr h="4584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lumMod val="50000"/>
                            </a:schemeClr>
                          </a:solidFill>
                        </a:rPr>
                        <a:t>Artificial</a:t>
                      </a:r>
                      <a:r>
                        <a:rPr lang="en-US" baseline="0" dirty="0" smtClean="0">
                          <a:solidFill>
                            <a:schemeClr val="bg1">
                              <a:lumMod val="50000"/>
                            </a:schemeClr>
                          </a:solidFill>
                        </a:rPr>
                        <a:t> Life</a:t>
                      </a:r>
                      <a:endParaRPr lang="en-US" dirty="0" smtClean="0">
                        <a:solidFill>
                          <a:schemeClr val="bg1">
                            <a:lumMod val="50000"/>
                          </a:schemeClr>
                        </a:solidFill>
                      </a:endParaRPr>
                    </a:p>
                  </a:txBody>
                  <a:tcPr/>
                </a:tc>
              </a:tr>
              <a:tr h="4544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lumMod val="50000"/>
                            </a:schemeClr>
                          </a:solidFill>
                        </a:rPr>
                        <a:t>Applications</a:t>
                      </a:r>
                    </a:p>
                  </a:txBody>
                  <a:tcPr/>
                </a:tc>
              </a:tr>
              <a:tr h="4584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bg1">
                            <a:lumMod val="50000"/>
                          </a:schemeClr>
                        </a:solidFill>
                      </a:endParaRPr>
                    </a:p>
                  </a:txBody>
                  <a:tcPr/>
                </a:tc>
              </a:tr>
              <a:tr h="458433">
                <a:tc>
                  <a:txBody>
                    <a:bodyPr/>
                    <a:lstStyle/>
                    <a:p>
                      <a:endParaRPr lang="en-US" dirty="0"/>
                    </a:p>
                  </a:txBody>
                  <a:tcPr/>
                </a:tc>
              </a:tr>
            </a:tbl>
          </a:graphicData>
        </a:graphic>
      </p:graphicFrame>
      <p:sp>
        <p:nvSpPr>
          <p:cNvPr id="8" name="Rectangle 7"/>
          <p:cNvSpPr/>
          <p:nvPr/>
        </p:nvSpPr>
        <p:spPr>
          <a:xfrm>
            <a:off x="1864471" y="2184122"/>
            <a:ext cx="7010818" cy="646331"/>
          </a:xfrm>
          <a:prstGeom prst="rect">
            <a:avLst/>
          </a:prstGeom>
        </p:spPr>
        <p:txBody>
          <a:bodyPr wrap="square">
            <a:spAutoFit/>
          </a:bodyPr>
          <a:lstStyle/>
          <a:p>
            <a:r>
              <a:rPr lang="en-US" sz="3600" dirty="0"/>
              <a:t>S</a:t>
            </a:r>
            <a:r>
              <a:rPr lang="en-US" sz="3600" dirty="0" smtClean="0"/>
              <a:t>liding modification threshold</a:t>
            </a:r>
            <a:endParaRPr lang="en-US" sz="3600" dirty="0"/>
          </a:p>
        </p:txBody>
      </p:sp>
      <p:sp>
        <p:nvSpPr>
          <p:cNvPr id="9" name="Title 1"/>
          <p:cNvSpPr>
            <a:spLocks noGrp="1"/>
          </p:cNvSpPr>
          <p:nvPr>
            <p:ph type="title"/>
          </p:nvPr>
        </p:nvSpPr>
        <p:spPr>
          <a:xfrm>
            <a:off x="1864471" y="606257"/>
            <a:ext cx="7143268" cy="1151062"/>
          </a:xfrm>
        </p:spPr>
        <p:txBody>
          <a:bodyPr>
            <a:noAutofit/>
          </a:bodyPr>
          <a:lstStyle/>
          <a:p>
            <a:r>
              <a:rPr lang="en-US" dirty="0" err="1"/>
              <a:t>Bienenstock</a:t>
            </a:r>
            <a:r>
              <a:rPr lang="en-US" dirty="0"/>
              <a:t>, Cooper and Munro (BCM) model</a:t>
            </a:r>
          </a:p>
        </p:txBody>
      </p:sp>
    </p:spTree>
    <p:extLst>
      <p:ext uri="{BB962C8B-B14F-4D97-AF65-F5344CB8AC3E}">
        <p14:creationId xmlns:p14="http://schemas.microsoft.com/office/powerpoint/2010/main" val="22330063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908" y="376907"/>
            <a:ext cx="6865022" cy="920634"/>
          </a:xfrm>
        </p:spPr>
        <p:txBody>
          <a:bodyPr>
            <a:noAutofit/>
          </a:bodyPr>
          <a:lstStyle/>
          <a:p>
            <a:r>
              <a:rPr lang="en-US" sz="3600" dirty="0" err="1" smtClean="0"/>
              <a:t>Hebbian</a:t>
            </a:r>
            <a:r>
              <a:rPr lang="en-US" sz="3600" dirty="0" smtClean="0"/>
              <a:t> plasticity</a:t>
            </a:r>
            <a:endParaRPr lang="en-US" sz="3600" dirty="0"/>
          </a:p>
        </p:txBody>
      </p:sp>
      <p:sp>
        <p:nvSpPr>
          <p:cNvPr id="6" name="Rounded Rectangle 5"/>
          <p:cNvSpPr/>
          <p:nvPr/>
        </p:nvSpPr>
        <p:spPr>
          <a:xfrm>
            <a:off x="-1" y="693909"/>
            <a:ext cx="1737360" cy="3253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707757773"/>
              </p:ext>
            </p:extLst>
          </p:nvPr>
        </p:nvGraphicFramePr>
        <p:xfrm>
          <a:off x="216851" y="807720"/>
          <a:ext cx="1430765" cy="3500505"/>
        </p:xfrm>
        <a:graphic>
          <a:graphicData uri="http://schemas.openxmlformats.org/drawingml/2006/table">
            <a:tbl>
              <a:tblPr firstRow="1" bandRow="1">
                <a:tableStyleId>{2D5ABB26-0587-4C30-8999-92F81FD0307C}</a:tableStyleId>
              </a:tblPr>
              <a:tblGrid>
                <a:gridCol w="1430765"/>
              </a:tblGrid>
              <a:tr h="307973">
                <a:tc>
                  <a:txBody>
                    <a:bodyPr/>
                    <a:lstStyle/>
                    <a:p>
                      <a:r>
                        <a:rPr lang="en-US" dirty="0" smtClean="0">
                          <a:solidFill>
                            <a:schemeClr val="bg1">
                              <a:lumMod val="50000"/>
                            </a:schemeClr>
                          </a:solidFill>
                        </a:rPr>
                        <a:t>The man</a:t>
                      </a:r>
                      <a:endParaRPr lang="en-US" dirty="0">
                        <a:solidFill>
                          <a:schemeClr val="bg1">
                            <a:lumMod val="50000"/>
                          </a:schemeClr>
                        </a:solidFill>
                      </a:endParaRPr>
                    </a:p>
                  </a:txBody>
                  <a:tcPr/>
                </a:tc>
              </a:tr>
              <a:tr h="6649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lumMod val="50000"/>
                              <a:lumOff val="50000"/>
                            </a:schemeClr>
                          </a:solidFill>
                        </a:rPr>
                        <a:t>Associative</a:t>
                      </a:r>
                      <a:r>
                        <a:rPr lang="en-US" baseline="0" dirty="0" smtClean="0">
                          <a:solidFill>
                            <a:schemeClr val="tx1">
                              <a:lumMod val="50000"/>
                              <a:lumOff val="50000"/>
                            </a:schemeClr>
                          </a:solidFill>
                        </a:rPr>
                        <a:t> Learning</a:t>
                      </a:r>
                    </a:p>
                  </a:txBody>
                  <a:tcPr/>
                </a:tc>
              </a:tr>
              <a:tr h="32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chemeClr val="bg1"/>
                          </a:solidFill>
                        </a:rPr>
                        <a:t>Hebbian</a:t>
                      </a:r>
                      <a:r>
                        <a:rPr lang="en-US" dirty="0" smtClean="0">
                          <a:solidFill>
                            <a:schemeClr val="bg1"/>
                          </a:solidFill>
                        </a:rPr>
                        <a:t> Plasticity</a:t>
                      </a:r>
                    </a:p>
                  </a:txBody>
                  <a:tcPr/>
                </a:tc>
              </a:tr>
              <a:tr h="4584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lumMod val="50000"/>
                            </a:schemeClr>
                          </a:solidFill>
                        </a:rPr>
                        <a:t>Artificial</a:t>
                      </a:r>
                      <a:r>
                        <a:rPr lang="en-US" baseline="0" dirty="0" smtClean="0">
                          <a:solidFill>
                            <a:schemeClr val="bg1">
                              <a:lumMod val="50000"/>
                            </a:schemeClr>
                          </a:solidFill>
                        </a:rPr>
                        <a:t> Life</a:t>
                      </a:r>
                      <a:endParaRPr lang="en-US" dirty="0" smtClean="0">
                        <a:solidFill>
                          <a:schemeClr val="bg1">
                            <a:lumMod val="50000"/>
                          </a:schemeClr>
                        </a:solidFill>
                      </a:endParaRPr>
                    </a:p>
                  </a:txBody>
                  <a:tcPr/>
                </a:tc>
              </a:tr>
              <a:tr h="4544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lumMod val="50000"/>
                            </a:schemeClr>
                          </a:solidFill>
                        </a:rPr>
                        <a:t>Applications</a:t>
                      </a:r>
                    </a:p>
                  </a:txBody>
                  <a:tcPr/>
                </a:tc>
              </a:tr>
              <a:tr h="4584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bg1">
                            <a:lumMod val="50000"/>
                          </a:schemeClr>
                        </a:solidFill>
                      </a:endParaRPr>
                    </a:p>
                  </a:txBody>
                  <a:tcPr/>
                </a:tc>
              </a:tr>
              <a:tr h="458433">
                <a:tc>
                  <a:txBody>
                    <a:bodyPr/>
                    <a:lstStyle/>
                    <a:p>
                      <a:endParaRPr lang="en-US" dirty="0"/>
                    </a:p>
                  </a:txBody>
                  <a:tcPr/>
                </a:tc>
              </a:tr>
            </a:tbl>
          </a:graphicData>
        </a:graphic>
      </p:graphicFrame>
      <p:sp>
        <p:nvSpPr>
          <p:cNvPr id="4" name="Rectangle 3"/>
          <p:cNvSpPr/>
          <p:nvPr/>
        </p:nvSpPr>
        <p:spPr>
          <a:xfrm>
            <a:off x="1977784" y="1643183"/>
            <a:ext cx="6567270" cy="3354765"/>
          </a:xfrm>
          <a:prstGeom prst="rect">
            <a:avLst/>
          </a:prstGeom>
        </p:spPr>
        <p:txBody>
          <a:bodyPr wrap="square">
            <a:spAutoFit/>
          </a:bodyPr>
          <a:lstStyle/>
          <a:p>
            <a:r>
              <a:rPr lang="en-US" sz="3600" dirty="0" smtClean="0"/>
              <a:t>“..must </a:t>
            </a:r>
            <a:r>
              <a:rPr lang="en-US" sz="3600" dirty="0"/>
              <a:t>be augmented by global processes that regulate overall levels </a:t>
            </a:r>
            <a:r>
              <a:rPr lang="en-US" sz="3600" dirty="0" smtClean="0"/>
              <a:t>of neuronal </a:t>
            </a:r>
            <a:r>
              <a:rPr lang="en-US" sz="3600" dirty="0"/>
              <a:t>and network </a:t>
            </a:r>
            <a:r>
              <a:rPr lang="en-US" sz="3600" dirty="0" smtClean="0"/>
              <a:t>activity”</a:t>
            </a:r>
          </a:p>
          <a:p>
            <a:endParaRPr lang="en-US" sz="2800" dirty="0"/>
          </a:p>
          <a:p>
            <a:r>
              <a:rPr lang="en-US" sz="1200" dirty="0"/>
              <a:t>Synaptic plasticity: taming the beast L. F. Abbott and </a:t>
            </a:r>
            <a:r>
              <a:rPr lang="en-US" sz="1200" dirty="0" err="1"/>
              <a:t>Sacha</a:t>
            </a:r>
            <a:r>
              <a:rPr lang="en-US" sz="1200" dirty="0"/>
              <a:t> B. Nelson</a:t>
            </a:r>
          </a:p>
          <a:p>
            <a:endParaRPr lang="en-US" sz="2800" dirty="0"/>
          </a:p>
        </p:txBody>
      </p:sp>
    </p:spTree>
    <p:extLst>
      <p:ext uri="{BB962C8B-B14F-4D97-AF65-F5344CB8AC3E}">
        <p14:creationId xmlns:p14="http://schemas.microsoft.com/office/powerpoint/2010/main" val="294312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 y="693909"/>
            <a:ext cx="1737360" cy="3253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518312331"/>
              </p:ext>
            </p:extLst>
          </p:nvPr>
        </p:nvGraphicFramePr>
        <p:xfrm>
          <a:off x="216851" y="807720"/>
          <a:ext cx="1430765" cy="3500505"/>
        </p:xfrm>
        <a:graphic>
          <a:graphicData uri="http://schemas.openxmlformats.org/drawingml/2006/table">
            <a:tbl>
              <a:tblPr firstRow="1" bandRow="1">
                <a:tableStyleId>{2D5ABB26-0587-4C30-8999-92F81FD0307C}</a:tableStyleId>
              </a:tblPr>
              <a:tblGrid>
                <a:gridCol w="1430765"/>
              </a:tblGrid>
              <a:tr h="307973">
                <a:tc>
                  <a:txBody>
                    <a:bodyPr/>
                    <a:lstStyle/>
                    <a:p>
                      <a:r>
                        <a:rPr lang="en-US" dirty="0" smtClean="0">
                          <a:solidFill>
                            <a:schemeClr val="bg1">
                              <a:lumMod val="50000"/>
                            </a:schemeClr>
                          </a:solidFill>
                        </a:rPr>
                        <a:t>The man</a:t>
                      </a:r>
                      <a:endParaRPr lang="en-US" dirty="0">
                        <a:solidFill>
                          <a:schemeClr val="bg1">
                            <a:lumMod val="50000"/>
                          </a:schemeClr>
                        </a:solidFill>
                      </a:endParaRPr>
                    </a:p>
                  </a:txBody>
                  <a:tcPr/>
                </a:tc>
              </a:tr>
              <a:tr h="6649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lumMod val="50000"/>
                              <a:lumOff val="50000"/>
                            </a:schemeClr>
                          </a:solidFill>
                        </a:rPr>
                        <a:t>Associative</a:t>
                      </a:r>
                      <a:r>
                        <a:rPr lang="en-US" baseline="0" dirty="0" smtClean="0">
                          <a:solidFill>
                            <a:schemeClr val="tx1">
                              <a:lumMod val="50000"/>
                              <a:lumOff val="50000"/>
                            </a:schemeClr>
                          </a:solidFill>
                        </a:rPr>
                        <a:t> Learning</a:t>
                      </a:r>
                    </a:p>
                  </a:txBody>
                  <a:tcPr/>
                </a:tc>
              </a:tr>
              <a:tr h="32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chemeClr val="bg1"/>
                          </a:solidFill>
                        </a:rPr>
                        <a:t>Hebbian</a:t>
                      </a:r>
                      <a:r>
                        <a:rPr lang="en-US" dirty="0" smtClean="0">
                          <a:solidFill>
                            <a:schemeClr val="bg1"/>
                          </a:solidFill>
                        </a:rPr>
                        <a:t> Plasticity</a:t>
                      </a:r>
                    </a:p>
                  </a:txBody>
                  <a:tcPr/>
                </a:tc>
              </a:tr>
              <a:tr h="4584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lumMod val="50000"/>
                            </a:schemeClr>
                          </a:solidFill>
                        </a:rPr>
                        <a:t>Artificial</a:t>
                      </a:r>
                      <a:r>
                        <a:rPr lang="en-US" baseline="0" dirty="0" smtClean="0">
                          <a:solidFill>
                            <a:schemeClr val="bg1">
                              <a:lumMod val="50000"/>
                            </a:schemeClr>
                          </a:solidFill>
                        </a:rPr>
                        <a:t> Life</a:t>
                      </a:r>
                      <a:endParaRPr lang="en-US" dirty="0" smtClean="0">
                        <a:solidFill>
                          <a:schemeClr val="bg1">
                            <a:lumMod val="50000"/>
                          </a:schemeClr>
                        </a:solidFill>
                      </a:endParaRPr>
                    </a:p>
                  </a:txBody>
                  <a:tcPr/>
                </a:tc>
              </a:tr>
              <a:tr h="4544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lumMod val="50000"/>
                            </a:schemeClr>
                          </a:solidFill>
                        </a:rPr>
                        <a:t>Applications</a:t>
                      </a:r>
                    </a:p>
                  </a:txBody>
                  <a:tcPr/>
                </a:tc>
              </a:tr>
              <a:tr h="4584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bg1">
                            <a:lumMod val="50000"/>
                          </a:schemeClr>
                        </a:solidFill>
                      </a:endParaRPr>
                    </a:p>
                  </a:txBody>
                  <a:tcPr/>
                </a:tc>
              </a:tr>
              <a:tr h="458433">
                <a:tc>
                  <a:txBody>
                    <a:bodyPr/>
                    <a:lstStyle/>
                    <a:p>
                      <a:endParaRPr lang="en-US" dirty="0"/>
                    </a:p>
                  </a:txBody>
                  <a:tcPr/>
                </a:tc>
              </a:tr>
            </a:tbl>
          </a:graphicData>
        </a:graphic>
      </p:graphicFrame>
      <p:sp>
        <p:nvSpPr>
          <p:cNvPr id="3" name="Rectangle 2"/>
          <p:cNvSpPr/>
          <p:nvPr/>
        </p:nvSpPr>
        <p:spPr>
          <a:xfrm>
            <a:off x="1852031" y="1324549"/>
            <a:ext cx="6865021" cy="5139869"/>
          </a:xfrm>
          <a:prstGeom prst="rect">
            <a:avLst/>
          </a:prstGeom>
        </p:spPr>
        <p:txBody>
          <a:bodyPr wrap="square">
            <a:spAutoFit/>
          </a:bodyPr>
          <a:lstStyle/>
          <a:p>
            <a:r>
              <a:rPr lang="en-US" sz="3600" dirty="0" smtClean="0"/>
              <a:t>“…over </a:t>
            </a:r>
            <a:r>
              <a:rPr lang="en-US" sz="3600" dirty="0"/>
              <a:t>time </a:t>
            </a:r>
            <a:r>
              <a:rPr lang="en-US" sz="3600" dirty="0" err="1"/>
              <a:t>Hebbian</a:t>
            </a:r>
            <a:r>
              <a:rPr lang="en-US" sz="3600" dirty="0"/>
              <a:t> plasticity has come to mean any </a:t>
            </a:r>
            <a:r>
              <a:rPr lang="en-US" sz="3600" dirty="0">
                <a:solidFill>
                  <a:srgbClr val="FF0000"/>
                </a:solidFill>
              </a:rPr>
              <a:t>long-lasting form </a:t>
            </a:r>
            <a:r>
              <a:rPr lang="en-US" sz="3600" dirty="0"/>
              <a:t>of synaptic </a:t>
            </a:r>
            <a:r>
              <a:rPr lang="en-US" sz="3600" dirty="0" smtClean="0"/>
              <a:t>modification (</a:t>
            </a:r>
            <a:r>
              <a:rPr lang="en-US" sz="3600" dirty="0"/>
              <a:t>strengthening or weakening) that is </a:t>
            </a:r>
            <a:r>
              <a:rPr lang="en-US" sz="3600" dirty="0">
                <a:solidFill>
                  <a:srgbClr val="FF0000"/>
                </a:solidFill>
              </a:rPr>
              <a:t>synapse specific </a:t>
            </a:r>
            <a:r>
              <a:rPr lang="en-US" sz="3600" dirty="0"/>
              <a:t>and depends on </a:t>
            </a:r>
            <a:r>
              <a:rPr lang="en-US" sz="3600" dirty="0">
                <a:solidFill>
                  <a:srgbClr val="FF0000"/>
                </a:solidFill>
              </a:rPr>
              <a:t>correlations</a:t>
            </a:r>
            <a:r>
              <a:rPr lang="en-US" sz="3600" dirty="0"/>
              <a:t> between </a:t>
            </a:r>
            <a:r>
              <a:rPr lang="en-US" sz="3600" dirty="0">
                <a:solidFill>
                  <a:srgbClr val="FF0000"/>
                </a:solidFill>
              </a:rPr>
              <a:t>pre- </a:t>
            </a:r>
            <a:r>
              <a:rPr lang="en-US" sz="3600" dirty="0" smtClean="0">
                <a:solidFill>
                  <a:srgbClr val="FF0000"/>
                </a:solidFill>
              </a:rPr>
              <a:t>and postsynaptic </a:t>
            </a:r>
            <a:r>
              <a:rPr lang="en-US" sz="3600" dirty="0">
                <a:solidFill>
                  <a:srgbClr val="FF0000"/>
                </a:solidFill>
              </a:rPr>
              <a:t>firing</a:t>
            </a:r>
            <a:r>
              <a:rPr lang="en-US" sz="3600" dirty="0" smtClean="0"/>
              <a:t>” </a:t>
            </a:r>
          </a:p>
          <a:p>
            <a:endParaRPr lang="en-US" sz="2800" dirty="0"/>
          </a:p>
          <a:p>
            <a:r>
              <a:rPr lang="en-US" sz="1200" dirty="0" smtClean="0"/>
              <a:t>Synaptic </a:t>
            </a:r>
            <a:r>
              <a:rPr lang="en-US" sz="1200" dirty="0"/>
              <a:t>plasticity: taming the beast L. F. Abbott and </a:t>
            </a:r>
            <a:r>
              <a:rPr lang="en-US" sz="1200" dirty="0" err="1"/>
              <a:t>Sacha</a:t>
            </a:r>
            <a:r>
              <a:rPr lang="en-US" sz="1200" dirty="0"/>
              <a:t> B. Nelson</a:t>
            </a:r>
          </a:p>
        </p:txBody>
      </p:sp>
      <p:sp>
        <p:nvSpPr>
          <p:cNvPr id="8" name="Title 1"/>
          <p:cNvSpPr txBox="1">
            <a:spLocks/>
          </p:cNvSpPr>
          <p:nvPr/>
        </p:nvSpPr>
        <p:spPr>
          <a:xfrm>
            <a:off x="1828908" y="376907"/>
            <a:ext cx="6865022" cy="920634"/>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600" dirty="0" err="1" smtClean="0"/>
              <a:t>Hebbian</a:t>
            </a:r>
            <a:r>
              <a:rPr lang="en-US" sz="3600" dirty="0" smtClean="0"/>
              <a:t> plasticity</a:t>
            </a:r>
            <a:endParaRPr lang="en-US" sz="3600" dirty="0"/>
          </a:p>
        </p:txBody>
      </p:sp>
    </p:spTree>
    <p:extLst>
      <p:ext uri="{BB962C8B-B14F-4D97-AF65-F5344CB8AC3E}">
        <p14:creationId xmlns:p14="http://schemas.microsoft.com/office/powerpoint/2010/main" val="26351833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 y="693909"/>
            <a:ext cx="1737360" cy="3253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713749919"/>
              </p:ext>
            </p:extLst>
          </p:nvPr>
        </p:nvGraphicFramePr>
        <p:xfrm>
          <a:off x="216851" y="807720"/>
          <a:ext cx="1430765" cy="3500505"/>
        </p:xfrm>
        <a:graphic>
          <a:graphicData uri="http://schemas.openxmlformats.org/drawingml/2006/table">
            <a:tbl>
              <a:tblPr firstRow="1" bandRow="1">
                <a:tableStyleId>{2D5ABB26-0587-4C30-8999-92F81FD0307C}</a:tableStyleId>
              </a:tblPr>
              <a:tblGrid>
                <a:gridCol w="1430765"/>
              </a:tblGrid>
              <a:tr h="307973">
                <a:tc>
                  <a:txBody>
                    <a:bodyPr/>
                    <a:lstStyle/>
                    <a:p>
                      <a:r>
                        <a:rPr lang="en-US" dirty="0" smtClean="0">
                          <a:solidFill>
                            <a:schemeClr val="bg1">
                              <a:lumMod val="50000"/>
                            </a:schemeClr>
                          </a:solidFill>
                        </a:rPr>
                        <a:t>The man</a:t>
                      </a:r>
                      <a:endParaRPr lang="en-US" dirty="0">
                        <a:solidFill>
                          <a:schemeClr val="bg1">
                            <a:lumMod val="50000"/>
                          </a:schemeClr>
                        </a:solidFill>
                      </a:endParaRPr>
                    </a:p>
                  </a:txBody>
                  <a:tcPr/>
                </a:tc>
              </a:tr>
              <a:tr h="6649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lumMod val="50000"/>
                              <a:lumOff val="50000"/>
                            </a:schemeClr>
                          </a:solidFill>
                        </a:rPr>
                        <a:t>Associative</a:t>
                      </a:r>
                      <a:r>
                        <a:rPr lang="en-US" baseline="0" dirty="0" smtClean="0">
                          <a:solidFill>
                            <a:schemeClr val="tx1">
                              <a:lumMod val="50000"/>
                              <a:lumOff val="50000"/>
                            </a:schemeClr>
                          </a:solidFill>
                        </a:rPr>
                        <a:t> Learning</a:t>
                      </a:r>
                    </a:p>
                  </a:txBody>
                  <a:tcPr/>
                </a:tc>
              </a:tr>
              <a:tr h="32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chemeClr val="bg1"/>
                          </a:solidFill>
                        </a:rPr>
                        <a:t>Hebbian</a:t>
                      </a:r>
                      <a:r>
                        <a:rPr lang="en-US" dirty="0" smtClean="0">
                          <a:solidFill>
                            <a:schemeClr val="bg1"/>
                          </a:solidFill>
                        </a:rPr>
                        <a:t> Plasticity</a:t>
                      </a:r>
                    </a:p>
                  </a:txBody>
                  <a:tcPr/>
                </a:tc>
              </a:tr>
              <a:tr h="4584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lumMod val="50000"/>
                            </a:schemeClr>
                          </a:solidFill>
                        </a:rPr>
                        <a:t>Artificial</a:t>
                      </a:r>
                      <a:r>
                        <a:rPr lang="en-US" baseline="0" dirty="0" smtClean="0">
                          <a:solidFill>
                            <a:schemeClr val="bg1">
                              <a:lumMod val="50000"/>
                            </a:schemeClr>
                          </a:solidFill>
                        </a:rPr>
                        <a:t> Life</a:t>
                      </a:r>
                      <a:endParaRPr lang="en-US" dirty="0" smtClean="0">
                        <a:solidFill>
                          <a:schemeClr val="bg1">
                            <a:lumMod val="50000"/>
                          </a:schemeClr>
                        </a:solidFill>
                      </a:endParaRPr>
                    </a:p>
                  </a:txBody>
                  <a:tcPr/>
                </a:tc>
              </a:tr>
              <a:tr h="4544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lumMod val="50000"/>
                            </a:schemeClr>
                          </a:solidFill>
                        </a:rPr>
                        <a:t>Applications</a:t>
                      </a:r>
                    </a:p>
                  </a:txBody>
                  <a:tcPr/>
                </a:tc>
              </a:tr>
              <a:tr h="4584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bg1">
                            <a:lumMod val="50000"/>
                          </a:schemeClr>
                        </a:solidFill>
                      </a:endParaRPr>
                    </a:p>
                  </a:txBody>
                  <a:tcPr/>
                </a:tc>
              </a:tr>
              <a:tr h="458433">
                <a:tc>
                  <a:txBody>
                    <a:bodyPr/>
                    <a:lstStyle/>
                    <a:p>
                      <a:endParaRPr lang="en-US" dirty="0"/>
                    </a:p>
                  </a:txBody>
                  <a:tcPr/>
                </a:tc>
              </a:tr>
            </a:tbl>
          </a:graphicData>
        </a:graphic>
      </p:graphicFrame>
      <p:sp>
        <p:nvSpPr>
          <p:cNvPr id="10" name="Title 1"/>
          <p:cNvSpPr txBox="1">
            <a:spLocks/>
          </p:cNvSpPr>
          <p:nvPr/>
        </p:nvSpPr>
        <p:spPr>
          <a:xfrm>
            <a:off x="1828908" y="376907"/>
            <a:ext cx="6865022" cy="920634"/>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600" dirty="0" err="1" smtClean="0"/>
              <a:t>Hebbian</a:t>
            </a:r>
            <a:r>
              <a:rPr lang="en-US" sz="3600" dirty="0" smtClean="0"/>
              <a:t> plasticity</a:t>
            </a:r>
            <a:endParaRPr lang="en-US" sz="3600" dirty="0"/>
          </a:p>
        </p:txBody>
      </p:sp>
      <p:sp>
        <p:nvSpPr>
          <p:cNvPr id="12" name="Content Placeholder 2"/>
          <p:cNvSpPr>
            <a:spLocks noGrp="1"/>
          </p:cNvSpPr>
          <p:nvPr>
            <p:ph idx="1"/>
          </p:nvPr>
        </p:nvSpPr>
        <p:spPr>
          <a:xfrm>
            <a:off x="1828908" y="1310568"/>
            <a:ext cx="6059520" cy="3859670"/>
          </a:xfrm>
        </p:spPr>
        <p:txBody>
          <a:bodyPr>
            <a:normAutofit/>
          </a:bodyPr>
          <a:lstStyle/>
          <a:p>
            <a:pPr>
              <a:lnSpc>
                <a:spcPct val="110000"/>
              </a:lnSpc>
              <a:spcBef>
                <a:spcPts val="0"/>
              </a:spcBef>
            </a:pPr>
            <a:r>
              <a:rPr lang="en-US" sz="4000" dirty="0"/>
              <a:t>Synaptic scaling</a:t>
            </a:r>
          </a:p>
          <a:p>
            <a:pPr>
              <a:lnSpc>
                <a:spcPct val="110000"/>
              </a:lnSpc>
              <a:spcBef>
                <a:spcPts val="0"/>
              </a:spcBef>
            </a:pPr>
            <a:r>
              <a:rPr lang="en-US" sz="4000" dirty="0"/>
              <a:t>Spike-timing dependent plasticity </a:t>
            </a:r>
            <a:endParaRPr lang="en-US" sz="4000" dirty="0" smtClean="0"/>
          </a:p>
          <a:p>
            <a:pPr>
              <a:lnSpc>
                <a:spcPct val="110000"/>
              </a:lnSpc>
              <a:spcBef>
                <a:spcPts val="0"/>
              </a:spcBef>
            </a:pPr>
            <a:r>
              <a:rPr lang="en-US" sz="4000" dirty="0"/>
              <a:t>Synaptic </a:t>
            </a:r>
            <a:r>
              <a:rPr lang="en-US" sz="4000" dirty="0" smtClean="0"/>
              <a:t>redistribution</a:t>
            </a:r>
          </a:p>
          <a:p>
            <a:pPr>
              <a:lnSpc>
                <a:spcPct val="110000"/>
              </a:lnSpc>
              <a:spcBef>
                <a:spcPts val="0"/>
              </a:spcBef>
            </a:pPr>
            <a:endParaRPr lang="en-US" sz="4000" dirty="0"/>
          </a:p>
          <a:p>
            <a:pPr marL="0" indent="0">
              <a:lnSpc>
                <a:spcPct val="110000"/>
              </a:lnSpc>
              <a:spcBef>
                <a:spcPts val="0"/>
              </a:spcBef>
              <a:buNone/>
            </a:pPr>
            <a:r>
              <a:rPr lang="en-US" sz="1400" dirty="0"/>
              <a:t>Synaptic plasticity: taming the beast L. F. Abbott and </a:t>
            </a:r>
            <a:r>
              <a:rPr lang="en-US" sz="1400" dirty="0" err="1"/>
              <a:t>Sacha</a:t>
            </a:r>
            <a:r>
              <a:rPr lang="en-US" sz="1400" dirty="0"/>
              <a:t> B. Nelson</a:t>
            </a:r>
          </a:p>
          <a:p>
            <a:pPr>
              <a:lnSpc>
                <a:spcPct val="110000"/>
              </a:lnSpc>
              <a:spcBef>
                <a:spcPts val="0"/>
              </a:spcBef>
            </a:pPr>
            <a:endParaRPr lang="en-US" sz="4000" dirty="0"/>
          </a:p>
        </p:txBody>
      </p:sp>
    </p:spTree>
    <p:extLst>
      <p:ext uri="{BB962C8B-B14F-4D97-AF65-F5344CB8AC3E}">
        <p14:creationId xmlns:p14="http://schemas.microsoft.com/office/powerpoint/2010/main" val="83841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animEffect transition="in" filter="fade">
                                      <p:cBhvr>
                                        <p:cTn id="22"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 y="693909"/>
            <a:ext cx="1737360" cy="3253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940754334"/>
              </p:ext>
            </p:extLst>
          </p:nvPr>
        </p:nvGraphicFramePr>
        <p:xfrm>
          <a:off x="216851" y="807720"/>
          <a:ext cx="1430765" cy="3500505"/>
        </p:xfrm>
        <a:graphic>
          <a:graphicData uri="http://schemas.openxmlformats.org/drawingml/2006/table">
            <a:tbl>
              <a:tblPr firstRow="1" bandRow="1">
                <a:tableStyleId>{2D5ABB26-0587-4C30-8999-92F81FD0307C}</a:tableStyleId>
              </a:tblPr>
              <a:tblGrid>
                <a:gridCol w="1430765"/>
              </a:tblGrid>
              <a:tr h="307973">
                <a:tc>
                  <a:txBody>
                    <a:bodyPr/>
                    <a:lstStyle/>
                    <a:p>
                      <a:r>
                        <a:rPr lang="en-US" dirty="0" smtClean="0">
                          <a:solidFill>
                            <a:schemeClr val="bg1">
                              <a:lumMod val="50000"/>
                            </a:schemeClr>
                          </a:solidFill>
                        </a:rPr>
                        <a:t>The man</a:t>
                      </a:r>
                      <a:endParaRPr lang="en-US" dirty="0">
                        <a:solidFill>
                          <a:schemeClr val="bg1">
                            <a:lumMod val="50000"/>
                          </a:schemeClr>
                        </a:solidFill>
                      </a:endParaRPr>
                    </a:p>
                  </a:txBody>
                  <a:tcPr/>
                </a:tc>
              </a:tr>
              <a:tr h="6649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lumMod val="50000"/>
                              <a:lumOff val="50000"/>
                            </a:schemeClr>
                          </a:solidFill>
                        </a:rPr>
                        <a:t>Associative</a:t>
                      </a:r>
                      <a:r>
                        <a:rPr lang="en-US" baseline="0" dirty="0" smtClean="0">
                          <a:solidFill>
                            <a:schemeClr val="tx1">
                              <a:lumMod val="50000"/>
                              <a:lumOff val="50000"/>
                            </a:schemeClr>
                          </a:solidFill>
                        </a:rPr>
                        <a:t> Learning</a:t>
                      </a:r>
                    </a:p>
                  </a:txBody>
                  <a:tcPr/>
                </a:tc>
              </a:tr>
              <a:tr h="32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chemeClr val="tx1">
                              <a:lumMod val="50000"/>
                              <a:lumOff val="50000"/>
                            </a:schemeClr>
                          </a:solidFill>
                        </a:rPr>
                        <a:t>Hebbian</a:t>
                      </a:r>
                      <a:r>
                        <a:rPr lang="en-US" dirty="0" smtClean="0">
                          <a:solidFill>
                            <a:schemeClr val="tx1">
                              <a:lumMod val="50000"/>
                              <a:lumOff val="50000"/>
                            </a:schemeClr>
                          </a:solidFill>
                        </a:rPr>
                        <a:t> Plasticity</a:t>
                      </a:r>
                    </a:p>
                  </a:txBody>
                  <a:tcPr/>
                </a:tc>
              </a:tr>
              <a:tr h="4584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Artificial</a:t>
                      </a:r>
                      <a:r>
                        <a:rPr lang="en-US" baseline="0" dirty="0" smtClean="0">
                          <a:solidFill>
                            <a:schemeClr val="bg1"/>
                          </a:solidFill>
                        </a:rPr>
                        <a:t> Life</a:t>
                      </a:r>
                      <a:endParaRPr lang="en-US" dirty="0" smtClean="0">
                        <a:solidFill>
                          <a:schemeClr val="bg1"/>
                        </a:solidFill>
                      </a:endParaRPr>
                    </a:p>
                  </a:txBody>
                  <a:tcPr/>
                </a:tc>
              </a:tr>
              <a:tr h="4544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lumMod val="50000"/>
                            </a:schemeClr>
                          </a:solidFill>
                        </a:rPr>
                        <a:t>Applications</a:t>
                      </a:r>
                    </a:p>
                  </a:txBody>
                  <a:tcPr/>
                </a:tc>
              </a:tr>
              <a:tr h="4584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bg1">
                            <a:lumMod val="50000"/>
                          </a:schemeClr>
                        </a:solidFill>
                      </a:endParaRPr>
                    </a:p>
                  </a:txBody>
                  <a:tcPr/>
                </a:tc>
              </a:tr>
              <a:tr h="458433">
                <a:tc>
                  <a:txBody>
                    <a:bodyPr/>
                    <a:lstStyle/>
                    <a:p>
                      <a:endParaRPr lang="en-US" dirty="0"/>
                    </a:p>
                  </a:txBody>
                  <a:tcPr/>
                </a:tc>
              </a:tr>
            </a:tbl>
          </a:graphicData>
        </a:graphic>
      </p:graphicFrame>
      <p:sp>
        <p:nvSpPr>
          <p:cNvPr id="4" name="Title 3"/>
          <p:cNvSpPr>
            <a:spLocks noGrp="1"/>
          </p:cNvSpPr>
          <p:nvPr>
            <p:ph type="title"/>
          </p:nvPr>
        </p:nvSpPr>
        <p:spPr>
          <a:xfrm>
            <a:off x="1813863" y="683024"/>
            <a:ext cx="6649508" cy="672124"/>
          </a:xfrm>
        </p:spPr>
        <p:txBody>
          <a:bodyPr>
            <a:normAutofit fontScale="90000"/>
          </a:bodyPr>
          <a:lstStyle/>
          <a:p>
            <a:r>
              <a:rPr lang="en-US" dirty="0" smtClean="0"/>
              <a:t>Implications</a:t>
            </a:r>
            <a:endParaRPr lang="en-US" dirty="0"/>
          </a:p>
        </p:txBody>
      </p:sp>
      <p:sp>
        <p:nvSpPr>
          <p:cNvPr id="8" name="Rectangle 7"/>
          <p:cNvSpPr/>
          <p:nvPr/>
        </p:nvSpPr>
        <p:spPr>
          <a:xfrm>
            <a:off x="2011387" y="1614510"/>
            <a:ext cx="6451984" cy="2554545"/>
          </a:xfrm>
          <a:prstGeom prst="rect">
            <a:avLst/>
          </a:prstGeom>
        </p:spPr>
        <p:txBody>
          <a:bodyPr wrap="square">
            <a:spAutoFit/>
          </a:bodyPr>
          <a:lstStyle/>
          <a:p>
            <a:r>
              <a:rPr lang="en-US" sz="4000" dirty="0" smtClean="0"/>
              <a:t>Framework for building and understanding how information islands accumulate knowledge</a:t>
            </a:r>
            <a:endParaRPr lang="en-US" sz="4000" dirty="0"/>
          </a:p>
        </p:txBody>
      </p:sp>
    </p:spTree>
    <p:extLst>
      <p:ext uri="{BB962C8B-B14F-4D97-AF65-F5344CB8AC3E}">
        <p14:creationId xmlns:p14="http://schemas.microsoft.com/office/powerpoint/2010/main" val="31046686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1721" y="1643182"/>
            <a:ext cx="6059520" cy="3859670"/>
          </a:xfrm>
        </p:spPr>
        <p:txBody>
          <a:bodyPr>
            <a:normAutofit/>
          </a:bodyPr>
          <a:lstStyle/>
          <a:p>
            <a:r>
              <a:rPr lang="en-US" sz="4000" dirty="0" smtClean="0"/>
              <a:t>Cocktail Problem</a:t>
            </a:r>
          </a:p>
          <a:p>
            <a:r>
              <a:rPr lang="en-US" sz="4000" dirty="0" smtClean="0"/>
              <a:t>Imagery</a:t>
            </a:r>
          </a:p>
          <a:p>
            <a:r>
              <a:rPr lang="en-US" sz="4000" dirty="0" smtClean="0"/>
              <a:t>Fuzzy </a:t>
            </a:r>
            <a:r>
              <a:rPr lang="en-US" sz="4000" dirty="0"/>
              <a:t>Cognitive </a:t>
            </a:r>
            <a:r>
              <a:rPr lang="en-US" sz="4000" dirty="0" smtClean="0"/>
              <a:t>Maps</a:t>
            </a:r>
          </a:p>
          <a:p>
            <a:r>
              <a:rPr lang="en-US" sz="4000" dirty="0" smtClean="0"/>
              <a:t>Adaptive Interactions</a:t>
            </a:r>
            <a:endParaRPr lang="en-US" dirty="0" smtClean="0"/>
          </a:p>
          <a:p>
            <a:r>
              <a:rPr lang="en-US" sz="4000" dirty="0" smtClean="0"/>
              <a:t>Robotics</a:t>
            </a:r>
            <a:endParaRPr lang="en-US" sz="4000" dirty="0"/>
          </a:p>
        </p:txBody>
      </p:sp>
      <p:sp>
        <p:nvSpPr>
          <p:cNvPr id="6" name="Rounded Rectangle 5"/>
          <p:cNvSpPr/>
          <p:nvPr/>
        </p:nvSpPr>
        <p:spPr>
          <a:xfrm>
            <a:off x="-1" y="693909"/>
            <a:ext cx="1737360" cy="3253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84624370"/>
              </p:ext>
            </p:extLst>
          </p:nvPr>
        </p:nvGraphicFramePr>
        <p:xfrm>
          <a:off x="216851" y="807720"/>
          <a:ext cx="1430765" cy="3500505"/>
        </p:xfrm>
        <a:graphic>
          <a:graphicData uri="http://schemas.openxmlformats.org/drawingml/2006/table">
            <a:tbl>
              <a:tblPr firstRow="1" bandRow="1">
                <a:tableStyleId>{2D5ABB26-0587-4C30-8999-92F81FD0307C}</a:tableStyleId>
              </a:tblPr>
              <a:tblGrid>
                <a:gridCol w="1430765"/>
              </a:tblGrid>
              <a:tr h="307973">
                <a:tc>
                  <a:txBody>
                    <a:bodyPr/>
                    <a:lstStyle/>
                    <a:p>
                      <a:r>
                        <a:rPr lang="en-US" dirty="0" smtClean="0">
                          <a:solidFill>
                            <a:schemeClr val="bg1">
                              <a:lumMod val="50000"/>
                            </a:schemeClr>
                          </a:solidFill>
                        </a:rPr>
                        <a:t>The man</a:t>
                      </a:r>
                      <a:endParaRPr lang="en-US" dirty="0">
                        <a:solidFill>
                          <a:schemeClr val="bg1">
                            <a:lumMod val="50000"/>
                          </a:schemeClr>
                        </a:solidFill>
                      </a:endParaRPr>
                    </a:p>
                  </a:txBody>
                  <a:tcPr/>
                </a:tc>
              </a:tr>
              <a:tr h="6649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lumMod val="50000"/>
                              <a:lumOff val="50000"/>
                            </a:schemeClr>
                          </a:solidFill>
                        </a:rPr>
                        <a:t>Associative</a:t>
                      </a:r>
                      <a:r>
                        <a:rPr lang="en-US" baseline="0" dirty="0" smtClean="0">
                          <a:solidFill>
                            <a:schemeClr val="tx1">
                              <a:lumMod val="50000"/>
                              <a:lumOff val="50000"/>
                            </a:schemeClr>
                          </a:solidFill>
                        </a:rPr>
                        <a:t> Learning</a:t>
                      </a:r>
                    </a:p>
                  </a:txBody>
                  <a:tcPr/>
                </a:tc>
              </a:tr>
              <a:tr h="32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chemeClr val="tx1">
                              <a:lumMod val="50000"/>
                              <a:lumOff val="50000"/>
                            </a:schemeClr>
                          </a:solidFill>
                        </a:rPr>
                        <a:t>Hebbian</a:t>
                      </a:r>
                      <a:r>
                        <a:rPr lang="en-US" dirty="0" smtClean="0">
                          <a:solidFill>
                            <a:schemeClr val="tx1">
                              <a:lumMod val="50000"/>
                              <a:lumOff val="50000"/>
                            </a:schemeClr>
                          </a:solidFill>
                        </a:rPr>
                        <a:t> Plasticity</a:t>
                      </a:r>
                    </a:p>
                  </a:txBody>
                  <a:tcPr/>
                </a:tc>
              </a:tr>
              <a:tr h="4584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lumMod val="50000"/>
                              <a:lumOff val="50000"/>
                            </a:schemeClr>
                          </a:solidFill>
                        </a:rPr>
                        <a:t>Artificial</a:t>
                      </a:r>
                      <a:r>
                        <a:rPr lang="en-US" baseline="0" dirty="0" smtClean="0">
                          <a:solidFill>
                            <a:schemeClr val="tx1">
                              <a:lumMod val="50000"/>
                              <a:lumOff val="50000"/>
                            </a:schemeClr>
                          </a:solidFill>
                        </a:rPr>
                        <a:t> Life</a:t>
                      </a:r>
                      <a:endParaRPr lang="en-US" dirty="0" smtClean="0">
                        <a:solidFill>
                          <a:schemeClr val="tx1">
                            <a:lumMod val="50000"/>
                            <a:lumOff val="50000"/>
                          </a:schemeClr>
                        </a:solidFill>
                      </a:endParaRPr>
                    </a:p>
                  </a:txBody>
                  <a:tcPr/>
                </a:tc>
              </a:tr>
              <a:tr h="4544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Applications</a:t>
                      </a:r>
                    </a:p>
                  </a:txBody>
                  <a:tcPr/>
                </a:tc>
              </a:tr>
              <a:tr h="4584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bg1">
                            <a:lumMod val="50000"/>
                          </a:schemeClr>
                        </a:solidFill>
                      </a:endParaRPr>
                    </a:p>
                  </a:txBody>
                  <a:tcPr/>
                </a:tc>
              </a:tr>
              <a:tr h="458433">
                <a:tc>
                  <a:txBody>
                    <a:bodyPr/>
                    <a:lstStyle/>
                    <a:p>
                      <a:endParaRPr lang="en-US" dirty="0"/>
                    </a:p>
                  </a:txBody>
                  <a:tcPr/>
                </a:tc>
              </a:tr>
            </a:tbl>
          </a:graphicData>
        </a:graphic>
      </p:graphicFrame>
      <p:sp>
        <p:nvSpPr>
          <p:cNvPr id="5" name="Rectangle 4"/>
          <p:cNvSpPr/>
          <p:nvPr/>
        </p:nvSpPr>
        <p:spPr>
          <a:xfrm>
            <a:off x="1922078" y="712904"/>
            <a:ext cx="4572000" cy="707886"/>
          </a:xfrm>
          <a:prstGeom prst="rect">
            <a:avLst/>
          </a:prstGeom>
        </p:spPr>
        <p:txBody>
          <a:bodyPr>
            <a:spAutoFit/>
          </a:bodyPr>
          <a:lstStyle/>
          <a:p>
            <a:r>
              <a:rPr lang="en-US" sz="4000" dirty="0" smtClean="0"/>
              <a:t>Applications</a:t>
            </a:r>
            <a:endParaRPr lang="en-US" sz="4000" dirty="0"/>
          </a:p>
        </p:txBody>
      </p:sp>
    </p:spTree>
    <p:extLst>
      <p:ext uri="{BB962C8B-B14F-4D97-AF65-F5344CB8AC3E}">
        <p14:creationId xmlns:p14="http://schemas.microsoft.com/office/powerpoint/2010/main" val="326786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2168"/>
            <a:ext cx="3592681" cy="935502"/>
          </a:xfrm>
        </p:spPr>
        <p:txBody>
          <a:bodyPr>
            <a:normAutofit/>
          </a:bodyPr>
          <a:lstStyle/>
          <a:p>
            <a:r>
              <a:rPr lang="en-US" dirty="0" smtClean="0"/>
              <a:t>Summaries</a:t>
            </a:r>
            <a:endParaRPr lang="en-US" dirty="0"/>
          </a:p>
        </p:txBody>
      </p:sp>
      <p:pic>
        <p:nvPicPr>
          <p:cNvPr id="615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70" y="1189167"/>
            <a:ext cx="372427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81698" y="1931218"/>
            <a:ext cx="2189066" cy="523220"/>
          </a:xfrm>
          <a:prstGeom prst="rect">
            <a:avLst/>
          </a:prstGeom>
        </p:spPr>
        <p:txBody>
          <a:bodyPr wrap="square">
            <a:spAutoFit/>
          </a:bodyPr>
          <a:lstStyle/>
          <a:p>
            <a:r>
              <a:rPr lang="en-US" sz="2800" dirty="0" err="1" smtClean="0">
                <a:hlinkClick r:id="rId3"/>
              </a:rPr>
              <a:t>Oja's_rule</a:t>
            </a:r>
            <a:endParaRPr lang="en-US" sz="2800" dirty="0"/>
          </a:p>
        </p:txBody>
      </p:sp>
      <p:sp>
        <p:nvSpPr>
          <p:cNvPr id="6" name="Rectangle 5"/>
          <p:cNvSpPr/>
          <p:nvPr/>
        </p:nvSpPr>
        <p:spPr>
          <a:xfrm>
            <a:off x="207097" y="1306549"/>
            <a:ext cx="3053171" cy="523220"/>
          </a:xfrm>
          <a:prstGeom prst="rect">
            <a:avLst/>
          </a:prstGeom>
        </p:spPr>
        <p:txBody>
          <a:bodyPr wrap="square">
            <a:spAutoFit/>
          </a:bodyPr>
          <a:lstStyle/>
          <a:p>
            <a:r>
              <a:rPr lang="en-US" sz="2800" dirty="0" err="1" smtClean="0">
                <a:hlinkClick r:id="rId4"/>
              </a:rPr>
              <a:t>Hebbian</a:t>
            </a:r>
            <a:r>
              <a:rPr lang="en-US" sz="2800" dirty="0" smtClean="0">
                <a:hlinkClick r:id="rId4"/>
              </a:rPr>
              <a:t> Learning</a:t>
            </a:r>
            <a:endParaRPr lang="en-US" sz="2800" dirty="0"/>
          </a:p>
        </p:txBody>
      </p:sp>
      <p:sp>
        <p:nvSpPr>
          <p:cNvPr id="7" name="Rectangle 6"/>
          <p:cNvSpPr/>
          <p:nvPr/>
        </p:nvSpPr>
        <p:spPr>
          <a:xfrm>
            <a:off x="207097" y="2610661"/>
            <a:ext cx="2183611" cy="523220"/>
          </a:xfrm>
          <a:prstGeom prst="rect">
            <a:avLst/>
          </a:prstGeom>
        </p:spPr>
        <p:txBody>
          <a:bodyPr wrap="none">
            <a:spAutoFit/>
          </a:bodyPr>
          <a:lstStyle/>
          <a:p>
            <a:r>
              <a:rPr lang="en-US" sz="2800" dirty="0" err="1" smtClean="0">
                <a:hlinkClick r:id="rId5"/>
              </a:rPr>
              <a:t>BCM_theory</a:t>
            </a:r>
            <a:endParaRPr lang="en-US" sz="2800" dirty="0"/>
          </a:p>
        </p:txBody>
      </p:sp>
      <p:sp>
        <p:nvSpPr>
          <p:cNvPr id="8" name="Rectangle 7"/>
          <p:cNvSpPr/>
          <p:nvPr/>
        </p:nvSpPr>
        <p:spPr>
          <a:xfrm>
            <a:off x="217028" y="3283021"/>
            <a:ext cx="4527793" cy="523220"/>
          </a:xfrm>
          <a:prstGeom prst="rect">
            <a:avLst/>
          </a:prstGeom>
        </p:spPr>
        <p:txBody>
          <a:bodyPr wrap="square">
            <a:spAutoFit/>
          </a:bodyPr>
          <a:lstStyle/>
          <a:p>
            <a:r>
              <a:rPr lang="en-US" sz="2800" dirty="0" smtClean="0">
                <a:hlinkClick r:id="rId6"/>
              </a:rPr>
              <a:t>Long-</a:t>
            </a:r>
            <a:r>
              <a:rPr lang="en-US" sz="2800" dirty="0" err="1" smtClean="0">
                <a:hlinkClick r:id="rId6"/>
              </a:rPr>
              <a:t>term_potentiation</a:t>
            </a:r>
            <a:endParaRPr lang="en-US" sz="2800" dirty="0"/>
          </a:p>
        </p:txBody>
      </p:sp>
    </p:spTree>
    <p:extLst>
      <p:ext uri="{BB962C8B-B14F-4D97-AF65-F5344CB8AC3E}">
        <p14:creationId xmlns:p14="http://schemas.microsoft.com/office/powerpoint/2010/main" val="30235980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618" y="360590"/>
            <a:ext cx="3818037" cy="935502"/>
          </a:xfrm>
        </p:spPr>
        <p:txBody>
          <a:bodyPr>
            <a:normAutofit/>
          </a:bodyPr>
          <a:lstStyle/>
          <a:p>
            <a:r>
              <a:rPr lang="en-US" dirty="0" err="1" smtClean="0"/>
              <a:t>Biblography</a:t>
            </a:r>
            <a:endParaRPr lang="en-US" dirty="0"/>
          </a:p>
        </p:txBody>
      </p:sp>
      <p:sp>
        <p:nvSpPr>
          <p:cNvPr id="5" name="Rectangle 4"/>
          <p:cNvSpPr/>
          <p:nvPr/>
        </p:nvSpPr>
        <p:spPr>
          <a:xfrm>
            <a:off x="198979" y="2219253"/>
            <a:ext cx="7992920" cy="523220"/>
          </a:xfrm>
          <a:prstGeom prst="rect">
            <a:avLst/>
          </a:prstGeom>
        </p:spPr>
        <p:txBody>
          <a:bodyPr wrap="square">
            <a:spAutoFit/>
          </a:bodyPr>
          <a:lstStyle/>
          <a:p>
            <a:r>
              <a:rPr lang="en-US" sz="1400" dirty="0" smtClean="0"/>
              <a:t>Abbott , L</a:t>
            </a:r>
            <a:r>
              <a:rPr lang="en-US" sz="1400" dirty="0"/>
              <a:t>. F. </a:t>
            </a:r>
            <a:r>
              <a:rPr lang="en-US" sz="1400" dirty="0" smtClean="0"/>
              <a:t>and Nelson, </a:t>
            </a:r>
            <a:r>
              <a:rPr lang="en-US" sz="1400" dirty="0" err="1" smtClean="0"/>
              <a:t>Sacha</a:t>
            </a:r>
            <a:r>
              <a:rPr lang="en-US" sz="1400" dirty="0" smtClean="0"/>
              <a:t> B(2000). </a:t>
            </a:r>
            <a:r>
              <a:rPr lang="en-US" sz="1400" i="1" dirty="0" smtClean="0"/>
              <a:t>Synaptic </a:t>
            </a:r>
            <a:r>
              <a:rPr lang="en-US" sz="1400" i="1" dirty="0"/>
              <a:t>plasticity: taming the </a:t>
            </a:r>
            <a:r>
              <a:rPr lang="en-US" sz="1400" i="1" dirty="0" smtClean="0"/>
              <a:t>beast </a:t>
            </a:r>
            <a:r>
              <a:rPr lang="en-US" sz="1400" dirty="0" smtClean="0">
                <a:hlinkClick r:id="rId2"/>
              </a:rPr>
              <a:t>https</a:t>
            </a:r>
            <a:r>
              <a:rPr lang="en-US" sz="1400" dirty="0">
                <a:hlinkClick r:id="rId2"/>
              </a:rPr>
              <a:t>://www.stanford.edu/group/brainsinsilicon/documents/AbbotPlasticityReview.pdf</a:t>
            </a:r>
            <a:endParaRPr lang="en-US" sz="1400" dirty="0"/>
          </a:p>
        </p:txBody>
      </p:sp>
      <p:sp>
        <p:nvSpPr>
          <p:cNvPr id="8" name="Rectangle 7"/>
          <p:cNvSpPr/>
          <p:nvPr/>
        </p:nvSpPr>
        <p:spPr>
          <a:xfrm>
            <a:off x="468085" y="3925277"/>
            <a:ext cx="7963583" cy="369332"/>
          </a:xfrm>
          <a:prstGeom prst="rect">
            <a:avLst/>
          </a:prstGeom>
        </p:spPr>
        <p:txBody>
          <a:bodyPr wrap="square">
            <a:spAutoFit/>
          </a:bodyPr>
          <a:lstStyle/>
          <a:p>
            <a:r>
              <a:rPr lang="en-US" dirty="0" smtClean="0">
                <a:hlinkClick r:id="rId3"/>
              </a:rPr>
              <a:t>  </a:t>
            </a:r>
            <a:endParaRPr lang="en-US" dirty="0"/>
          </a:p>
        </p:txBody>
      </p:sp>
      <p:sp>
        <p:nvSpPr>
          <p:cNvPr id="9" name="Rectangle 8"/>
          <p:cNvSpPr/>
          <p:nvPr/>
        </p:nvSpPr>
        <p:spPr>
          <a:xfrm>
            <a:off x="204957" y="2851388"/>
            <a:ext cx="7986942" cy="954107"/>
          </a:xfrm>
          <a:prstGeom prst="rect">
            <a:avLst/>
          </a:prstGeom>
        </p:spPr>
        <p:txBody>
          <a:bodyPr wrap="square">
            <a:spAutoFit/>
          </a:bodyPr>
          <a:lstStyle/>
          <a:p>
            <a:r>
              <a:rPr lang="en-US" sz="1400" dirty="0" err="1"/>
              <a:t>Bienenstock</a:t>
            </a:r>
            <a:r>
              <a:rPr lang="en-US" sz="1400" dirty="0"/>
              <a:t>, </a:t>
            </a:r>
            <a:r>
              <a:rPr lang="en-US" sz="1400" dirty="0" err="1"/>
              <a:t>Elie</a:t>
            </a:r>
            <a:r>
              <a:rPr lang="en-US" sz="1400" dirty="0"/>
              <a:t> L.; Leon Cooper, Paul Munro (January 1982). </a:t>
            </a:r>
            <a:r>
              <a:rPr lang="en-US" sz="1400" i="1" dirty="0" smtClean="0"/>
              <a:t>Theory </a:t>
            </a:r>
            <a:r>
              <a:rPr lang="en-US" sz="1400" i="1" dirty="0"/>
              <a:t>for the development of neuron selectivity: orientation specificity and binocular interaction in </a:t>
            </a:r>
            <a:r>
              <a:rPr lang="en-US" sz="1400" i="1" dirty="0" smtClean="0"/>
              <a:t>visual </a:t>
            </a:r>
            <a:r>
              <a:rPr lang="en-US" sz="1400" dirty="0">
                <a:hlinkClick r:id="rId3"/>
              </a:rPr>
              <a:t>http://www.physics.brown.edu/physics/researchpages/Ibns/Cooper%20Pubs/070_TheoryDevelopment_82.pdf</a:t>
            </a:r>
            <a:r>
              <a:rPr lang="en-US" sz="1400" dirty="0"/>
              <a:t> </a:t>
            </a:r>
          </a:p>
        </p:txBody>
      </p:sp>
      <p:sp>
        <p:nvSpPr>
          <p:cNvPr id="10" name="Rectangle 9"/>
          <p:cNvSpPr/>
          <p:nvPr/>
        </p:nvSpPr>
        <p:spPr>
          <a:xfrm>
            <a:off x="170386" y="5629989"/>
            <a:ext cx="8014281" cy="523220"/>
          </a:xfrm>
          <a:prstGeom prst="rect">
            <a:avLst/>
          </a:prstGeom>
        </p:spPr>
        <p:txBody>
          <a:bodyPr wrap="square">
            <a:spAutoFit/>
          </a:bodyPr>
          <a:lstStyle/>
          <a:p>
            <a:r>
              <a:rPr lang="en-US" sz="1400" dirty="0" err="1" smtClean="0"/>
              <a:t>Xiangfeng</a:t>
            </a:r>
            <a:r>
              <a:rPr lang="en-US" sz="1400" dirty="0" smtClean="0"/>
              <a:t>, </a:t>
            </a:r>
            <a:r>
              <a:rPr lang="en-US" sz="1400" dirty="0" err="1" smtClean="0"/>
              <a:t>Luo</a:t>
            </a:r>
            <a:r>
              <a:rPr lang="en-US" sz="1400" dirty="0" smtClean="0"/>
              <a:t>, Wei,  Xiao, </a:t>
            </a:r>
            <a:r>
              <a:rPr lang="en-US" sz="1400" dirty="0"/>
              <a:t>and </a:t>
            </a:r>
            <a:r>
              <a:rPr lang="en-US" sz="1400" dirty="0" smtClean="0"/>
              <a:t>Zhang, Jun (2010) </a:t>
            </a:r>
            <a:r>
              <a:rPr lang="en-US" sz="1400" i="1" dirty="0" smtClean="0"/>
              <a:t>Guided </a:t>
            </a:r>
            <a:r>
              <a:rPr lang="en-US" sz="1400" i="1" dirty="0"/>
              <a:t>Game-Based </a:t>
            </a:r>
            <a:r>
              <a:rPr lang="en-US" sz="1400" i="1" dirty="0" smtClean="0"/>
              <a:t>Learning Using </a:t>
            </a:r>
            <a:r>
              <a:rPr lang="en-US" sz="1400" i="1" dirty="0"/>
              <a:t>Fuzzy Cognitive </a:t>
            </a:r>
            <a:r>
              <a:rPr lang="en-US" sz="1400" i="1" dirty="0" smtClean="0"/>
              <a:t>Maps</a:t>
            </a:r>
            <a:endParaRPr lang="en-US" sz="1400" i="1" dirty="0"/>
          </a:p>
        </p:txBody>
      </p:sp>
      <p:sp>
        <p:nvSpPr>
          <p:cNvPr id="11" name="Rectangle 10"/>
          <p:cNvSpPr/>
          <p:nvPr/>
        </p:nvSpPr>
        <p:spPr>
          <a:xfrm>
            <a:off x="187384" y="4492351"/>
            <a:ext cx="7881071" cy="523220"/>
          </a:xfrm>
          <a:prstGeom prst="rect">
            <a:avLst/>
          </a:prstGeom>
        </p:spPr>
        <p:txBody>
          <a:bodyPr wrap="square">
            <a:spAutoFit/>
          </a:bodyPr>
          <a:lstStyle/>
          <a:p>
            <a:r>
              <a:rPr lang="fi-FI" sz="1400" dirty="0" smtClean="0"/>
              <a:t>Hyvärinen, Aapo and Oja, Erkki (2000)</a:t>
            </a:r>
            <a:r>
              <a:rPr lang="en-US" sz="1400" dirty="0" smtClean="0"/>
              <a:t> </a:t>
            </a:r>
            <a:r>
              <a:rPr lang="en-US" sz="1400" i="1" dirty="0" smtClean="0"/>
              <a:t>Independent Component Analysis :Algorithms and Applications</a:t>
            </a:r>
            <a:endParaRPr lang="en-US" sz="1400" i="1" dirty="0"/>
          </a:p>
        </p:txBody>
      </p:sp>
      <p:sp>
        <p:nvSpPr>
          <p:cNvPr id="12" name="Rectangle 11"/>
          <p:cNvSpPr/>
          <p:nvPr/>
        </p:nvSpPr>
        <p:spPr>
          <a:xfrm>
            <a:off x="177618" y="1310469"/>
            <a:ext cx="8014281" cy="738664"/>
          </a:xfrm>
          <a:prstGeom prst="rect">
            <a:avLst/>
          </a:prstGeom>
        </p:spPr>
        <p:txBody>
          <a:bodyPr wrap="square">
            <a:spAutoFit/>
          </a:bodyPr>
          <a:lstStyle/>
          <a:p>
            <a:r>
              <a:rPr lang="en-US" sz="1400" dirty="0"/>
              <a:t> </a:t>
            </a:r>
            <a:r>
              <a:rPr lang="en-US" sz="1400" dirty="0" smtClean="0"/>
              <a:t>Igor, </a:t>
            </a:r>
            <a:r>
              <a:rPr lang="en-US" sz="1400" dirty="0" err="1" smtClean="0"/>
              <a:t>Antonov</a:t>
            </a:r>
            <a:r>
              <a:rPr lang="en-US" sz="1400" dirty="0" smtClean="0"/>
              <a:t>, </a:t>
            </a:r>
            <a:r>
              <a:rPr lang="en-US" sz="1400" dirty="0" err="1" smtClean="0"/>
              <a:t>Antonova</a:t>
            </a:r>
            <a:r>
              <a:rPr lang="en-US" sz="1400" dirty="0" smtClean="0"/>
              <a:t>, Irina, </a:t>
            </a:r>
            <a:r>
              <a:rPr lang="en-US" sz="1400" dirty="0" err="1"/>
              <a:t>Kandel</a:t>
            </a:r>
            <a:r>
              <a:rPr lang="en-US" sz="1400" dirty="0"/>
              <a:t> </a:t>
            </a:r>
            <a:r>
              <a:rPr lang="en-US" sz="1400" dirty="0" smtClean="0"/>
              <a:t>, Eric </a:t>
            </a:r>
            <a:r>
              <a:rPr lang="en-US" sz="1400" dirty="0"/>
              <a:t>R</a:t>
            </a:r>
            <a:r>
              <a:rPr lang="en-US" sz="1400" dirty="0" smtClean="0"/>
              <a:t>., and Hawkins, Robert D. (2003).</a:t>
            </a:r>
            <a:r>
              <a:rPr lang="en-US" sz="1400" i="1" dirty="0" smtClean="0"/>
              <a:t> Activity-Dependent Presynaptic Facilitation and </a:t>
            </a:r>
            <a:r>
              <a:rPr lang="en-US" sz="1400" i="1" dirty="0" err="1"/>
              <a:t>Hebbian</a:t>
            </a:r>
            <a:r>
              <a:rPr lang="en-US" sz="1400" i="1" dirty="0"/>
              <a:t> LTP Are Both Required and </a:t>
            </a:r>
            <a:r>
              <a:rPr lang="en-US" sz="1400" i="1" dirty="0" smtClean="0"/>
              <a:t>Interact during Classical Conditioning </a:t>
            </a:r>
            <a:r>
              <a:rPr lang="en-US" sz="1400" i="1" dirty="0"/>
              <a:t>in </a:t>
            </a:r>
            <a:r>
              <a:rPr lang="en-US" sz="1400" i="1" dirty="0" err="1" smtClean="0"/>
              <a:t>Aplysia</a:t>
            </a:r>
            <a:endParaRPr lang="en-US" sz="1400" i="1" dirty="0"/>
          </a:p>
        </p:txBody>
      </p:sp>
      <p:sp>
        <p:nvSpPr>
          <p:cNvPr id="13" name="Rectangle 12"/>
          <p:cNvSpPr/>
          <p:nvPr/>
        </p:nvSpPr>
        <p:spPr>
          <a:xfrm>
            <a:off x="204957" y="5195074"/>
            <a:ext cx="8021511" cy="307777"/>
          </a:xfrm>
          <a:prstGeom prst="rect">
            <a:avLst/>
          </a:prstGeom>
        </p:spPr>
        <p:txBody>
          <a:bodyPr wrap="square">
            <a:spAutoFit/>
          </a:bodyPr>
          <a:lstStyle/>
          <a:p>
            <a:r>
              <a:rPr lang="en-US" sz="1400" dirty="0" err="1"/>
              <a:t>Jedlicka</a:t>
            </a:r>
            <a:r>
              <a:rPr lang="en-US" sz="1400" dirty="0"/>
              <a:t> </a:t>
            </a:r>
            <a:r>
              <a:rPr lang="en-US" sz="1400" dirty="0" smtClean="0"/>
              <a:t>P (2002) </a:t>
            </a:r>
            <a:r>
              <a:rPr lang="en-US" sz="1400" i="1" dirty="0" smtClean="0"/>
              <a:t>Synaptic </a:t>
            </a:r>
            <a:r>
              <a:rPr lang="en-US" sz="1400" i="1" dirty="0"/>
              <a:t>plasticity, </a:t>
            </a:r>
            <a:r>
              <a:rPr lang="en-US" sz="1400" i="1" dirty="0" err="1"/>
              <a:t>metaplasticity</a:t>
            </a:r>
            <a:r>
              <a:rPr lang="en-US" sz="1400" i="1" dirty="0"/>
              <a:t> and </a:t>
            </a:r>
            <a:r>
              <a:rPr lang="en-US" sz="1400" i="1" dirty="0" err="1"/>
              <a:t>bcm</a:t>
            </a:r>
            <a:r>
              <a:rPr lang="en-US" sz="1400" i="1" dirty="0"/>
              <a:t> </a:t>
            </a:r>
            <a:r>
              <a:rPr lang="en-US" sz="1400" i="1" dirty="0" smtClean="0"/>
              <a:t>theory</a:t>
            </a:r>
            <a:endParaRPr lang="en-US" sz="1400" i="1" dirty="0"/>
          </a:p>
        </p:txBody>
      </p:sp>
      <p:sp>
        <p:nvSpPr>
          <p:cNvPr id="14" name="Rectangle 13"/>
          <p:cNvSpPr/>
          <p:nvPr/>
        </p:nvSpPr>
        <p:spPr>
          <a:xfrm>
            <a:off x="193675" y="3822914"/>
            <a:ext cx="8109752" cy="523220"/>
          </a:xfrm>
          <a:prstGeom prst="rect">
            <a:avLst/>
          </a:prstGeom>
        </p:spPr>
        <p:txBody>
          <a:bodyPr wrap="square">
            <a:spAutoFit/>
          </a:bodyPr>
          <a:lstStyle/>
          <a:p>
            <a:r>
              <a:rPr lang="en-US" sz="1400" dirty="0" err="1"/>
              <a:t>Hyvärinen</a:t>
            </a:r>
            <a:r>
              <a:rPr lang="en-US" sz="1400" dirty="0"/>
              <a:t>, A. and </a:t>
            </a:r>
            <a:r>
              <a:rPr lang="en-US" sz="1400" dirty="0" err="1"/>
              <a:t>Oja</a:t>
            </a:r>
            <a:r>
              <a:rPr lang="en-US" sz="1400" dirty="0"/>
              <a:t>, E. (1998). Independent component analysis by general nonlinear </a:t>
            </a:r>
            <a:r>
              <a:rPr lang="en-US" sz="1400" dirty="0" err="1" smtClean="0"/>
              <a:t>Hebbian</a:t>
            </a:r>
            <a:r>
              <a:rPr lang="en-US" sz="1400" dirty="0"/>
              <a:t>-</a:t>
            </a:r>
            <a:r>
              <a:rPr lang="en-US" sz="1400" dirty="0" smtClean="0"/>
              <a:t>like learning rules</a:t>
            </a:r>
            <a:r>
              <a:rPr lang="en-US" sz="1400" dirty="0"/>
              <a:t>.</a:t>
            </a:r>
          </a:p>
        </p:txBody>
      </p:sp>
    </p:spTree>
    <p:extLst>
      <p:ext uri="{BB962C8B-B14F-4D97-AF65-F5344CB8AC3E}">
        <p14:creationId xmlns:p14="http://schemas.microsoft.com/office/powerpoint/2010/main" val="11059664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6218" y="807720"/>
            <a:ext cx="3357782" cy="563880"/>
          </a:xfrm>
        </p:spPr>
        <p:txBody>
          <a:bodyPr>
            <a:normAutofit fontScale="90000"/>
          </a:bodyPr>
          <a:lstStyle/>
          <a:p>
            <a:r>
              <a:rPr lang="en-US" dirty="0" smtClean="0"/>
              <a:t>Donald O </a:t>
            </a:r>
            <a:r>
              <a:rPr lang="en-US" dirty="0" err="1" smtClean="0"/>
              <a:t>Hebb</a:t>
            </a:r>
            <a:endParaRPr lang="en-US" dirty="0"/>
          </a:p>
        </p:txBody>
      </p:sp>
      <p:sp>
        <p:nvSpPr>
          <p:cNvPr id="3" name="Content Placeholder 2"/>
          <p:cNvSpPr>
            <a:spLocks noGrp="1"/>
          </p:cNvSpPr>
          <p:nvPr>
            <p:ph idx="1"/>
          </p:nvPr>
        </p:nvSpPr>
        <p:spPr>
          <a:xfrm>
            <a:off x="1902135" y="1598295"/>
            <a:ext cx="3904664" cy="793779"/>
          </a:xfrm>
        </p:spPr>
        <p:txBody>
          <a:bodyPr>
            <a:normAutofit lnSpcReduction="10000"/>
          </a:bodyPr>
          <a:lstStyle/>
          <a:p>
            <a:r>
              <a:rPr lang="en-US" dirty="0" smtClean="0"/>
              <a:t>Wrote The </a:t>
            </a:r>
            <a:r>
              <a:rPr lang="en-US" dirty="0"/>
              <a:t>Organization of </a:t>
            </a:r>
            <a:r>
              <a:rPr lang="en-US" dirty="0" smtClean="0"/>
              <a:t>Behavior in 1949</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8264" y="1371600"/>
            <a:ext cx="2857500" cy="474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le 6"/>
          <p:cNvSpPr/>
          <p:nvPr/>
        </p:nvSpPr>
        <p:spPr>
          <a:xfrm>
            <a:off x="-1" y="693909"/>
            <a:ext cx="1737360" cy="3253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372772323"/>
              </p:ext>
            </p:extLst>
          </p:nvPr>
        </p:nvGraphicFramePr>
        <p:xfrm>
          <a:off x="216851" y="807720"/>
          <a:ext cx="1430765" cy="3500505"/>
        </p:xfrm>
        <a:graphic>
          <a:graphicData uri="http://schemas.openxmlformats.org/drawingml/2006/table">
            <a:tbl>
              <a:tblPr firstRow="1" bandRow="1">
                <a:tableStyleId>{2D5ABB26-0587-4C30-8999-92F81FD0307C}</a:tableStyleId>
              </a:tblPr>
              <a:tblGrid>
                <a:gridCol w="1430765"/>
              </a:tblGrid>
              <a:tr h="307973">
                <a:tc>
                  <a:txBody>
                    <a:bodyPr/>
                    <a:lstStyle/>
                    <a:p>
                      <a:r>
                        <a:rPr lang="en-US" dirty="0" smtClean="0">
                          <a:solidFill>
                            <a:schemeClr val="bg1"/>
                          </a:solidFill>
                        </a:rPr>
                        <a:t>The man</a:t>
                      </a:r>
                      <a:endParaRPr lang="en-US" dirty="0">
                        <a:solidFill>
                          <a:schemeClr val="bg1"/>
                        </a:solidFill>
                      </a:endParaRPr>
                    </a:p>
                  </a:txBody>
                  <a:tcPr/>
                </a:tc>
              </a:tr>
              <a:tr h="6649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lumMod val="50000"/>
                            </a:schemeClr>
                          </a:solidFill>
                        </a:rPr>
                        <a:t>Associative</a:t>
                      </a:r>
                      <a:r>
                        <a:rPr lang="en-US" baseline="0" dirty="0" smtClean="0">
                          <a:solidFill>
                            <a:schemeClr val="bg1">
                              <a:lumMod val="50000"/>
                            </a:schemeClr>
                          </a:solidFill>
                        </a:rPr>
                        <a:t> Learning</a:t>
                      </a:r>
                    </a:p>
                  </a:txBody>
                  <a:tcPr/>
                </a:tc>
              </a:tr>
              <a:tr h="32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chemeClr val="bg1">
                              <a:lumMod val="50000"/>
                            </a:schemeClr>
                          </a:solidFill>
                        </a:rPr>
                        <a:t>Hebbian</a:t>
                      </a:r>
                      <a:r>
                        <a:rPr lang="en-US" dirty="0" smtClean="0">
                          <a:solidFill>
                            <a:schemeClr val="bg1">
                              <a:lumMod val="50000"/>
                            </a:schemeClr>
                          </a:solidFill>
                        </a:rPr>
                        <a:t> Plasticity</a:t>
                      </a:r>
                    </a:p>
                  </a:txBody>
                  <a:tcPr/>
                </a:tc>
              </a:tr>
              <a:tr h="4584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lumMod val="50000"/>
                            </a:schemeClr>
                          </a:solidFill>
                        </a:rPr>
                        <a:t>Artificial</a:t>
                      </a:r>
                      <a:r>
                        <a:rPr lang="en-US" baseline="0" dirty="0" smtClean="0">
                          <a:solidFill>
                            <a:schemeClr val="bg1">
                              <a:lumMod val="50000"/>
                            </a:schemeClr>
                          </a:solidFill>
                        </a:rPr>
                        <a:t> Life</a:t>
                      </a:r>
                      <a:endParaRPr lang="en-US" dirty="0" smtClean="0">
                        <a:solidFill>
                          <a:schemeClr val="bg1">
                            <a:lumMod val="50000"/>
                          </a:schemeClr>
                        </a:solidFill>
                      </a:endParaRPr>
                    </a:p>
                  </a:txBody>
                  <a:tcPr/>
                </a:tc>
              </a:tr>
              <a:tr h="4544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lumMod val="50000"/>
                            </a:schemeClr>
                          </a:solidFill>
                        </a:rPr>
                        <a:t>Applications</a:t>
                      </a:r>
                    </a:p>
                  </a:txBody>
                  <a:tcPr/>
                </a:tc>
              </a:tr>
              <a:tr h="4584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bg1">
                            <a:lumMod val="50000"/>
                          </a:schemeClr>
                        </a:solidFill>
                      </a:endParaRPr>
                    </a:p>
                  </a:txBody>
                  <a:tcPr/>
                </a:tc>
              </a:tr>
              <a:tr h="458433">
                <a:tc>
                  <a:txBody>
                    <a:bodyPr/>
                    <a:lstStyle/>
                    <a:p>
                      <a:endParaRPr lang="en-US" dirty="0"/>
                    </a:p>
                  </a:txBody>
                  <a:tcPr/>
                </a:tc>
              </a:tr>
            </a:tbl>
          </a:graphicData>
        </a:graphic>
      </p:graphicFrame>
      <p:sp>
        <p:nvSpPr>
          <p:cNvPr id="9" name="Content Placeholder 2"/>
          <p:cNvSpPr txBox="1">
            <a:spLocks/>
          </p:cNvSpPr>
          <p:nvPr/>
        </p:nvSpPr>
        <p:spPr>
          <a:xfrm>
            <a:off x="1877663" y="2507288"/>
            <a:ext cx="3748926" cy="3073411"/>
          </a:xfrm>
          <a:prstGeom prst="rect">
            <a:avLst/>
          </a:prstGeom>
        </p:spPr>
        <p:txBody>
          <a:bodyPr vert="horz" lIns="91440" tIns="45720" rIns="91440" bIns="45720" rtlCol="0">
            <a:normAutofit fontScale="70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3200" dirty="0" smtClean="0"/>
              <a:t>“When an axon of cell A is near enough to excite cell B and repeatedly or persistently takes part in firing it, some growth process or metabolic change takes place in one or both cells such that A's efficiency, as one of the cells firing B, is increased” (</a:t>
            </a:r>
            <a:r>
              <a:rPr lang="en-US" sz="3200" dirty="0" err="1" smtClean="0"/>
              <a:t>Hebb</a:t>
            </a:r>
            <a:r>
              <a:rPr lang="en-US" sz="3200" dirty="0" smtClean="0"/>
              <a:t> 1949)</a:t>
            </a:r>
          </a:p>
          <a:p>
            <a:endParaRPr lang="en-US" dirty="0"/>
          </a:p>
        </p:txBody>
      </p:sp>
    </p:spTree>
    <p:extLst>
      <p:ext uri="{BB962C8B-B14F-4D97-AF65-F5344CB8AC3E}">
        <p14:creationId xmlns:p14="http://schemas.microsoft.com/office/powerpoint/2010/main" val="1756254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0754" y="436098"/>
            <a:ext cx="3904938" cy="935502"/>
          </a:xfrm>
        </p:spPr>
        <p:txBody>
          <a:bodyPr>
            <a:normAutofit/>
          </a:bodyPr>
          <a:lstStyle/>
          <a:p>
            <a:r>
              <a:rPr lang="en-US" dirty="0" smtClean="0"/>
              <a:t>In Other Words</a:t>
            </a:r>
            <a:endParaRPr lang="en-US" dirty="0"/>
          </a:p>
        </p:txBody>
      </p:sp>
      <p:sp>
        <p:nvSpPr>
          <p:cNvPr id="3" name="Content Placeholder 2"/>
          <p:cNvSpPr>
            <a:spLocks noGrp="1"/>
          </p:cNvSpPr>
          <p:nvPr>
            <p:ph idx="1"/>
          </p:nvPr>
        </p:nvSpPr>
        <p:spPr>
          <a:xfrm>
            <a:off x="1864472" y="1585576"/>
            <a:ext cx="6336770" cy="2592315"/>
          </a:xfrm>
        </p:spPr>
        <p:txBody>
          <a:bodyPr>
            <a:normAutofit/>
          </a:bodyPr>
          <a:lstStyle/>
          <a:p>
            <a:r>
              <a:rPr lang="en-US" sz="3200" dirty="0" smtClean="0"/>
              <a:t>Neurons that </a:t>
            </a:r>
            <a:r>
              <a:rPr lang="en-US" sz="4000" dirty="0" smtClean="0">
                <a:solidFill>
                  <a:srgbClr val="FF0000"/>
                </a:solidFill>
              </a:rPr>
              <a:t>fire</a:t>
            </a:r>
            <a:r>
              <a:rPr lang="en-US" sz="4000" dirty="0" smtClean="0"/>
              <a:t> </a:t>
            </a:r>
            <a:r>
              <a:rPr lang="en-US" sz="3200" dirty="0" smtClean="0"/>
              <a:t>together </a:t>
            </a:r>
            <a:r>
              <a:rPr lang="en-US" sz="4000" dirty="0" smtClean="0"/>
              <a:t>wire </a:t>
            </a:r>
            <a:r>
              <a:rPr lang="en-US" sz="3200" dirty="0" smtClean="0"/>
              <a:t>together</a:t>
            </a:r>
          </a:p>
          <a:p>
            <a:endParaRPr lang="en-US" sz="2200" dirty="0"/>
          </a:p>
          <a:p>
            <a:endParaRPr lang="en-US" dirty="0"/>
          </a:p>
        </p:txBody>
      </p:sp>
      <p:sp>
        <p:nvSpPr>
          <p:cNvPr id="6" name="Rounded Rectangle 5"/>
          <p:cNvSpPr/>
          <p:nvPr/>
        </p:nvSpPr>
        <p:spPr>
          <a:xfrm>
            <a:off x="-1" y="693909"/>
            <a:ext cx="1737360" cy="3253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919337150"/>
              </p:ext>
            </p:extLst>
          </p:nvPr>
        </p:nvGraphicFramePr>
        <p:xfrm>
          <a:off x="216851" y="807720"/>
          <a:ext cx="1430765" cy="3500505"/>
        </p:xfrm>
        <a:graphic>
          <a:graphicData uri="http://schemas.openxmlformats.org/drawingml/2006/table">
            <a:tbl>
              <a:tblPr firstRow="1" bandRow="1">
                <a:tableStyleId>{2D5ABB26-0587-4C30-8999-92F81FD0307C}</a:tableStyleId>
              </a:tblPr>
              <a:tblGrid>
                <a:gridCol w="1430765"/>
              </a:tblGrid>
              <a:tr h="307973">
                <a:tc>
                  <a:txBody>
                    <a:bodyPr/>
                    <a:lstStyle/>
                    <a:p>
                      <a:r>
                        <a:rPr lang="en-US" dirty="0" smtClean="0">
                          <a:solidFill>
                            <a:schemeClr val="bg1"/>
                          </a:solidFill>
                        </a:rPr>
                        <a:t>The man</a:t>
                      </a:r>
                      <a:endParaRPr lang="en-US" dirty="0">
                        <a:solidFill>
                          <a:schemeClr val="bg1"/>
                        </a:solidFill>
                      </a:endParaRPr>
                    </a:p>
                  </a:txBody>
                  <a:tcPr/>
                </a:tc>
              </a:tr>
              <a:tr h="6649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lumMod val="50000"/>
                            </a:schemeClr>
                          </a:solidFill>
                        </a:rPr>
                        <a:t>Associative</a:t>
                      </a:r>
                      <a:r>
                        <a:rPr lang="en-US" baseline="0" dirty="0" smtClean="0">
                          <a:solidFill>
                            <a:schemeClr val="bg1">
                              <a:lumMod val="50000"/>
                            </a:schemeClr>
                          </a:solidFill>
                        </a:rPr>
                        <a:t> Learning</a:t>
                      </a:r>
                    </a:p>
                  </a:txBody>
                  <a:tcPr/>
                </a:tc>
              </a:tr>
              <a:tr h="32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chemeClr val="bg1">
                              <a:lumMod val="50000"/>
                            </a:schemeClr>
                          </a:solidFill>
                        </a:rPr>
                        <a:t>Hebbian</a:t>
                      </a:r>
                      <a:r>
                        <a:rPr lang="en-US" dirty="0" smtClean="0">
                          <a:solidFill>
                            <a:schemeClr val="bg1">
                              <a:lumMod val="50000"/>
                            </a:schemeClr>
                          </a:solidFill>
                        </a:rPr>
                        <a:t> Plasticity</a:t>
                      </a:r>
                    </a:p>
                  </a:txBody>
                  <a:tcPr/>
                </a:tc>
              </a:tr>
              <a:tr h="4584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lumMod val="50000"/>
                            </a:schemeClr>
                          </a:solidFill>
                        </a:rPr>
                        <a:t>Artificial</a:t>
                      </a:r>
                      <a:r>
                        <a:rPr lang="en-US" baseline="0" dirty="0" smtClean="0">
                          <a:solidFill>
                            <a:schemeClr val="bg1">
                              <a:lumMod val="50000"/>
                            </a:schemeClr>
                          </a:solidFill>
                        </a:rPr>
                        <a:t> Life</a:t>
                      </a:r>
                      <a:endParaRPr lang="en-US" dirty="0" smtClean="0">
                        <a:solidFill>
                          <a:schemeClr val="bg1">
                            <a:lumMod val="50000"/>
                          </a:schemeClr>
                        </a:solidFill>
                      </a:endParaRPr>
                    </a:p>
                  </a:txBody>
                  <a:tcPr/>
                </a:tc>
              </a:tr>
              <a:tr h="4544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lumMod val="50000"/>
                            </a:schemeClr>
                          </a:solidFill>
                        </a:rPr>
                        <a:t>Applications</a:t>
                      </a:r>
                    </a:p>
                  </a:txBody>
                  <a:tcPr/>
                </a:tc>
              </a:tr>
              <a:tr h="4584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bg1">
                            <a:lumMod val="50000"/>
                          </a:schemeClr>
                        </a:solidFill>
                      </a:endParaRPr>
                    </a:p>
                  </a:txBody>
                  <a:tcPr/>
                </a:tc>
              </a:tr>
              <a:tr h="458433">
                <a:tc>
                  <a:txBody>
                    <a:bodyPr/>
                    <a:lstStyle/>
                    <a:p>
                      <a:endParaRPr lang="en-US" dirty="0"/>
                    </a:p>
                  </a:txBody>
                  <a:tcPr/>
                </a:tc>
              </a:tr>
            </a:tbl>
          </a:graphicData>
        </a:graphic>
      </p:graphicFrame>
    </p:spTree>
    <p:extLst>
      <p:ext uri="{BB962C8B-B14F-4D97-AF65-F5344CB8AC3E}">
        <p14:creationId xmlns:p14="http://schemas.microsoft.com/office/powerpoint/2010/main" val="3879353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4471" y="420410"/>
            <a:ext cx="6001343" cy="935502"/>
          </a:xfrm>
        </p:spPr>
        <p:txBody>
          <a:bodyPr>
            <a:normAutofit/>
          </a:bodyPr>
          <a:lstStyle/>
          <a:p>
            <a:r>
              <a:rPr lang="en-US" dirty="0" smtClean="0"/>
              <a:t>Classical Conditioning</a:t>
            </a:r>
            <a:endParaRPr lang="en-US" dirty="0"/>
          </a:p>
        </p:txBody>
      </p:sp>
      <p:sp>
        <p:nvSpPr>
          <p:cNvPr id="6" name="Rounded Rectangle 5"/>
          <p:cNvSpPr/>
          <p:nvPr/>
        </p:nvSpPr>
        <p:spPr>
          <a:xfrm>
            <a:off x="-1" y="693909"/>
            <a:ext cx="1737360" cy="3253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566937764"/>
              </p:ext>
            </p:extLst>
          </p:nvPr>
        </p:nvGraphicFramePr>
        <p:xfrm>
          <a:off x="216851" y="807720"/>
          <a:ext cx="1430765" cy="3500505"/>
        </p:xfrm>
        <a:graphic>
          <a:graphicData uri="http://schemas.openxmlformats.org/drawingml/2006/table">
            <a:tbl>
              <a:tblPr firstRow="1" bandRow="1">
                <a:tableStyleId>{2D5ABB26-0587-4C30-8999-92F81FD0307C}</a:tableStyleId>
              </a:tblPr>
              <a:tblGrid>
                <a:gridCol w="1430765"/>
              </a:tblGrid>
              <a:tr h="307973">
                <a:tc>
                  <a:txBody>
                    <a:bodyPr/>
                    <a:lstStyle/>
                    <a:p>
                      <a:r>
                        <a:rPr lang="en-US" dirty="0" smtClean="0">
                          <a:solidFill>
                            <a:schemeClr val="bg1">
                              <a:lumMod val="50000"/>
                            </a:schemeClr>
                          </a:solidFill>
                        </a:rPr>
                        <a:t>The man</a:t>
                      </a:r>
                      <a:endParaRPr lang="en-US" dirty="0">
                        <a:solidFill>
                          <a:schemeClr val="bg1">
                            <a:lumMod val="50000"/>
                          </a:schemeClr>
                        </a:solidFill>
                      </a:endParaRPr>
                    </a:p>
                  </a:txBody>
                  <a:tcPr/>
                </a:tc>
              </a:tr>
              <a:tr h="6649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Associative</a:t>
                      </a:r>
                      <a:r>
                        <a:rPr lang="en-US" baseline="0" dirty="0" smtClean="0">
                          <a:solidFill>
                            <a:schemeClr val="bg1"/>
                          </a:solidFill>
                        </a:rPr>
                        <a:t> Learning</a:t>
                      </a:r>
                    </a:p>
                  </a:txBody>
                  <a:tcPr/>
                </a:tc>
              </a:tr>
              <a:tr h="32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chemeClr val="bg1">
                              <a:lumMod val="50000"/>
                            </a:schemeClr>
                          </a:solidFill>
                        </a:rPr>
                        <a:t>Hebbian</a:t>
                      </a:r>
                      <a:r>
                        <a:rPr lang="en-US" dirty="0" smtClean="0">
                          <a:solidFill>
                            <a:schemeClr val="bg1">
                              <a:lumMod val="50000"/>
                            </a:schemeClr>
                          </a:solidFill>
                        </a:rPr>
                        <a:t> Plasticity</a:t>
                      </a:r>
                    </a:p>
                  </a:txBody>
                  <a:tcPr/>
                </a:tc>
              </a:tr>
              <a:tr h="4584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lumMod val="50000"/>
                            </a:schemeClr>
                          </a:solidFill>
                        </a:rPr>
                        <a:t>Artificial</a:t>
                      </a:r>
                      <a:r>
                        <a:rPr lang="en-US" baseline="0" dirty="0" smtClean="0">
                          <a:solidFill>
                            <a:schemeClr val="bg1">
                              <a:lumMod val="50000"/>
                            </a:schemeClr>
                          </a:solidFill>
                        </a:rPr>
                        <a:t> Life</a:t>
                      </a:r>
                      <a:endParaRPr lang="en-US" dirty="0" smtClean="0">
                        <a:solidFill>
                          <a:schemeClr val="bg1">
                            <a:lumMod val="50000"/>
                          </a:schemeClr>
                        </a:solidFill>
                      </a:endParaRPr>
                    </a:p>
                  </a:txBody>
                  <a:tcPr/>
                </a:tc>
              </a:tr>
              <a:tr h="4544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lumMod val="50000"/>
                            </a:schemeClr>
                          </a:solidFill>
                        </a:rPr>
                        <a:t>Applications</a:t>
                      </a:r>
                    </a:p>
                  </a:txBody>
                  <a:tcPr/>
                </a:tc>
              </a:tr>
              <a:tr h="4584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bg1">
                            <a:lumMod val="50000"/>
                          </a:schemeClr>
                        </a:solidFill>
                      </a:endParaRPr>
                    </a:p>
                  </a:txBody>
                  <a:tcPr/>
                </a:tc>
              </a:tr>
              <a:tr h="458433">
                <a:tc>
                  <a:txBody>
                    <a:bodyPr/>
                    <a:lstStyle/>
                    <a:p>
                      <a:endParaRPr lang="en-US" dirty="0"/>
                    </a:p>
                  </a:txBody>
                  <a:tcPr/>
                </a:tc>
              </a:tr>
            </a:tbl>
          </a:graphicData>
        </a:graphic>
      </p:graphicFrame>
      <p:pic>
        <p:nvPicPr>
          <p:cNvPr id="1026" name="Picture 2" descr="D:\Indiana University\I586 Artifical Life\Speaker Topic - Neural Networks - Association and Hebbian Learning\pavlovdo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506" y="1382445"/>
            <a:ext cx="6807674" cy="40160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307294" y="5398483"/>
            <a:ext cx="4572000" cy="215444"/>
          </a:xfrm>
          <a:prstGeom prst="rect">
            <a:avLst/>
          </a:prstGeom>
        </p:spPr>
        <p:txBody>
          <a:bodyPr>
            <a:spAutoFit/>
          </a:bodyPr>
          <a:lstStyle/>
          <a:p>
            <a:r>
              <a:rPr lang="en-US" sz="800" dirty="0" err="1"/>
              <a:t>Img</a:t>
            </a:r>
            <a:r>
              <a:rPr lang="en-US" sz="800" dirty="0"/>
              <a:t> From: </a:t>
            </a:r>
            <a:r>
              <a:rPr lang="en-US" sz="800" u="sng" dirty="0">
                <a:hlinkClick r:id="rId3"/>
              </a:rPr>
              <a:t>http://www.skewsme.com/behavior.html</a:t>
            </a:r>
            <a:endParaRPr lang="en-US" sz="800" dirty="0"/>
          </a:p>
        </p:txBody>
      </p:sp>
    </p:spTree>
    <p:extLst>
      <p:ext uri="{BB962C8B-B14F-4D97-AF65-F5344CB8AC3E}">
        <p14:creationId xmlns:p14="http://schemas.microsoft.com/office/powerpoint/2010/main" val="356845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0753" y="436098"/>
            <a:ext cx="6001343" cy="935502"/>
          </a:xfrm>
        </p:spPr>
        <p:txBody>
          <a:bodyPr>
            <a:normAutofit/>
          </a:bodyPr>
          <a:lstStyle/>
          <a:p>
            <a:r>
              <a:rPr lang="en-US" dirty="0" smtClean="0"/>
              <a:t>Operant Conditioning</a:t>
            </a:r>
            <a:endParaRPr lang="en-US" dirty="0"/>
          </a:p>
        </p:txBody>
      </p:sp>
      <p:sp>
        <p:nvSpPr>
          <p:cNvPr id="6" name="Rounded Rectangle 5"/>
          <p:cNvSpPr/>
          <p:nvPr/>
        </p:nvSpPr>
        <p:spPr>
          <a:xfrm>
            <a:off x="-1" y="693909"/>
            <a:ext cx="1737360" cy="3253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256048613"/>
              </p:ext>
            </p:extLst>
          </p:nvPr>
        </p:nvGraphicFramePr>
        <p:xfrm>
          <a:off x="216851" y="807720"/>
          <a:ext cx="1430765" cy="3500505"/>
        </p:xfrm>
        <a:graphic>
          <a:graphicData uri="http://schemas.openxmlformats.org/drawingml/2006/table">
            <a:tbl>
              <a:tblPr firstRow="1" bandRow="1">
                <a:tableStyleId>{2D5ABB26-0587-4C30-8999-92F81FD0307C}</a:tableStyleId>
              </a:tblPr>
              <a:tblGrid>
                <a:gridCol w="1430765"/>
              </a:tblGrid>
              <a:tr h="307973">
                <a:tc>
                  <a:txBody>
                    <a:bodyPr/>
                    <a:lstStyle/>
                    <a:p>
                      <a:r>
                        <a:rPr lang="en-US" dirty="0" smtClean="0">
                          <a:solidFill>
                            <a:schemeClr val="bg1">
                              <a:lumMod val="50000"/>
                            </a:schemeClr>
                          </a:solidFill>
                        </a:rPr>
                        <a:t>The man</a:t>
                      </a:r>
                      <a:endParaRPr lang="en-US" dirty="0">
                        <a:solidFill>
                          <a:schemeClr val="bg1">
                            <a:lumMod val="50000"/>
                          </a:schemeClr>
                        </a:solidFill>
                      </a:endParaRPr>
                    </a:p>
                  </a:txBody>
                  <a:tcPr/>
                </a:tc>
              </a:tr>
              <a:tr h="6649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Associative</a:t>
                      </a:r>
                      <a:r>
                        <a:rPr lang="en-US" baseline="0" dirty="0" smtClean="0">
                          <a:solidFill>
                            <a:schemeClr val="bg1"/>
                          </a:solidFill>
                        </a:rPr>
                        <a:t> Learning</a:t>
                      </a:r>
                    </a:p>
                  </a:txBody>
                  <a:tcPr/>
                </a:tc>
              </a:tr>
              <a:tr h="32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chemeClr val="bg1">
                              <a:lumMod val="50000"/>
                            </a:schemeClr>
                          </a:solidFill>
                        </a:rPr>
                        <a:t>Hebbian</a:t>
                      </a:r>
                      <a:r>
                        <a:rPr lang="en-US" dirty="0" smtClean="0">
                          <a:solidFill>
                            <a:schemeClr val="bg1">
                              <a:lumMod val="50000"/>
                            </a:schemeClr>
                          </a:solidFill>
                        </a:rPr>
                        <a:t> Plasticity</a:t>
                      </a:r>
                    </a:p>
                  </a:txBody>
                  <a:tcPr/>
                </a:tc>
              </a:tr>
              <a:tr h="4584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lumMod val="50000"/>
                            </a:schemeClr>
                          </a:solidFill>
                        </a:rPr>
                        <a:t>Artificial</a:t>
                      </a:r>
                      <a:r>
                        <a:rPr lang="en-US" baseline="0" dirty="0" smtClean="0">
                          <a:solidFill>
                            <a:schemeClr val="bg1">
                              <a:lumMod val="50000"/>
                            </a:schemeClr>
                          </a:solidFill>
                        </a:rPr>
                        <a:t> Life</a:t>
                      </a:r>
                      <a:endParaRPr lang="en-US" dirty="0" smtClean="0">
                        <a:solidFill>
                          <a:schemeClr val="bg1">
                            <a:lumMod val="50000"/>
                          </a:schemeClr>
                        </a:solidFill>
                      </a:endParaRPr>
                    </a:p>
                  </a:txBody>
                  <a:tcPr/>
                </a:tc>
              </a:tr>
              <a:tr h="4544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lumMod val="50000"/>
                            </a:schemeClr>
                          </a:solidFill>
                        </a:rPr>
                        <a:t>Applications</a:t>
                      </a:r>
                    </a:p>
                  </a:txBody>
                  <a:tcPr/>
                </a:tc>
              </a:tr>
              <a:tr h="4584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bg1">
                            <a:lumMod val="50000"/>
                          </a:schemeClr>
                        </a:solidFill>
                      </a:endParaRPr>
                    </a:p>
                  </a:txBody>
                  <a:tcPr/>
                </a:tc>
              </a:tr>
              <a:tr h="458433">
                <a:tc>
                  <a:txBody>
                    <a:bodyPr/>
                    <a:lstStyle/>
                    <a:p>
                      <a:endParaRPr lang="en-US" dirty="0"/>
                    </a:p>
                  </a:txBody>
                  <a:tcPr/>
                </a:tc>
              </a:tr>
            </a:tbl>
          </a:graphicData>
        </a:graphic>
      </p:graphicFrame>
      <p:pic>
        <p:nvPicPr>
          <p:cNvPr id="2050" name="Picture 2" descr="D:\Indiana University\I586 Artifical Life\Speaker Topic - Neural Networks - Association and Hebbian Learning\ocqua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734" y="1366197"/>
            <a:ext cx="4550953" cy="445679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901397" y="5859056"/>
            <a:ext cx="4572000" cy="215444"/>
          </a:xfrm>
          <a:prstGeom prst="rect">
            <a:avLst/>
          </a:prstGeom>
        </p:spPr>
        <p:txBody>
          <a:bodyPr>
            <a:spAutoFit/>
          </a:bodyPr>
          <a:lstStyle/>
          <a:p>
            <a:r>
              <a:rPr lang="en-US" sz="800" dirty="0" err="1"/>
              <a:t>Img</a:t>
            </a:r>
            <a:r>
              <a:rPr lang="en-US" sz="800" dirty="0"/>
              <a:t> From: </a:t>
            </a:r>
            <a:r>
              <a:rPr lang="en-US" sz="800" u="sng" dirty="0">
                <a:hlinkClick r:id="rId3"/>
              </a:rPr>
              <a:t>http://malinut.com/img/ocquad.gif</a:t>
            </a:r>
            <a:endParaRPr lang="en-US" sz="800" dirty="0"/>
          </a:p>
        </p:txBody>
      </p:sp>
    </p:spTree>
    <p:extLst>
      <p:ext uri="{BB962C8B-B14F-4D97-AF65-F5344CB8AC3E}">
        <p14:creationId xmlns:p14="http://schemas.microsoft.com/office/powerpoint/2010/main" val="11710293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6632" y="376919"/>
            <a:ext cx="6624804" cy="935502"/>
          </a:xfrm>
        </p:spPr>
        <p:txBody>
          <a:bodyPr>
            <a:normAutofit fontScale="90000"/>
          </a:bodyPr>
          <a:lstStyle/>
          <a:p>
            <a:r>
              <a:rPr lang="en-US" dirty="0" smtClean="0"/>
              <a:t>What about long term memory?</a:t>
            </a:r>
            <a:endParaRPr lang="en-US" dirty="0"/>
          </a:p>
        </p:txBody>
      </p:sp>
      <p:sp>
        <p:nvSpPr>
          <p:cNvPr id="6" name="Rounded Rectangle 5"/>
          <p:cNvSpPr/>
          <p:nvPr/>
        </p:nvSpPr>
        <p:spPr>
          <a:xfrm>
            <a:off x="-1" y="693909"/>
            <a:ext cx="1737360" cy="3253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552173893"/>
              </p:ext>
            </p:extLst>
          </p:nvPr>
        </p:nvGraphicFramePr>
        <p:xfrm>
          <a:off x="216851" y="807720"/>
          <a:ext cx="1430765" cy="3500505"/>
        </p:xfrm>
        <a:graphic>
          <a:graphicData uri="http://schemas.openxmlformats.org/drawingml/2006/table">
            <a:tbl>
              <a:tblPr firstRow="1" bandRow="1">
                <a:tableStyleId>{2D5ABB26-0587-4C30-8999-92F81FD0307C}</a:tableStyleId>
              </a:tblPr>
              <a:tblGrid>
                <a:gridCol w="1430765"/>
              </a:tblGrid>
              <a:tr h="307973">
                <a:tc>
                  <a:txBody>
                    <a:bodyPr/>
                    <a:lstStyle/>
                    <a:p>
                      <a:r>
                        <a:rPr lang="en-US" dirty="0" smtClean="0">
                          <a:solidFill>
                            <a:schemeClr val="bg1">
                              <a:lumMod val="50000"/>
                            </a:schemeClr>
                          </a:solidFill>
                        </a:rPr>
                        <a:t>The man</a:t>
                      </a:r>
                      <a:endParaRPr lang="en-US" dirty="0">
                        <a:solidFill>
                          <a:schemeClr val="bg1">
                            <a:lumMod val="50000"/>
                          </a:schemeClr>
                        </a:solidFill>
                      </a:endParaRPr>
                    </a:p>
                  </a:txBody>
                  <a:tcPr/>
                </a:tc>
              </a:tr>
              <a:tr h="6649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Associative</a:t>
                      </a:r>
                      <a:r>
                        <a:rPr lang="en-US" baseline="0" dirty="0" smtClean="0">
                          <a:solidFill>
                            <a:schemeClr val="bg1"/>
                          </a:solidFill>
                        </a:rPr>
                        <a:t> Learning</a:t>
                      </a:r>
                    </a:p>
                  </a:txBody>
                  <a:tcPr/>
                </a:tc>
              </a:tr>
              <a:tr h="32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chemeClr val="bg1">
                              <a:lumMod val="50000"/>
                            </a:schemeClr>
                          </a:solidFill>
                        </a:rPr>
                        <a:t>Hebbian</a:t>
                      </a:r>
                      <a:r>
                        <a:rPr lang="en-US" dirty="0" smtClean="0">
                          <a:solidFill>
                            <a:schemeClr val="bg1">
                              <a:lumMod val="50000"/>
                            </a:schemeClr>
                          </a:solidFill>
                        </a:rPr>
                        <a:t> Plasticity</a:t>
                      </a:r>
                    </a:p>
                  </a:txBody>
                  <a:tcPr/>
                </a:tc>
              </a:tr>
              <a:tr h="4584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lumMod val="50000"/>
                            </a:schemeClr>
                          </a:solidFill>
                        </a:rPr>
                        <a:t>Artificial</a:t>
                      </a:r>
                      <a:r>
                        <a:rPr lang="en-US" baseline="0" dirty="0" smtClean="0">
                          <a:solidFill>
                            <a:schemeClr val="bg1">
                              <a:lumMod val="50000"/>
                            </a:schemeClr>
                          </a:solidFill>
                        </a:rPr>
                        <a:t> Life</a:t>
                      </a:r>
                      <a:endParaRPr lang="en-US" dirty="0" smtClean="0">
                        <a:solidFill>
                          <a:schemeClr val="bg1">
                            <a:lumMod val="50000"/>
                          </a:schemeClr>
                        </a:solidFill>
                      </a:endParaRPr>
                    </a:p>
                  </a:txBody>
                  <a:tcPr/>
                </a:tc>
              </a:tr>
              <a:tr h="4544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lumMod val="50000"/>
                            </a:schemeClr>
                          </a:solidFill>
                        </a:rPr>
                        <a:t>Applications</a:t>
                      </a:r>
                    </a:p>
                  </a:txBody>
                  <a:tcPr/>
                </a:tc>
              </a:tr>
              <a:tr h="4584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bg1">
                            <a:lumMod val="50000"/>
                          </a:schemeClr>
                        </a:solidFill>
                      </a:endParaRPr>
                    </a:p>
                  </a:txBody>
                  <a:tcPr/>
                </a:tc>
              </a:tr>
              <a:tr h="458433">
                <a:tc>
                  <a:txBody>
                    <a:bodyPr/>
                    <a:lstStyle/>
                    <a:p>
                      <a:endParaRPr lang="en-US" dirty="0"/>
                    </a:p>
                  </a:txBody>
                  <a:tcPr/>
                </a:tc>
              </a:tr>
            </a:tbl>
          </a:graphicData>
        </a:graphic>
      </p:graphicFrame>
      <p:pic>
        <p:nvPicPr>
          <p:cNvPr id="3074"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506" y="1372947"/>
            <a:ext cx="676656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440541" y="5743912"/>
            <a:ext cx="4572000" cy="215444"/>
          </a:xfrm>
          <a:prstGeom prst="rect">
            <a:avLst/>
          </a:prstGeom>
        </p:spPr>
        <p:txBody>
          <a:bodyPr>
            <a:spAutoFit/>
          </a:bodyPr>
          <a:lstStyle/>
          <a:p>
            <a:r>
              <a:rPr lang="en-US" sz="800" dirty="0" smtClean="0"/>
              <a:t>From: </a:t>
            </a:r>
            <a:r>
              <a:rPr lang="en-US" sz="800" dirty="0" smtClean="0">
                <a:hlinkClick r:id="rId3"/>
              </a:rPr>
              <a:t>http</a:t>
            </a:r>
            <a:r>
              <a:rPr lang="en-US" sz="800" dirty="0">
                <a:hlinkClick r:id="rId3"/>
              </a:rPr>
              <a:t>://</a:t>
            </a:r>
            <a:r>
              <a:rPr lang="en-US" sz="800" dirty="0" smtClean="0">
                <a:hlinkClick r:id="rId3"/>
              </a:rPr>
              <a:t>www.cdtl.nus.edu.sg/examprep/imgs/randy2.jpg</a:t>
            </a:r>
            <a:endParaRPr lang="en-US" sz="800" dirty="0"/>
          </a:p>
        </p:txBody>
      </p:sp>
    </p:spTree>
    <p:extLst>
      <p:ext uri="{BB962C8B-B14F-4D97-AF65-F5344CB8AC3E}">
        <p14:creationId xmlns:p14="http://schemas.microsoft.com/office/powerpoint/2010/main" val="3156918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613" y="362037"/>
            <a:ext cx="5482880" cy="935502"/>
          </a:xfrm>
        </p:spPr>
        <p:txBody>
          <a:bodyPr>
            <a:noAutofit/>
          </a:bodyPr>
          <a:lstStyle/>
          <a:p>
            <a:r>
              <a:rPr lang="en-US" dirty="0" smtClean="0"/>
              <a:t>Long-term Potentiation</a:t>
            </a:r>
            <a:endParaRPr lang="en-US" dirty="0"/>
          </a:p>
        </p:txBody>
      </p:sp>
      <p:sp>
        <p:nvSpPr>
          <p:cNvPr id="6" name="Rounded Rectangle 5"/>
          <p:cNvSpPr/>
          <p:nvPr/>
        </p:nvSpPr>
        <p:spPr>
          <a:xfrm>
            <a:off x="-1" y="693909"/>
            <a:ext cx="1737360" cy="3253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48237258"/>
              </p:ext>
            </p:extLst>
          </p:nvPr>
        </p:nvGraphicFramePr>
        <p:xfrm>
          <a:off x="216851" y="807720"/>
          <a:ext cx="1430765" cy="3500505"/>
        </p:xfrm>
        <a:graphic>
          <a:graphicData uri="http://schemas.openxmlformats.org/drawingml/2006/table">
            <a:tbl>
              <a:tblPr firstRow="1" bandRow="1">
                <a:tableStyleId>{2D5ABB26-0587-4C30-8999-92F81FD0307C}</a:tableStyleId>
              </a:tblPr>
              <a:tblGrid>
                <a:gridCol w="1430765"/>
              </a:tblGrid>
              <a:tr h="307973">
                <a:tc>
                  <a:txBody>
                    <a:bodyPr/>
                    <a:lstStyle/>
                    <a:p>
                      <a:r>
                        <a:rPr lang="en-US" dirty="0" smtClean="0">
                          <a:solidFill>
                            <a:schemeClr val="bg1">
                              <a:lumMod val="50000"/>
                            </a:schemeClr>
                          </a:solidFill>
                        </a:rPr>
                        <a:t>The man</a:t>
                      </a:r>
                      <a:endParaRPr lang="en-US" dirty="0">
                        <a:solidFill>
                          <a:schemeClr val="bg1">
                            <a:lumMod val="50000"/>
                          </a:schemeClr>
                        </a:solidFill>
                      </a:endParaRPr>
                    </a:p>
                  </a:txBody>
                  <a:tcPr/>
                </a:tc>
              </a:tr>
              <a:tr h="6649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lumMod val="50000"/>
                              <a:lumOff val="50000"/>
                            </a:schemeClr>
                          </a:solidFill>
                        </a:rPr>
                        <a:t>Associative</a:t>
                      </a:r>
                      <a:r>
                        <a:rPr lang="en-US" baseline="0" dirty="0" smtClean="0">
                          <a:solidFill>
                            <a:schemeClr val="tx1">
                              <a:lumMod val="50000"/>
                              <a:lumOff val="50000"/>
                            </a:schemeClr>
                          </a:solidFill>
                        </a:rPr>
                        <a:t> Learning</a:t>
                      </a:r>
                    </a:p>
                  </a:txBody>
                  <a:tcPr/>
                </a:tc>
              </a:tr>
              <a:tr h="32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chemeClr val="bg1"/>
                          </a:solidFill>
                        </a:rPr>
                        <a:t>Hebbian</a:t>
                      </a:r>
                      <a:r>
                        <a:rPr lang="en-US" dirty="0" smtClean="0">
                          <a:solidFill>
                            <a:schemeClr val="bg1"/>
                          </a:solidFill>
                        </a:rPr>
                        <a:t> Plasticity</a:t>
                      </a:r>
                    </a:p>
                  </a:txBody>
                  <a:tcPr/>
                </a:tc>
              </a:tr>
              <a:tr h="4584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lumMod val="50000"/>
                            </a:schemeClr>
                          </a:solidFill>
                        </a:rPr>
                        <a:t>Artificial</a:t>
                      </a:r>
                      <a:r>
                        <a:rPr lang="en-US" baseline="0" dirty="0" smtClean="0">
                          <a:solidFill>
                            <a:schemeClr val="bg1">
                              <a:lumMod val="50000"/>
                            </a:schemeClr>
                          </a:solidFill>
                        </a:rPr>
                        <a:t> Life</a:t>
                      </a:r>
                      <a:endParaRPr lang="en-US" dirty="0" smtClean="0">
                        <a:solidFill>
                          <a:schemeClr val="bg1">
                            <a:lumMod val="50000"/>
                          </a:schemeClr>
                        </a:solidFill>
                      </a:endParaRPr>
                    </a:p>
                  </a:txBody>
                  <a:tcPr/>
                </a:tc>
              </a:tr>
              <a:tr h="4544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lumMod val="50000"/>
                            </a:schemeClr>
                          </a:solidFill>
                        </a:rPr>
                        <a:t>Applications</a:t>
                      </a:r>
                    </a:p>
                  </a:txBody>
                  <a:tcPr/>
                </a:tc>
              </a:tr>
              <a:tr h="4584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bg1">
                            <a:lumMod val="50000"/>
                          </a:schemeClr>
                        </a:solidFill>
                      </a:endParaRPr>
                    </a:p>
                  </a:txBody>
                  <a:tcPr/>
                </a:tc>
              </a:tr>
              <a:tr h="458433">
                <a:tc>
                  <a:txBody>
                    <a:bodyPr/>
                    <a:lstStyle/>
                    <a:p>
                      <a:endParaRPr lang="en-US" dirty="0"/>
                    </a:p>
                  </a:txBody>
                  <a:tcPr/>
                </a:tc>
              </a:tr>
            </a:tbl>
          </a:graphicData>
        </a:graphic>
      </p:graphicFrame>
      <p:pic>
        <p:nvPicPr>
          <p:cNvPr id="4098" name="Picture 2" descr="D:\Indiana University\I586 Artifical Life\Speaker Topic - Neural Networks - Association and Hebbian Learning\LTP.jp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1297538"/>
            <a:ext cx="6766560" cy="457209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979613" y="5869631"/>
            <a:ext cx="4572000" cy="215444"/>
          </a:xfrm>
          <a:prstGeom prst="rect">
            <a:avLst/>
          </a:prstGeom>
        </p:spPr>
        <p:txBody>
          <a:bodyPr>
            <a:spAutoFit/>
          </a:bodyPr>
          <a:lstStyle/>
          <a:p>
            <a:r>
              <a:rPr lang="en-US" sz="800" dirty="0"/>
              <a:t>from: </a:t>
            </a:r>
            <a:r>
              <a:rPr lang="en-US" sz="800" u="sng" dirty="0">
                <a:hlinkClick r:id="rId3"/>
              </a:rPr>
              <a:t>http://employees.csbsju.edu/ltennison/PSYC340/LTP.jpg</a:t>
            </a:r>
            <a:endParaRPr lang="en-US" sz="800" dirty="0"/>
          </a:p>
        </p:txBody>
      </p:sp>
    </p:spTree>
    <p:extLst>
      <p:ext uri="{BB962C8B-B14F-4D97-AF65-F5344CB8AC3E}">
        <p14:creationId xmlns:p14="http://schemas.microsoft.com/office/powerpoint/2010/main" val="32212118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7867" y="361259"/>
            <a:ext cx="5022024" cy="935502"/>
          </a:xfrm>
        </p:spPr>
        <p:txBody>
          <a:bodyPr>
            <a:normAutofit/>
          </a:bodyPr>
          <a:lstStyle/>
          <a:p>
            <a:r>
              <a:rPr lang="en-US" dirty="0" smtClean="0"/>
              <a:t>Long-term Depression</a:t>
            </a:r>
            <a:endParaRPr lang="en-US" dirty="0"/>
          </a:p>
        </p:txBody>
      </p:sp>
      <p:sp>
        <p:nvSpPr>
          <p:cNvPr id="6" name="Rounded Rectangle 5"/>
          <p:cNvSpPr/>
          <p:nvPr/>
        </p:nvSpPr>
        <p:spPr>
          <a:xfrm>
            <a:off x="-1" y="693909"/>
            <a:ext cx="1737360" cy="3253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105999719"/>
              </p:ext>
            </p:extLst>
          </p:nvPr>
        </p:nvGraphicFramePr>
        <p:xfrm>
          <a:off x="216851" y="807720"/>
          <a:ext cx="1430765" cy="3500505"/>
        </p:xfrm>
        <a:graphic>
          <a:graphicData uri="http://schemas.openxmlformats.org/drawingml/2006/table">
            <a:tbl>
              <a:tblPr firstRow="1" bandRow="1">
                <a:tableStyleId>{2D5ABB26-0587-4C30-8999-92F81FD0307C}</a:tableStyleId>
              </a:tblPr>
              <a:tblGrid>
                <a:gridCol w="1430765"/>
              </a:tblGrid>
              <a:tr h="307973">
                <a:tc>
                  <a:txBody>
                    <a:bodyPr/>
                    <a:lstStyle/>
                    <a:p>
                      <a:r>
                        <a:rPr lang="en-US" dirty="0" smtClean="0">
                          <a:solidFill>
                            <a:schemeClr val="bg1">
                              <a:lumMod val="50000"/>
                            </a:schemeClr>
                          </a:solidFill>
                        </a:rPr>
                        <a:t>The man</a:t>
                      </a:r>
                      <a:endParaRPr lang="en-US" dirty="0">
                        <a:solidFill>
                          <a:schemeClr val="bg1">
                            <a:lumMod val="50000"/>
                          </a:schemeClr>
                        </a:solidFill>
                      </a:endParaRPr>
                    </a:p>
                  </a:txBody>
                  <a:tcPr/>
                </a:tc>
              </a:tr>
              <a:tr h="6649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lumMod val="50000"/>
                              <a:lumOff val="50000"/>
                            </a:schemeClr>
                          </a:solidFill>
                        </a:rPr>
                        <a:t>Associative</a:t>
                      </a:r>
                      <a:r>
                        <a:rPr lang="en-US" baseline="0" dirty="0" smtClean="0">
                          <a:solidFill>
                            <a:schemeClr val="tx1">
                              <a:lumMod val="50000"/>
                              <a:lumOff val="50000"/>
                            </a:schemeClr>
                          </a:solidFill>
                        </a:rPr>
                        <a:t> Learning</a:t>
                      </a:r>
                    </a:p>
                  </a:txBody>
                  <a:tcPr/>
                </a:tc>
              </a:tr>
              <a:tr h="32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chemeClr val="bg1"/>
                          </a:solidFill>
                        </a:rPr>
                        <a:t>Hebbian</a:t>
                      </a:r>
                      <a:r>
                        <a:rPr lang="en-US" dirty="0" smtClean="0">
                          <a:solidFill>
                            <a:schemeClr val="bg1"/>
                          </a:solidFill>
                        </a:rPr>
                        <a:t> Plasticity</a:t>
                      </a:r>
                    </a:p>
                  </a:txBody>
                  <a:tcPr/>
                </a:tc>
              </a:tr>
              <a:tr h="4584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lumMod val="50000"/>
                            </a:schemeClr>
                          </a:solidFill>
                        </a:rPr>
                        <a:t>Artificial</a:t>
                      </a:r>
                      <a:r>
                        <a:rPr lang="en-US" baseline="0" dirty="0" smtClean="0">
                          <a:solidFill>
                            <a:schemeClr val="bg1">
                              <a:lumMod val="50000"/>
                            </a:schemeClr>
                          </a:solidFill>
                        </a:rPr>
                        <a:t> Life</a:t>
                      </a:r>
                      <a:endParaRPr lang="en-US" dirty="0" smtClean="0">
                        <a:solidFill>
                          <a:schemeClr val="bg1">
                            <a:lumMod val="50000"/>
                          </a:schemeClr>
                        </a:solidFill>
                      </a:endParaRPr>
                    </a:p>
                  </a:txBody>
                  <a:tcPr/>
                </a:tc>
              </a:tr>
              <a:tr h="4544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lumMod val="50000"/>
                            </a:schemeClr>
                          </a:solidFill>
                        </a:rPr>
                        <a:t>Applications</a:t>
                      </a:r>
                    </a:p>
                  </a:txBody>
                  <a:tcPr/>
                </a:tc>
              </a:tr>
              <a:tr h="4584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bg1">
                            <a:lumMod val="50000"/>
                          </a:schemeClr>
                        </a:solidFill>
                      </a:endParaRPr>
                    </a:p>
                  </a:txBody>
                  <a:tcPr/>
                </a:tc>
              </a:tr>
              <a:tr h="458433">
                <a:tc>
                  <a:txBody>
                    <a:bodyPr/>
                    <a:lstStyle/>
                    <a:p>
                      <a:endParaRPr lang="en-US" dirty="0"/>
                    </a:p>
                  </a:txBody>
                  <a:tcPr/>
                </a:tc>
              </a:tr>
            </a:tbl>
          </a:graphicData>
        </a:graphic>
      </p:graphicFrame>
      <p:pic>
        <p:nvPicPr>
          <p:cNvPr id="5122" name="Picture 2" descr="D:\Indiana University\I586 Artifical Life\Speaker Topic - Neural Networks - Association and Hebbian Learning\LTD.jp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7472" y="1340304"/>
            <a:ext cx="6766560" cy="4572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977867" y="5912304"/>
            <a:ext cx="4572000" cy="215444"/>
          </a:xfrm>
          <a:prstGeom prst="rect">
            <a:avLst/>
          </a:prstGeom>
        </p:spPr>
        <p:txBody>
          <a:bodyPr>
            <a:spAutoFit/>
          </a:bodyPr>
          <a:lstStyle/>
          <a:p>
            <a:r>
              <a:rPr lang="en-US" sz="800" dirty="0"/>
              <a:t>From </a:t>
            </a:r>
            <a:r>
              <a:rPr lang="en-US" sz="800" u="sng" dirty="0">
                <a:hlinkClick r:id="rId3"/>
              </a:rPr>
              <a:t>http://www.nature.com/nrn/journal/v6/n11/images/nrn1786-f7.jpg</a:t>
            </a:r>
            <a:endParaRPr lang="en-US" sz="800" dirty="0"/>
          </a:p>
        </p:txBody>
      </p:sp>
    </p:spTree>
    <p:extLst>
      <p:ext uri="{BB962C8B-B14F-4D97-AF65-F5344CB8AC3E}">
        <p14:creationId xmlns:p14="http://schemas.microsoft.com/office/powerpoint/2010/main" val="12779373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 y="693909"/>
            <a:ext cx="1737360" cy="3253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03811230"/>
              </p:ext>
            </p:extLst>
          </p:nvPr>
        </p:nvGraphicFramePr>
        <p:xfrm>
          <a:off x="216851" y="807720"/>
          <a:ext cx="1430765" cy="3500505"/>
        </p:xfrm>
        <a:graphic>
          <a:graphicData uri="http://schemas.openxmlformats.org/drawingml/2006/table">
            <a:tbl>
              <a:tblPr firstRow="1" bandRow="1">
                <a:tableStyleId>{2D5ABB26-0587-4C30-8999-92F81FD0307C}</a:tableStyleId>
              </a:tblPr>
              <a:tblGrid>
                <a:gridCol w="1430765"/>
              </a:tblGrid>
              <a:tr h="307973">
                <a:tc>
                  <a:txBody>
                    <a:bodyPr/>
                    <a:lstStyle/>
                    <a:p>
                      <a:r>
                        <a:rPr lang="en-US" dirty="0" smtClean="0">
                          <a:solidFill>
                            <a:schemeClr val="bg1">
                              <a:lumMod val="50000"/>
                            </a:schemeClr>
                          </a:solidFill>
                        </a:rPr>
                        <a:t>The man</a:t>
                      </a:r>
                      <a:endParaRPr lang="en-US" dirty="0">
                        <a:solidFill>
                          <a:schemeClr val="bg1">
                            <a:lumMod val="50000"/>
                          </a:schemeClr>
                        </a:solidFill>
                      </a:endParaRPr>
                    </a:p>
                  </a:txBody>
                  <a:tcPr/>
                </a:tc>
              </a:tr>
              <a:tr h="6649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lumMod val="50000"/>
                              <a:lumOff val="50000"/>
                            </a:schemeClr>
                          </a:solidFill>
                        </a:rPr>
                        <a:t>Associative</a:t>
                      </a:r>
                      <a:r>
                        <a:rPr lang="en-US" baseline="0" dirty="0" smtClean="0">
                          <a:solidFill>
                            <a:schemeClr val="tx1">
                              <a:lumMod val="50000"/>
                              <a:lumOff val="50000"/>
                            </a:schemeClr>
                          </a:solidFill>
                        </a:rPr>
                        <a:t> Learning</a:t>
                      </a:r>
                    </a:p>
                  </a:txBody>
                  <a:tcPr/>
                </a:tc>
              </a:tr>
              <a:tr h="32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chemeClr val="bg1"/>
                          </a:solidFill>
                        </a:rPr>
                        <a:t>Hebbian</a:t>
                      </a:r>
                      <a:r>
                        <a:rPr lang="en-US" dirty="0" smtClean="0">
                          <a:solidFill>
                            <a:schemeClr val="bg1"/>
                          </a:solidFill>
                        </a:rPr>
                        <a:t> Plasticity</a:t>
                      </a:r>
                    </a:p>
                  </a:txBody>
                  <a:tcPr/>
                </a:tc>
              </a:tr>
              <a:tr h="4584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lumMod val="50000"/>
                            </a:schemeClr>
                          </a:solidFill>
                        </a:rPr>
                        <a:t>Artificial</a:t>
                      </a:r>
                      <a:r>
                        <a:rPr lang="en-US" baseline="0" dirty="0" smtClean="0">
                          <a:solidFill>
                            <a:schemeClr val="bg1">
                              <a:lumMod val="50000"/>
                            </a:schemeClr>
                          </a:solidFill>
                        </a:rPr>
                        <a:t> Life</a:t>
                      </a:r>
                      <a:endParaRPr lang="en-US" dirty="0" smtClean="0">
                        <a:solidFill>
                          <a:schemeClr val="bg1">
                            <a:lumMod val="50000"/>
                          </a:schemeClr>
                        </a:solidFill>
                      </a:endParaRPr>
                    </a:p>
                  </a:txBody>
                  <a:tcPr/>
                </a:tc>
              </a:tr>
              <a:tr h="4544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lumMod val="50000"/>
                            </a:schemeClr>
                          </a:solidFill>
                        </a:rPr>
                        <a:t>Applications</a:t>
                      </a:r>
                    </a:p>
                  </a:txBody>
                  <a:tcPr/>
                </a:tc>
              </a:tr>
              <a:tr h="4584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bg1">
                            <a:lumMod val="50000"/>
                          </a:schemeClr>
                        </a:solidFill>
                      </a:endParaRPr>
                    </a:p>
                  </a:txBody>
                  <a:tcPr/>
                </a:tc>
              </a:tr>
              <a:tr h="458433">
                <a:tc>
                  <a:txBody>
                    <a:bodyPr/>
                    <a:lstStyle/>
                    <a:p>
                      <a:endParaRPr lang="en-US" dirty="0"/>
                    </a:p>
                  </a:txBody>
                  <a:tcPr/>
                </a:tc>
              </a:tr>
            </a:tbl>
          </a:graphicData>
        </a:graphic>
      </p:graphicFrame>
      <p:sp>
        <p:nvSpPr>
          <p:cNvPr id="3" name="Rectangle 2"/>
          <p:cNvSpPr/>
          <p:nvPr/>
        </p:nvSpPr>
        <p:spPr>
          <a:xfrm>
            <a:off x="2152649" y="1843631"/>
            <a:ext cx="6855090" cy="1077218"/>
          </a:xfrm>
          <a:prstGeom prst="rect">
            <a:avLst/>
          </a:prstGeom>
        </p:spPr>
        <p:txBody>
          <a:bodyPr wrap="square">
            <a:spAutoFit/>
          </a:bodyPr>
          <a:lstStyle/>
          <a:p>
            <a:r>
              <a:rPr lang="en-US" sz="3200" dirty="0" smtClean="0"/>
              <a:t>“neuron possesses a synaptic modification threshold”</a:t>
            </a:r>
            <a:endParaRPr lang="en-US" sz="3200" dirty="0"/>
          </a:p>
        </p:txBody>
      </p:sp>
      <p:sp>
        <p:nvSpPr>
          <p:cNvPr id="4" name="Rectangle 3"/>
          <p:cNvSpPr/>
          <p:nvPr/>
        </p:nvSpPr>
        <p:spPr>
          <a:xfrm>
            <a:off x="2152650" y="3198572"/>
            <a:ext cx="5789504" cy="2554545"/>
          </a:xfrm>
          <a:prstGeom prst="rect">
            <a:avLst/>
          </a:prstGeom>
        </p:spPr>
        <p:txBody>
          <a:bodyPr wrap="square">
            <a:spAutoFit/>
          </a:bodyPr>
          <a:lstStyle/>
          <a:p>
            <a:r>
              <a:rPr lang="en-US" sz="3200" dirty="0" smtClean="0"/>
              <a:t>“the value of [modification threshold] is not fixed but instead increases according to a non- linear function with the average output of the cell.”</a:t>
            </a:r>
            <a:endParaRPr lang="en-US" sz="3200" dirty="0"/>
          </a:p>
        </p:txBody>
      </p:sp>
      <p:sp>
        <p:nvSpPr>
          <p:cNvPr id="10" name="Title 1"/>
          <p:cNvSpPr>
            <a:spLocks noGrp="1"/>
          </p:cNvSpPr>
          <p:nvPr>
            <p:ph type="title"/>
          </p:nvPr>
        </p:nvSpPr>
        <p:spPr>
          <a:xfrm>
            <a:off x="1864471" y="606257"/>
            <a:ext cx="7143268" cy="1151062"/>
          </a:xfrm>
        </p:spPr>
        <p:txBody>
          <a:bodyPr>
            <a:noAutofit/>
          </a:bodyPr>
          <a:lstStyle/>
          <a:p>
            <a:r>
              <a:rPr lang="en-US" dirty="0" err="1"/>
              <a:t>Bienenstock</a:t>
            </a:r>
            <a:r>
              <a:rPr lang="en-US" dirty="0"/>
              <a:t>, Cooper and Munro (BCM) model</a:t>
            </a:r>
          </a:p>
        </p:txBody>
      </p:sp>
      <p:sp>
        <p:nvSpPr>
          <p:cNvPr id="9" name="Rectangle 8"/>
          <p:cNvSpPr/>
          <p:nvPr/>
        </p:nvSpPr>
        <p:spPr>
          <a:xfrm>
            <a:off x="2302518" y="6168044"/>
            <a:ext cx="4572000" cy="276999"/>
          </a:xfrm>
          <a:prstGeom prst="rect">
            <a:avLst/>
          </a:prstGeom>
        </p:spPr>
        <p:txBody>
          <a:bodyPr>
            <a:spAutoFit/>
          </a:bodyPr>
          <a:lstStyle/>
          <a:p>
            <a:r>
              <a:rPr lang="en-US" sz="1200" dirty="0" err="1"/>
              <a:t>Jedlicka</a:t>
            </a:r>
            <a:r>
              <a:rPr lang="en-US" sz="1200" dirty="0"/>
              <a:t> </a:t>
            </a:r>
            <a:r>
              <a:rPr lang="en-US" sz="1200" dirty="0" smtClean="0"/>
              <a:t>P - Synaptic </a:t>
            </a:r>
            <a:r>
              <a:rPr lang="en-US" sz="1200" dirty="0"/>
              <a:t>plasticity, </a:t>
            </a:r>
            <a:r>
              <a:rPr lang="en-US" sz="1200" dirty="0" err="1"/>
              <a:t>metaplasticity</a:t>
            </a:r>
            <a:r>
              <a:rPr lang="en-US" sz="1200" dirty="0"/>
              <a:t> and </a:t>
            </a:r>
            <a:r>
              <a:rPr lang="en-US" sz="1200" dirty="0" err="1"/>
              <a:t>bcm</a:t>
            </a:r>
            <a:r>
              <a:rPr lang="en-US" sz="1200" dirty="0"/>
              <a:t> </a:t>
            </a:r>
            <a:r>
              <a:rPr lang="en-US" sz="1200" dirty="0" smtClean="0"/>
              <a:t>theory</a:t>
            </a:r>
            <a:endParaRPr lang="en-US" sz="1200" dirty="0"/>
          </a:p>
        </p:txBody>
      </p:sp>
    </p:spTree>
    <p:extLst>
      <p:ext uri="{BB962C8B-B14F-4D97-AF65-F5344CB8AC3E}">
        <p14:creationId xmlns:p14="http://schemas.microsoft.com/office/powerpoint/2010/main" val="21812621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1475</TotalTime>
  <Words>630</Words>
  <Application>Microsoft Office PowerPoint</Application>
  <PresentationFormat>On-screen Show (4:3)</PresentationFormat>
  <Paragraphs>130</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Clarity</vt:lpstr>
      <vt:lpstr>Hebb’s Theory</vt:lpstr>
      <vt:lpstr>Donald O Hebb</vt:lpstr>
      <vt:lpstr>In Other Words</vt:lpstr>
      <vt:lpstr>Classical Conditioning</vt:lpstr>
      <vt:lpstr>Operant Conditioning</vt:lpstr>
      <vt:lpstr>What about long term memory?</vt:lpstr>
      <vt:lpstr>Long-term Potentiation</vt:lpstr>
      <vt:lpstr>Long-term Depression</vt:lpstr>
      <vt:lpstr>Bienenstock, Cooper and Munro (BCM) model</vt:lpstr>
      <vt:lpstr>Bienenstock, Cooper and Munro (BCM) model</vt:lpstr>
      <vt:lpstr>Hebbian plasticity</vt:lpstr>
      <vt:lpstr>PowerPoint Presentation</vt:lpstr>
      <vt:lpstr>PowerPoint Presentation</vt:lpstr>
      <vt:lpstr>Implications</vt:lpstr>
      <vt:lpstr>PowerPoint Presentation</vt:lpstr>
      <vt:lpstr>Summaries</vt:lpstr>
      <vt:lpstr>Biblography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Hebb’s Rule</dc:title>
  <dc:creator>Matt</dc:creator>
  <cp:lastModifiedBy>Matt</cp:lastModifiedBy>
  <cp:revision>35</cp:revision>
  <dcterms:created xsi:type="dcterms:W3CDTF">2011-02-01T04:24:37Z</dcterms:created>
  <dcterms:modified xsi:type="dcterms:W3CDTF">2011-04-25T06:09:53Z</dcterms:modified>
</cp:coreProperties>
</file>