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25"/>
  </p:notesMasterIdLst>
  <p:sldIdLst>
    <p:sldId id="256" r:id="rId2"/>
    <p:sldId id="257" r:id="rId3"/>
    <p:sldId id="267" r:id="rId4"/>
    <p:sldId id="264" r:id="rId5"/>
    <p:sldId id="258" r:id="rId6"/>
    <p:sldId id="268" r:id="rId7"/>
    <p:sldId id="259" r:id="rId8"/>
    <p:sldId id="260" r:id="rId9"/>
    <p:sldId id="269" r:id="rId10"/>
    <p:sldId id="270" r:id="rId11"/>
    <p:sldId id="271" r:id="rId12"/>
    <p:sldId id="272" r:id="rId13"/>
    <p:sldId id="273" r:id="rId14"/>
    <p:sldId id="280" r:id="rId15"/>
    <p:sldId id="274" r:id="rId16"/>
    <p:sldId id="263" r:id="rId17"/>
    <p:sldId id="261" r:id="rId18"/>
    <p:sldId id="275" r:id="rId19"/>
    <p:sldId id="278" r:id="rId20"/>
    <p:sldId id="276" r:id="rId21"/>
    <p:sldId id="277" r:id="rId22"/>
    <p:sldId id="279"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itra\Desktop\Bengalath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itra\Desktop\Bengalath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itra\Desktop\Bengalathon\Graphs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itra\Desktop\Bengalathon\Graphs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Bengalathon\grap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Bengalathon\graph.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Major (domestic) Water Consumption per Day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Per Household</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Sheet1!$A$2:$A$8</c:f>
              <c:strCache>
                <c:ptCount val="7"/>
                <c:pt idx="0">
                  <c:v>Delhi</c:v>
                </c:pt>
                <c:pt idx="1">
                  <c:v>Mumbai</c:v>
                </c:pt>
                <c:pt idx="2">
                  <c:v>Kolkata</c:v>
                </c:pt>
                <c:pt idx="3">
                  <c:v>Hyderabad</c:v>
                </c:pt>
                <c:pt idx="4">
                  <c:v>Kanpur</c:v>
                </c:pt>
                <c:pt idx="5">
                  <c:v>Ahmedabad</c:v>
                </c:pt>
                <c:pt idx="6">
                  <c:v>Madurai</c:v>
                </c:pt>
              </c:strCache>
            </c:strRef>
          </c:cat>
          <c:val>
            <c:numRef>
              <c:f>Sheet1!$B$2:$B$8</c:f>
              <c:numCache>
                <c:formatCode>General</c:formatCode>
                <c:ptCount val="7"/>
                <c:pt idx="0">
                  <c:v>377.7</c:v>
                </c:pt>
                <c:pt idx="1">
                  <c:v>406.8</c:v>
                </c:pt>
                <c:pt idx="2">
                  <c:v>443.2</c:v>
                </c:pt>
                <c:pt idx="3">
                  <c:v>391.8</c:v>
                </c:pt>
                <c:pt idx="4">
                  <c:v>383.7</c:v>
                </c:pt>
                <c:pt idx="5">
                  <c:v>410.9</c:v>
                </c:pt>
                <c:pt idx="6">
                  <c:v>363.1</c:v>
                </c:pt>
              </c:numCache>
            </c:numRef>
          </c:val>
          <c:extLst xmlns:c16r2="http://schemas.microsoft.com/office/drawing/2015/06/chart">
            <c:ext xmlns:c16="http://schemas.microsoft.com/office/drawing/2014/chart" uri="{C3380CC4-5D6E-409C-BE32-E72D297353CC}">
              <c16:uniqueId val="{00000000-93E7-4504-82DB-1E6426CDB9FC}"/>
            </c:ext>
          </c:extLst>
        </c:ser>
        <c:ser>
          <c:idx val="1"/>
          <c:order val="1"/>
          <c:tx>
            <c:strRef>
              <c:f>Sheet1!$C$1</c:f>
              <c:strCache>
                <c:ptCount val="1"/>
                <c:pt idx="0">
                  <c:v>Per Capita</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Sheet1!$A$2:$A$8</c:f>
              <c:strCache>
                <c:ptCount val="7"/>
                <c:pt idx="0">
                  <c:v>Delhi</c:v>
                </c:pt>
                <c:pt idx="1">
                  <c:v>Mumbai</c:v>
                </c:pt>
                <c:pt idx="2">
                  <c:v>Kolkata</c:v>
                </c:pt>
                <c:pt idx="3">
                  <c:v>Hyderabad</c:v>
                </c:pt>
                <c:pt idx="4">
                  <c:v>Kanpur</c:v>
                </c:pt>
                <c:pt idx="5">
                  <c:v>Ahmedabad</c:v>
                </c:pt>
                <c:pt idx="6">
                  <c:v>Madurai</c:v>
                </c:pt>
              </c:strCache>
            </c:strRef>
          </c:cat>
          <c:val>
            <c:numRef>
              <c:f>Sheet1!$C$2:$C$8</c:f>
              <c:numCache>
                <c:formatCode>General</c:formatCode>
                <c:ptCount val="7"/>
                <c:pt idx="0">
                  <c:v>78</c:v>
                </c:pt>
                <c:pt idx="1">
                  <c:v>90.4</c:v>
                </c:pt>
                <c:pt idx="2">
                  <c:v>115.6</c:v>
                </c:pt>
                <c:pt idx="3">
                  <c:v>96.2</c:v>
                </c:pt>
                <c:pt idx="4">
                  <c:v>77.099999999999994</c:v>
                </c:pt>
                <c:pt idx="5">
                  <c:v>95</c:v>
                </c:pt>
                <c:pt idx="6">
                  <c:v>88.2</c:v>
                </c:pt>
              </c:numCache>
            </c:numRef>
          </c:val>
          <c:extLst xmlns:c16r2="http://schemas.microsoft.com/office/drawing/2015/06/chart">
            <c:ext xmlns:c16="http://schemas.microsoft.com/office/drawing/2014/chart" uri="{C3380CC4-5D6E-409C-BE32-E72D297353CC}">
              <c16:uniqueId val="{00000001-93E7-4504-82DB-1E6426CDB9FC}"/>
            </c:ext>
          </c:extLst>
        </c:ser>
        <c:dLbls>
          <c:showLegendKey val="0"/>
          <c:showVal val="0"/>
          <c:showCatName val="0"/>
          <c:showSerName val="0"/>
          <c:showPercent val="0"/>
          <c:showBubbleSize val="0"/>
        </c:dLbls>
        <c:gapWidth val="100"/>
        <c:overlap val="-24"/>
        <c:axId val="869428912"/>
        <c:axId val="869431632"/>
      </c:barChart>
      <c:catAx>
        <c:axId val="86942891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Cities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69431632"/>
        <c:crosses val="autoZero"/>
        <c:auto val="1"/>
        <c:lblAlgn val="ctr"/>
        <c:lblOffset val="100"/>
        <c:noMultiLvlLbl val="0"/>
      </c:catAx>
      <c:valAx>
        <c:axId val="8694316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dirty="0"/>
                  <a:t>Mean (in litres)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69428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Water Demand in Non-CMA Municipalities</a:t>
            </a:r>
          </a:p>
        </c:rich>
      </c:tx>
      <c:layout>
        <c:manualLayout>
          <c:xMode val="edge"/>
          <c:yMode val="edge"/>
          <c:x val="0.19936340218037801"/>
          <c:y val="4.188483059601573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Sheet1!$Q$1</c:f>
              <c:strCache>
                <c:ptCount val="1"/>
                <c:pt idx="0">
                  <c:v>1991</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Sheet1!$P$2:$P$17</c:f>
              <c:strCache>
                <c:ptCount val="16"/>
                <c:pt idx="0">
                  <c:v>Darjeeling</c:v>
                </c:pt>
                <c:pt idx="1">
                  <c:v>Cooch Behar</c:v>
                </c:pt>
                <c:pt idx="2">
                  <c:v>N Dinajpur</c:v>
                </c:pt>
                <c:pt idx="3">
                  <c:v>S Dinajpur</c:v>
                </c:pt>
                <c:pt idx="4">
                  <c:v>Jalpaiguri</c:v>
                </c:pt>
                <c:pt idx="5">
                  <c:v>Malda</c:v>
                </c:pt>
                <c:pt idx="6">
                  <c:v>Murshidabad</c:v>
                </c:pt>
                <c:pt idx="7">
                  <c:v>Nadia</c:v>
                </c:pt>
                <c:pt idx="8">
                  <c:v>N 24 Paraganas</c:v>
                </c:pt>
                <c:pt idx="9">
                  <c:v>S 24 Paraganas</c:v>
                </c:pt>
                <c:pt idx="10">
                  <c:v>Hoogly</c:v>
                </c:pt>
                <c:pt idx="11">
                  <c:v>Bardhaman</c:v>
                </c:pt>
                <c:pt idx="12">
                  <c:v>Bankura</c:v>
                </c:pt>
                <c:pt idx="13">
                  <c:v>Birbhum</c:v>
                </c:pt>
                <c:pt idx="14">
                  <c:v>Medinipur</c:v>
                </c:pt>
                <c:pt idx="15">
                  <c:v>Purulia</c:v>
                </c:pt>
              </c:strCache>
            </c:strRef>
          </c:cat>
          <c:val>
            <c:numRef>
              <c:f>Sheet1!$Q$2:$Q$17</c:f>
              <c:numCache>
                <c:formatCode>General</c:formatCode>
                <c:ptCount val="16"/>
                <c:pt idx="0">
                  <c:v>51.59</c:v>
                </c:pt>
                <c:pt idx="1">
                  <c:v>14.83</c:v>
                </c:pt>
                <c:pt idx="2">
                  <c:v>32.68</c:v>
                </c:pt>
                <c:pt idx="3">
                  <c:v>17.97</c:v>
                </c:pt>
                <c:pt idx="4">
                  <c:v>13.46</c:v>
                </c:pt>
                <c:pt idx="5">
                  <c:v>22.02</c:v>
                </c:pt>
                <c:pt idx="6">
                  <c:v>43.85</c:v>
                </c:pt>
                <c:pt idx="7">
                  <c:v>72.41</c:v>
                </c:pt>
                <c:pt idx="8">
                  <c:v>64.34</c:v>
                </c:pt>
                <c:pt idx="9">
                  <c:v>6.06</c:v>
                </c:pt>
                <c:pt idx="10">
                  <c:v>8.1199999999999992</c:v>
                </c:pt>
                <c:pt idx="11">
                  <c:v>220.16</c:v>
                </c:pt>
                <c:pt idx="12">
                  <c:v>26.93</c:v>
                </c:pt>
                <c:pt idx="13">
                  <c:v>24.87</c:v>
                </c:pt>
                <c:pt idx="14">
                  <c:v>88.32</c:v>
                </c:pt>
                <c:pt idx="15">
                  <c:v>14.39</c:v>
                </c:pt>
              </c:numCache>
            </c:numRef>
          </c:val>
          <c:extLst xmlns:c16r2="http://schemas.microsoft.com/office/drawing/2015/06/chart">
            <c:ext xmlns:c16="http://schemas.microsoft.com/office/drawing/2014/chart" uri="{C3380CC4-5D6E-409C-BE32-E72D297353CC}">
              <c16:uniqueId val="{00000000-4CDA-4D75-80E7-9267F03D32A0}"/>
            </c:ext>
          </c:extLst>
        </c:ser>
        <c:ser>
          <c:idx val="1"/>
          <c:order val="1"/>
          <c:tx>
            <c:strRef>
              <c:f>Sheet1!$R$1</c:f>
              <c:strCache>
                <c:ptCount val="1"/>
                <c:pt idx="0">
                  <c:v>2011</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Sheet1!$P$2:$P$17</c:f>
              <c:strCache>
                <c:ptCount val="16"/>
                <c:pt idx="0">
                  <c:v>Darjeeling</c:v>
                </c:pt>
                <c:pt idx="1">
                  <c:v>Cooch Behar</c:v>
                </c:pt>
                <c:pt idx="2">
                  <c:v>N Dinajpur</c:v>
                </c:pt>
                <c:pt idx="3">
                  <c:v>S Dinajpur</c:v>
                </c:pt>
                <c:pt idx="4">
                  <c:v>Jalpaiguri</c:v>
                </c:pt>
                <c:pt idx="5">
                  <c:v>Malda</c:v>
                </c:pt>
                <c:pt idx="6">
                  <c:v>Murshidabad</c:v>
                </c:pt>
                <c:pt idx="7">
                  <c:v>Nadia</c:v>
                </c:pt>
                <c:pt idx="8">
                  <c:v>N 24 Paraganas</c:v>
                </c:pt>
                <c:pt idx="9">
                  <c:v>S 24 Paraganas</c:v>
                </c:pt>
                <c:pt idx="10">
                  <c:v>Hoogly</c:v>
                </c:pt>
                <c:pt idx="11">
                  <c:v>Bardhaman</c:v>
                </c:pt>
                <c:pt idx="12">
                  <c:v>Bankura</c:v>
                </c:pt>
                <c:pt idx="13">
                  <c:v>Birbhum</c:v>
                </c:pt>
                <c:pt idx="14">
                  <c:v>Medinipur</c:v>
                </c:pt>
                <c:pt idx="15">
                  <c:v>Purulia</c:v>
                </c:pt>
              </c:strCache>
            </c:strRef>
          </c:cat>
          <c:val>
            <c:numRef>
              <c:f>Sheet1!$R$2:$R$17</c:f>
              <c:numCache>
                <c:formatCode>General</c:formatCode>
                <c:ptCount val="16"/>
                <c:pt idx="0">
                  <c:v>75.150000000000006</c:v>
                </c:pt>
                <c:pt idx="1">
                  <c:v>22.74</c:v>
                </c:pt>
                <c:pt idx="2">
                  <c:v>45.72</c:v>
                </c:pt>
                <c:pt idx="3">
                  <c:v>25.2</c:v>
                </c:pt>
                <c:pt idx="4">
                  <c:v>25.92</c:v>
                </c:pt>
                <c:pt idx="5">
                  <c:v>30.87</c:v>
                </c:pt>
                <c:pt idx="6">
                  <c:v>61.35</c:v>
                </c:pt>
                <c:pt idx="7">
                  <c:v>104.61</c:v>
                </c:pt>
                <c:pt idx="8">
                  <c:v>92.16</c:v>
                </c:pt>
                <c:pt idx="9">
                  <c:v>8.4</c:v>
                </c:pt>
                <c:pt idx="10">
                  <c:v>11.4</c:v>
                </c:pt>
                <c:pt idx="11">
                  <c:v>311.97000000000003</c:v>
                </c:pt>
                <c:pt idx="12">
                  <c:v>37.71</c:v>
                </c:pt>
                <c:pt idx="13">
                  <c:v>34.92</c:v>
                </c:pt>
                <c:pt idx="14">
                  <c:v>125.18</c:v>
                </c:pt>
                <c:pt idx="15">
                  <c:v>25.62</c:v>
                </c:pt>
              </c:numCache>
            </c:numRef>
          </c:val>
          <c:extLst xmlns:c16r2="http://schemas.microsoft.com/office/drawing/2015/06/chart">
            <c:ext xmlns:c16="http://schemas.microsoft.com/office/drawing/2014/chart" uri="{C3380CC4-5D6E-409C-BE32-E72D297353CC}">
              <c16:uniqueId val="{00000001-4CDA-4D75-80E7-9267F03D32A0}"/>
            </c:ext>
          </c:extLst>
        </c:ser>
        <c:ser>
          <c:idx val="2"/>
          <c:order val="2"/>
          <c:tx>
            <c:strRef>
              <c:f>Sheet1!$S$1</c:f>
              <c:strCache>
                <c:ptCount val="1"/>
                <c:pt idx="0">
                  <c:v>(Demand)2021</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Sheet1!$P$2:$P$17</c:f>
              <c:strCache>
                <c:ptCount val="16"/>
                <c:pt idx="0">
                  <c:v>Darjeeling</c:v>
                </c:pt>
                <c:pt idx="1">
                  <c:v>Cooch Behar</c:v>
                </c:pt>
                <c:pt idx="2">
                  <c:v>N Dinajpur</c:v>
                </c:pt>
                <c:pt idx="3">
                  <c:v>S Dinajpur</c:v>
                </c:pt>
                <c:pt idx="4">
                  <c:v>Jalpaiguri</c:v>
                </c:pt>
                <c:pt idx="5">
                  <c:v>Malda</c:v>
                </c:pt>
                <c:pt idx="6">
                  <c:v>Murshidabad</c:v>
                </c:pt>
                <c:pt idx="7">
                  <c:v>Nadia</c:v>
                </c:pt>
                <c:pt idx="8">
                  <c:v>N 24 Paraganas</c:v>
                </c:pt>
                <c:pt idx="9">
                  <c:v>S 24 Paraganas</c:v>
                </c:pt>
                <c:pt idx="10">
                  <c:v>Hoogly</c:v>
                </c:pt>
                <c:pt idx="11">
                  <c:v>Bardhaman</c:v>
                </c:pt>
                <c:pt idx="12">
                  <c:v>Bankura</c:v>
                </c:pt>
                <c:pt idx="13">
                  <c:v>Birbhum</c:v>
                </c:pt>
                <c:pt idx="14">
                  <c:v>Medinipur</c:v>
                </c:pt>
                <c:pt idx="15">
                  <c:v>Purulia</c:v>
                </c:pt>
              </c:strCache>
            </c:strRef>
          </c:cat>
          <c:val>
            <c:numRef>
              <c:f>Sheet1!$S$2:$S$17</c:f>
              <c:numCache>
                <c:formatCode>General</c:formatCode>
                <c:ptCount val="16"/>
                <c:pt idx="0">
                  <c:v>86.07</c:v>
                </c:pt>
                <c:pt idx="1">
                  <c:v>29.37</c:v>
                </c:pt>
                <c:pt idx="2">
                  <c:v>52.26</c:v>
                </c:pt>
                <c:pt idx="3">
                  <c:v>28.8</c:v>
                </c:pt>
                <c:pt idx="4">
                  <c:v>36.06</c:v>
                </c:pt>
                <c:pt idx="5">
                  <c:v>35.82</c:v>
                </c:pt>
                <c:pt idx="6">
                  <c:v>70.08</c:v>
                </c:pt>
                <c:pt idx="7">
                  <c:v>122.64</c:v>
                </c:pt>
                <c:pt idx="8">
                  <c:v>111.48</c:v>
                </c:pt>
                <c:pt idx="9">
                  <c:v>9.6</c:v>
                </c:pt>
                <c:pt idx="10">
                  <c:v>12.96</c:v>
                </c:pt>
                <c:pt idx="11">
                  <c:v>371.06</c:v>
                </c:pt>
                <c:pt idx="12">
                  <c:v>43.08</c:v>
                </c:pt>
                <c:pt idx="13">
                  <c:v>39.799999999999997</c:v>
                </c:pt>
                <c:pt idx="14">
                  <c:v>134.74</c:v>
                </c:pt>
                <c:pt idx="15">
                  <c:v>25.5</c:v>
                </c:pt>
              </c:numCache>
            </c:numRef>
          </c:val>
          <c:extLst xmlns:c16r2="http://schemas.microsoft.com/office/drawing/2015/06/chart">
            <c:ext xmlns:c16="http://schemas.microsoft.com/office/drawing/2014/chart" uri="{C3380CC4-5D6E-409C-BE32-E72D297353CC}">
              <c16:uniqueId val="{00000002-4CDA-4D75-80E7-9267F03D32A0}"/>
            </c:ext>
          </c:extLst>
        </c:ser>
        <c:dLbls>
          <c:showLegendKey val="0"/>
          <c:showVal val="0"/>
          <c:showCatName val="0"/>
          <c:showSerName val="0"/>
          <c:showPercent val="0"/>
          <c:showBubbleSize val="0"/>
        </c:dLbls>
        <c:gapWidth val="100"/>
        <c:overlap val="-24"/>
        <c:axId val="869422928"/>
        <c:axId val="869426736"/>
      </c:barChart>
      <c:catAx>
        <c:axId val="86942292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Towns in Districts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69426736"/>
        <c:crosses val="autoZero"/>
        <c:auto val="1"/>
        <c:lblAlgn val="ctr"/>
        <c:lblOffset val="100"/>
        <c:noMultiLvlLbl val="0"/>
      </c:catAx>
      <c:valAx>
        <c:axId val="8694267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Water Demand (mham)</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69422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Sheet1!$B$1:$B$42</c:f>
              <c:numCache>
                <c:formatCode>General</c:formatCode>
                <c:ptCount val="42"/>
                <c:pt idx="0">
                  <c:v>0.32</c:v>
                </c:pt>
                <c:pt idx="1">
                  <c:v>0.32</c:v>
                </c:pt>
                <c:pt idx="2">
                  <c:v>0.32</c:v>
                </c:pt>
                <c:pt idx="3">
                  <c:v>0.97</c:v>
                </c:pt>
                <c:pt idx="4">
                  <c:v>0.97</c:v>
                </c:pt>
                <c:pt idx="5">
                  <c:v>0.32</c:v>
                </c:pt>
                <c:pt idx="6">
                  <c:v>5.81</c:v>
                </c:pt>
                <c:pt idx="7">
                  <c:v>0.32</c:v>
                </c:pt>
                <c:pt idx="8">
                  <c:v>0.97</c:v>
                </c:pt>
                <c:pt idx="9">
                  <c:v>1.29</c:v>
                </c:pt>
                <c:pt idx="10">
                  <c:v>1.61</c:v>
                </c:pt>
                <c:pt idx="11">
                  <c:v>0.97</c:v>
                </c:pt>
                <c:pt idx="12">
                  <c:v>0.65</c:v>
                </c:pt>
                <c:pt idx="13">
                  <c:v>0.32</c:v>
                </c:pt>
                <c:pt idx="14">
                  <c:v>0</c:v>
                </c:pt>
                <c:pt idx="15">
                  <c:v>4.84</c:v>
                </c:pt>
                <c:pt idx="16">
                  <c:v>5.16</c:v>
                </c:pt>
                <c:pt idx="17">
                  <c:v>2.2599999999999998</c:v>
                </c:pt>
                <c:pt idx="18">
                  <c:v>4.5199999999999996</c:v>
                </c:pt>
                <c:pt idx="19">
                  <c:v>4.5199999999999996</c:v>
                </c:pt>
                <c:pt idx="20">
                  <c:v>4.5199999999999996</c:v>
                </c:pt>
                <c:pt idx="21">
                  <c:v>4.5199999999999996</c:v>
                </c:pt>
                <c:pt idx="22">
                  <c:v>4.5199999999999996</c:v>
                </c:pt>
                <c:pt idx="23">
                  <c:v>5.48</c:v>
                </c:pt>
                <c:pt idx="24">
                  <c:v>1.61</c:v>
                </c:pt>
                <c:pt idx="25">
                  <c:v>1.61</c:v>
                </c:pt>
                <c:pt idx="26">
                  <c:v>2.58</c:v>
                </c:pt>
                <c:pt idx="27">
                  <c:v>2.58</c:v>
                </c:pt>
                <c:pt idx="28">
                  <c:v>2.9</c:v>
                </c:pt>
                <c:pt idx="29">
                  <c:v>3.23</c:v>
                </c:pt>
                <c:pt idx="30">
                  <c:v>3.23</c:v>
                </c:pt>
                <c:pt idx="31">
                  <c:v>3.23</c:v>
                </c:pt>
                <c:pt idx="32">
                  <c:v>3.23</c:v>
                </c:pt>
                <c:pt idx="33">
                  <c:v>3.23</c:v>
                </c:pt>
                <c:pt idx="34">
                  <c:v>3.23</c:v>
                </c:pt>
                <c:pt idx="35">
                  <c:v>0.97</c:v>
                </c:pt>
                <c:pt idx="36">
                  <c:v>0.65</c:v>
                </c:pt>
                <c:pt idx="37">
                  <c:v>0.97</c:v>
                </c:pt>
                <c:pt idx="38">
                  <c:v>0.97</c:v>
                </c:pt>
                <c:pt idx="39">
                  <c:v>0.97</c:v>
                </c:pt>
                <c:pt idx="40">
                  <c:v>0.65</c:v>
                </c:pt>
                <c:pt idx="41">
                  <c:v>0.65</c:v>
                </c:pt>
              </c:numCache>
            </c:numRef>
          </c:val>
          <c:smooth val="0"/>
          <c:extLst xmlns:c16r2="http://schemas.microsoft.com/office/drawing/2015/06/chart">
            <c:ext xmlns:c16="http://schemas.microsoft.com/office/drawing/2014/chart" uri="{C3380CC4-5D6E-409C-BE32-E72D297353CC}">
              <c16:uniqueId val="{00000000-F19C-4425-93F2-E736BD169146}"/>
            </c:ext>
          </c:extLst>
        </c:ser>
        <c:dLbls>
          <c:showLegendKey val="0"/>
          <c:showVal val="0"/>
          <c:showCatName val="0"/>
          <c:showSerName val="0"/>
          <c:showPercent val="0"/>
          <c:showBubbleSize val="0"/>
        </c:dLbls>
        <c:smooth val="0"/>
        <c:axId val="869429456"/>
        <c:axId val="869430000"/>
      </c:lineChart>
      <c:catAx>
        <c:axId val="869429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Time -&gt;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430000"/>
        <c:crosses val="autoZero"/>
        <c:auto val="1"/>
        <c:lblAlgn val="ctr"/>
        <c:lblOffset val="100"/>
        <c:noMultiLvlLbl val="0"/>
      </c:catAx>
      <c:valAx>
        <c:axId val="8694300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Water</a:t>
                </a:r>
                <a:r>
                  <a:rPr lang="en-IN" baseline="0" dirty="0"/>
                  <a:t> Flow(Lit/Min) -&gt;</a:t>
                </a:r>
                <a:endParaRPr lang="en-IN"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429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val>
            <c:numRef>
              <c:f>Sheet1!$A$1:$A$42</c:f>
              <c:numCache>
                <c:formatCode>General</c:formatCode>
                <c:ptCount val="42"/>
                <c:pt idx="0">
                  <c:v>0</c:v>
                </c:pt>
                <c:pt idx="1">
                  <c:v>0</c:v>
                </c:pt>
                <c:pt idx="2">
                  <c:v>0</c:v>
                </c:pt>
                <c:pt idx="3">
                  <c:v>0</c:v>
                </c:pt>
                <c:pt idx="4">
                  <c:v>0</c:v>
                </c:pt>
                <c:pt idx="5">
                  <c:v>0</c:v>
                </c:pt>
                <c:pt idx="6">
                  <c:v>505.3854</c:v>
                </c:pt>
                <c:pt idx="7">
                  <c:v>0</c:v>
                </c:pt>
                <c:pt idx="8">
                  <c:v>0</c:v>
                </c:pt>
                <c:pt idx="9">
                  <c:v>0</c:v>
                </c:pt>
                <c:pt idx="10">
                  <c:v>0</c:v>
                </c:pt>
                <c:pt idx="11">
                  <c:v>0</c:v>
                </c:pt>
                <c:pt idx="12">
                  <c:v>0</c:v>
                </c:pt>
                <c:pt idx="13">
                  <c:v>0</c:v>
                </c:pt>
                <c:pt idx="14">
                  <c:v>0</c:v>
                </c:pt>
                <c:pt idx="15">
                  <c:v>376.80169999999998</c:v>
                </c:pt>
                <c:pt idx="16">
                  <c:v>419.22109999999998</c:v>
                </c:pt>
                <c:pt idx="17">
                  <c:v>34.7956</c:v>
                </c:pt>
                <c:pt idx="18">
                  <c:v>334.38240000000002</c:v>
                </c:pt>
                <c:pt idx="19">
                  <c:v>334.38240000000002</c:v>
                </c:pt>
                <c:pt idx="20">
                  <c:v>334.38240000000002</c:v>
                </c:pt>
                <c:pt idx="21">
                  <c:v>334.38240000000002</c:v>
                </c:pt>
                <c:pt idx="22">
                  <c:v>334.38240000000002</c:v>
                </c:pt>
                <c:pt idx="23">
                  <c:v>461.64049999999997</c:v>
                </c:pt>
                <c:pt idx="24">
                  <c:v>0</c:v>
                </c:pt>
                <c:pt idx="25">
                  <c:v>0</c:v>
                </c:pt>
                <c:pt idx="26">
                  <c:v>77.215000000000003</c:v>
                </c:pt>
                <c:pt idx="27">
                  <c:v>77.215000000000003</c:v>
                </c:pt>
                <c:pt idx="28">
                  <c:v>119.6343</c:v>
                </c:pt>
                <c:pt idx="29">
                  <c:v>163.3793</c:v>
                </c:pt>
                <c:pt idx="30">
                  <c:v>163.3793</c:v>
                </c:pt>
                <c:pt idx="31">
                  <c:v>163.3793</c:v>
                </c:pt>
                <c:pt idx="32">
                  <c:v>163.3793</c:v>
                </c:pt>
                <c:pt idx="33">
                  <c:v>163.3793</c:v>
                </c:pt>
                <c:pt idx="34">
                  <c:v>163.3793</c:v>
                </c:pt>
                <c:pt idx="35">
                  <c:v>0</c:v>
                </c:pt>
                <c:pt idx="36">
                  <c:v>0</c:v>
                </c:pt>
                <c:pt idx="37">
                  <c:v>0</c:v>
                </c:pt>
                <c:pt idx="38">
                  <c:v>0</c:v>
                </c:pt>
                <c:pt idx="39">
                  <c:v>0</c:v>
                </c:pt>
                <c:pt idx="40">
                  <c:v>0</c:v>
                </c:pt>
                <c:pt idx="41">
                  <c:v>0</c:v>
                </c:pt>
              </c:numCache>
            </c:numRef>
          </c:val>
          <c:smooth val="0"/>
          <c:extLst xmlns:c16r2="http://schemas.microsoft.com/office/drawing/2015/06/chart">
            <c:ext xmlns:c16="http://schemas.microsoft.com/office/drawing/2014/chart" uri="{C3380CC4-5D6E-409C-BE32-E72D297353CC}">
              <c16:uniqueId val="{00000000-3CFF-43FC-8E45-E8CECB1218FA}"/>
            </c:ext>
          </c:extLst>
        </c:ser>
        <c:dLbls>
          <c:showLegendKey val="0"/>
          <c:showVal val="0"/>
          <c:showCatName val="0"/>
          <c:showSerName val="0"/>
          <c:showPercent val="0"/>
          <c:showBubbleSize val="0"/>
        </c:dLbls>
        <c:smooth val="0"/>
        <c:axId val="869432720"/>
        <c:axId val="869433264"/>
      </c:lineChart>
      <c:catAx>
        <c:axId val="869432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Time -&gt;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433264"/>
        <c:crosses val="autoZero"/>
        <c:auto val="1"/>
        <c:lblAlgn val="ctr"/>
        <c:lblOffset val="100"/>
        <c:noMultiLvlLbl val="0"/>
      </c:catAx>
      <c:valAx>
        <c:axId val="869433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Logistic</a:t>
                </a:r>
                <a:r>
                  <a:rPr lang="en-IN" baseline="0" dirty="0"/>
                  <a:t> Regression Values -&gt;</a:t>
                </a:r>
                <a:endParaRPr lang="en-IN"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432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Meter deployment over time</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c:f>
              <c:strCache>
                <c:ptCount val="1"/>
                <c:pt idx="0">
                  <c:v>Regular deployment</c:v>
                </c:pt>
              </c:strCache>
            </c:strRef>
          </c:tx>
          <c:spPr>
            <a:ln w="28575" cap="rnd">
              <a:solidFill>
                <a:schemeClr val="accent1"/>
              </a:solidFill>
              <a:round/>
            </a:ln>
            <a:effectLst/>
          </c:spPr>
          <c:marker>
            <c:symbol val="none"/>
          </c:marker>
          <c:cat>
            <c:numRef>
              <c:f>Sheet1!$A$3:$A$14</c:f>
              <c:numCache>
                <c:formatCode>General</c:formatCode>
                <c:ptCount val="12"/>
                <c:pt idx="0">
                  <c:v>3</c:v>
                </c:pt>
                <c:pt idx="1">
                  <c:v>6</c:v>
                </c:pt>
                <c:pt idx="2">
                  <c:v>9</c:v>
                </c:pt>
                <c:pt idx="3">
                  <c:v>12</c:v>
                </c:pt>
                <c:pt idx="4">
                  <c:v>15</c:v>
                </c:pt>
                <c:pt idx="5">
                  <c:v>18</c:v>
                </c:pt>
                <c:pt idx="6">
                  <c:v>21</c:v>
                </c:pt>
                <c:pt idx="7">
                  <c:v>24</c:v>
                </c:pt>
                <c:pt idx="8">
                  <c:v>27</c:v>
                </c:pt>
                <c:pt idx="9">
                  <c:v>30</c:v>
                </c:pt>
                <c:pt idx="10">
                  <c:v>33</c:v>
                </c:pt>
                <c:pt idx="11">
                  <c:v>36</c:v>
                </c:pt>
              </c:numCache>
            </c:numRef>
          </c:cat>
          <c:val>
            <c:numRef>
              <c:f>Sheet1!$B$3:$B$14</c:f>
              <c:numCache>
                <c:formatCode>General</c:formatCode>
                <c:ptCount val="12"/>
                <c:pt idx="0">
                  <c:v>300</c:v>
                </c:pt>
                <c:pt idx="1">
                  <c:v>800</c:v>
                </c:pt>
                <c:pt idx="2">
                  <c:v>1200</c:v>
                </c:pt>
                <c:pt idx="3">
                  <c:v>1800</c:v>
                </c:pt>
                <c:pt idx="4">
                  <c:v>2300</c:v>
                </c:pt>
                <c:pt idx="5">
                  <c:v>3000</c:v>
                </c:pt>
                <c:pt idx="6">
                  <c:v>3800</c:v>
                </c:pt>
                <c:pt idx="7">
                  <c:v>4800</c:v>
                </c:pt>
                <c:pt idx="8">
                  <c:v>5500</c:v>
                </c:pt>
                <c:pt idx="9">
                  <c:v>6000</c:v>
                </c:pt>
                <c:pt idx="10">
                  <c:v>6800</c:v>
                </c:pt>
                <c:pt idx="11">
                  <c:v>7700</c:v>
                </c:pt>
              </c:numCache>
            </c:numRef>
          </c:val>
          <c:smooth val="0"/>
          <c:extLst xmlns:c16r2="http://schemas.microsoft.com/office/drawing/2015/06/chart">
            <c:ext xmlns:c16="http://schemas.microsoft.com/office/drawing/2014/chart" uri="{C3380CC4-5D6E-409C-BE32-E72D297353CC}">
              <c16:uniqueId val="{00000000-B2F1-4462-A807-B6609120F675}"/>
            </c:ext>
          </c:extLst>
        </c:ser>
        <c:ser>
          <c:idx val="1"/>
          <c:order val="1"/>
          <c:tx>
            <c:strRef>
              <c:f>Sheet1!$C$2</c:f>
              <c:strCache>
                <c:ptCount val="1"/>
                <c:pt idx="0">
                  <c:v>Fast tracked deployment</c:v>
                </c:pt>
              </c:strCache>
            </c:strRef>
          </c:tx>
          <c:spPr>
            <a:ln w="28575" cap="rnd">
              <a:solidFill>
                <a:schemeClr val="accent2"/>
              </a:solidFill>
              <a:round/>
            </a:ln>
            <a:effectLst/>
          </c:spPr>
          <c:marker>
            <c:symbol val="none"/>
          </c:marker>
          <c:cat>
            <c:numRef>
              <c:f>Sheet1!$A$3:$A$14</c:f>
              <c:numCache>
                <c:formatCode>General</c:formatCode>
                <c:ptCount val="12"/>
                <c:pt idx="0">
                  <c:v>3</c:v>
                </c:pt>
                <c:pt idx="1">
                  <c:v>6</c:v>
                </c:pt>
                <c:pt idx="2">
                  <c:v>9</c:v>
                </c:pt>
                <c:pt idx="3">
                  <c:v>12</c:v>
                </c:pt>
                <c:pt idx="4">
                  <c:v>15</c:v>
                </c:pt>
                <c:pt idx="5">
                  <c:v>18</c:v>
                </c:pt>
                <c:pt idx="6">
                  <c:v>21</c:v>
                </c:pt>
                <c:pt idx="7">
                  <c:v>24</c:v>
                </c:pt>
                <c:pt idx="8">
                  <c:v>27</c:v>
                </c:pt>
                <c:pt idx="9">
                  <c:v>30</c:v>
                </c:pt>
                <c:pt idx="10">
                  <c:v>33</c:v>
                </c:pt>
                <c:pt idx="11">
                  <c:v>36</c:v>
                </c:pt>
              </c:numCache>
            </c:numRef>
          </c:cat>
          <c:val>
            <c:numRef>
              <c:f>Sheet1!$C$3:$C$14</c:f>
              <c:numCache>
                <c:formatCode>General</c:formatCode>
                <c:ptCount val="12"/>
                <c:pt idx="0">
                  <c:v>900</c:v>
                </c:pt>
                <c:pt idx="1">
                  <c:v>1800</c:v>
                </c:pt>
                <c:pt idx="2">
                  <c:v>2800</c:v>
                </c:pt>
                <c:pt idx="3">
                  <c:v>3900</c:v>
                </c:pt>
                <c:pt idx="4">
                  <c:v>4600</c:v>
                </c:pt>
                <c:pt idx="5">
                  <c:v>5300</c:v>
                </c:pt>
                <c:pt idx="6">
                  <c:v>6500</c:v>
                </c:pt>
                <c:pt idx="7">
                  <c:v>7400</c:v>
                </c:pt>
                <c:pt idx="8">
                  <c:v>8400</c:v>
                </c:pt>
                <c:pt idx="9">
                  <c:v>9500</c:v>
                </c:pt>
                <c:pt idx="10">
                  <c:v>10200</c:v>
                </c:pt>
                <c:pt idx="11">
                  <c:v>11000</c:v>
                </c:pt>
              </c:numCache>
            </c:numRef>
          </c:val>
          <c:smooth val="0"/>
          <c:extLst xmlns:c16r2="http://schemas.microsoft.com/office/drawing/2015/06/chart">
            <c:ext xmlns:c16="http://schemas.microsoft.com/office/drawing/2014/chart" uri="{C3380CC4-5D6E-409C-BE32-E72D297353CC}">
              <c16:uniqueId val="{00000001-B2F1-4462-A807-B6609120F675}"/>
            </c:ext>
          </c:extLst>
        </c:ser>
        <c:dLbls>
          <c:showLegendKey val="0"/>
          <c:showVal val="0"/>
          <c:showCatName val="0"/>
          <c:showSerName val="0"/>
          <c:showPercent val="0"/>
          <c:showBubbleSize val="0"/>
        </c:dLbls>
        <c:smooth val="0"/>
        <c:axId val="222693392"/>
        <c:axId val="944023040"/>
      </c:lineChart>
      <c:catAx>
        <c:axId val="22269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023040"/>
        <c:crosses val="autoZero"/>
        <c:auto val="1"/>
        <c:lblAlgn val="ctr"/>
        <c:lblOffset val="100"/>
        <c:noMultiLvlLbl val="0"/>
      </c:catAx>
      <c:valAx>
        <c:axId val="94402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69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 earned over time</a:t>
            </a:r>
          </a:p>
        </c:rich>
      </c:tx>
      <c:layout>
        <c:manualLayout>
          <c:xMode val="edge"/>
          <c:yMode val="edge"/>
          <c:x val="0.309729002624671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Sheet1!$D$2</c:f>
              <c:strCache>
                <c:ptCount val="1"/>
                <c:pt idx="0">
                  <c:v>Pricing on Regular deployment</c:v>
                </c:pt>
              </c:strCache>
            </c:strRef>
          </c:tx>
          <c:spPr>
            <a:ln w="28575" cap="rnd">
              <a:solidFill>
                <a:schemeClr val="accent1"/>
              </a:solidFill>
              <a:round/>
            </a:ln>
            <a:effectLst/>
          </c:spPr>
          <c:marker>
            <c:symbol val="none"/>
          </c:marker>
          <c:cat>
            <c:numRef>
              <c:f>Sheet1!$A$3:$A$14</c:f>
              <c:numCache>
                <c:formatCode>General</c:formatCode>
                <c:ptCount val="12"/>
                <c:pt idx="0">
                  <c:v>3</c:v>
                </c:pt>
                <c:pt idx="1">
                  <c:v>6</c:v>
                </c:pt>
                <c:pt idx="2">
                  <c:v>9</c:v>
                </c:pt>
                <c:pt idx="3">
                  <c:v>12</c:v>
                </c:pt>
                <c:pt idx="4">
                  <c:v>15</c:v>
                </c:pt>
                <c:pt idx="5">
                  <c:v>18</c:v>
                </c:pt>
                <c:pt idx="6">
                  <c:v>21</c:v>
                </c:pt>
                <c:pt idx="7">
                  <c:v>24</c:v>
                </c:pt>
                <c:pt idx="8">
                  <c:v>27</c:v>
                </c:pt>
                <c:pt idx="9">
                  <c:v>30</c:v>
                </c:pt>
                <c:pt idx="10">
                  <c:v>33</c:v>
                </c:pt>
                <c:pt idx="11">
                  <c:v>36</c:v>
                </c:pt>
              </c:numCache>
            </c:numRef>
          </c:cat>
          <c:val>
            <c:numRef>
              <c:f>Sheet1!$D$3:$D$14</c:f>
              <c:numCache>
                <c:formatCode>General</c:formatCode>
                <c:ptCount val="12"/>
                <c:pt idx="0">
                  <c:v>3000</c:v>
                </c:pt>
                <c:pt idx="1">
                  <c:v>8000</c:v>
                </c:pt>
                <c:pt idx="2">
                  <c:v>12000</c:v>
                </c:pt>
                <c:pt idx="3">
                  <c:v>18000</c:v>
                </c:pt>
                <c:pt idx="4">
                  <c:v>23000</c:v>
                </c:pt>
                <c:pt idx="5">
                  <c:v>30000</c:v>
                </c:pt>
                <c:pt idx="6">
                  <c:v>38000</c:v>
                </c:pt>
                <c:pt idx="7">
                  <c:v>48000</c:v>
                </c:pt>
                <c:pt idx="8">
                  <c:v>73000</c:v>
                </c:pt>
                <c:pt idx="9">
                  <c:v>108000</c:v>
                </c:pt>
                <c:pt idx="10">
                  <c:v>140000</c:v>
                </c:pt>
                <c:pt idx="11">
                  <c:v>185000</c:v>
                </c:pt>
              </c:numCache>
            </c:numRef>
          </c:val>
          <c:smooth val="0"/>
          <c:extLst xmlns:c16r2="http://schemas.microsoft.com/office/drawing/2015/06/chart">
            <c:ext xmlns:c16="http://schemas.microsoft.com/office/drawing/2014/chart" uri="{C3380CC4-5D6E-409C-BE32-E72D297353CC}">
              <c16:uniqueId val="{00000000-C56C-4C7E-A4EA-516FB42206D9}"/>
            </c:ext>
          </c:extLst>
        </c:ser>
        <c:ser>
          <c:idx val="1"/>
          <c:order val="1"/>
          <c:tx>
            <c:strRef>
              <c:f>Sheet1!$E$2</c:f>
              <c:strCache>
                <c:ptCount val="1"/>
                <c:pt idx="0">
                  <c:v>Pricing on fast-tracked deployment</c:v>
                </c:pt>
              </c:strCache>
            </c:strRef>
          </c:tx>
          <c:spPr>
            <a:ln w="28575" cap="rnd">
              <a:solidFill>
                <a:schemeClr val="accent2"/>
              </a:solidFill>
              <a:round/>
            </a:ln>
            <a:effectLst/>
          </c:spPr>
          <c:marker>
            <c:symbol val="none"/>
          </c:marker>
          <c:cat>
            <c:numRef>
              <c:f>Sheet1!$A$3:$A$14</c:f>
              <c:numCache>
                <c:formatCode>General</c:formatCode>
                <c:ptCount val="12"/>
                <c:pt idx="0">
                  <c:v>3</c:v>
                </c:pt>
                <c:pt idx="1">
                  <c:v>6</c:v>
                </c:pt>
                <c:pt idx="2">
                  <c:v>9</c:v>
                </c:pt>
                <c:pt idx="3">
                  <c:v>12</c:v>
                </c:pt>
                <c:pt idx="4">
                  <c:v>15</c:v>
                </c:pt>
                <c:pt idx="5">
                  <c:v>18</c:v>
                </c:pt>
                <c:pt idx="6">
                  <c:v>21</c:v>
                </c:pt>
                <c:pt idx="7">
                  <c:v>24</c:v>
                </c:pt>
                <c:pt idx="8">
                  <c:v>27</c:v>
                </c:pt>
                <c:pt idx="9">
                  <c:v>30</c:v>
                </c:pt>
                <c:pt idx="10">
                  <c:v>33</c:v>
                </c:pt>
                <c:pt idx="11">
                  <c:v>36</c:v>
                </c:pt>
              </c:numCache>
            </c:numRef>
          </c:cat>
          <c:val>
            <c:numRef>
              <c:f>Sheet1!$E$3:$E$14</c:f>
              <c:numCache>
                <c:formatCode>General</c:formatCode>
                <c:ptCount val="12"/>
                <c:pt idx="0">
                  <c:v>9000</c:v>
                </c:pt>
                <c:pt idx="1">
                  <c:v>18000</c:v>
                </c:pt>
                <c:pt idx="2">
                  <c:v>28000</c:v>
                </c:pt>
                <c:pt idx="3">
                  <c:v>39000</c:v>
                </c:pt>
                <c:pt idx="4">
                  <c:v>46000</c:v>
                </c:pt>
                <c:pt idx="5">
                  <c:v>53000</c:v>
                </c:pt>
                <c:pt idx="6">
                  <c:v>65000</c:v>
                </c:pt>
                <c:pt idx="7">
                  <c:v>74000</c:v>
                </c:pt>
                <c:pt idx="8">
                  <c:v>138000</c:v>
                </c:pt>
                <c:pt idx="9">
                  <c:v>203000</c:v>
                </c:pt>
                <c:pt idx="10">
                  <c:v>270000</c:v>
                </c:pt>
                <c:pt idx="11">
                  <c:v>344000</c:v>
                </c:pt>
              </c:numCache>
            </c:numRef>
          </c:val>
          <c:smooth val="0"/>
          <c:extLst xmlns:c16r2="http://schemas.microsoft.com/office/drawing/2015/06/chart">
            <c:ext xmlns:c16="http://schemas.microsoft.com/office/drawing/2014/chart" uri="{C3380CC4-5D6E-409C-BE32-E72D297353CC}">
              <c16:uniqueId val="{00000001-C56C-4C7E-A4EA-516FB42206D9}"/>
            </c:ext>
          </c:extLst>
        </c:ser>
        <c:dLbls>
          <c:showLegendKey val="0"/>
          <c:showVal val="0"/>
          <c:showCatName val="0"/>
          <c:showSerName val="0"/>
          <c:showPercent val="0"/>
          <c:showBubbleSize val="0"/>
        </c:dLbls>
        <c:smooth val="0"/>
        <c:axId val="944019232"/>
        <c:axId val="944022496"/>
      </c:lineChart>
      <c:catAx>
        <c:axId val="94401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022496"/>
        <c:crosses val="autoZero"/>
        <c:auto val="1"/>
        <c:lblAlgn val="ctr"/>
        <c:lblOffset val="100"/>
        <c:noMultiLvlLbl val="0"/>
      </c:catAx>
      <c:valAx>
        <c:axId val="94402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019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33A20-2708-436B-A3A5-03F1788BD682}" type="datetimeFigureOut">
              <a:rPr lang="en-US" smtClean="0"/>
              <a:pPr/>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BABF-C17F-491E-96B3-29BC88956AC5}" type="slidenum">
              <a:rPr lang="en-US" smtClean="0"/>
              <a:pPr/>
              <a:t>‹#›</a:t>
            </a:fld>
            <a:endParaRPr lang="en-US"/>
          </a:p>
        </p:txBody>
      </p:sp>
    </p:spTree>
    <p:extLst>
      <p:ext uri="{BB962C8B-B14F-4D97-AF65-F5344CB8AC3E}">
        <p14:creationId xmlns:p14="http://schemas.microsoft.com/office/powerpoint/2010/main" val="215063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2BABF-C17F-491E-96B3-29BC88956AC5}" type="slidenum">
              <a:rPr lang="en-US" smtClean="0"/>
              <a:pPr/>
              <a:t>1</a:t>
            </a:fld>
            <a:endParaRPr lang="en-US"/>
          </a:p>
        </p:txBody>
      </p:sp>
    </p:spTree>
    <p:extLst>
      <p:ext uri="{BB962C8B-B14F-4D97-AF65-F5344CB8AC3E}">
        <p14:creationId xmlns:p14="http://schemas.microsoft.com/office/powerpoint/2010/main" val="197706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17</a:t>
            </a:fld>
            <a:endParaRPr lang="en-US"/>
          </a:p>
        </p:txBody>
      </p:sp>
    </p:spTree>
    <p:extLst>
      <p:ext uri="{BB962C8B-B14F-4D97-AF65-F5344CB8AC3E}">
        <p14:creationId xmlns:p14="http://schemas.microsoft.com/office/powerpoint/2010/main" val="71161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2BABF-C17F-491E-96B3-29BC88956AC5}" type="slidenum">
              <a:rPr lang="en-US" smtClean="0"/>
              <a:pPr/>
              <a:t>18</a:t>
            </a:fld>
            <a:endParaRPr lang="en-US"/>
          </a:p>
        </p:txBody>
      </p:sp>
    </p:spTree>
    <p:extLst>
      <p:ext uri="{BB962C8B-B14F-4D97-AF65-F5344CB8AC3E}">
        <p14:creationId xmlns:p14="http://schemas.microsoft.com/office/powerpoint/2010/main" val="123105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FBEF0-138E-4ECE-93FE-79117E30437B}"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0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F9765-CBF0-4231-A764-B775AA17B912}"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313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C7AB9-2B0F-4BB2-BC62-314DB2C245D5}"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7989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39269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284BA6-8F68-4A88-9B85-D305DD6A2720}"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0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D0D650-6BB8-4DC9-BBC4-9ABD742B94E2}" type="datetime1">
              <a:rPr lang="en-US" smtClean="0"/>
              <a:t>11/17/2019</a:t>
            </a:fld>
            <a:endParaRPr lang="en-US"/>
          </a:p>
        </p:txBody>
      </p:sp>
      <p:sp>
        <p:nvSpPr>
          <p:cNvPr id="6" name="Footer Placeholder 5"/>
          <p:cNvSpPr>
            <a:spLocks noGrp="1"/>
          </p:cNvSpPr>
          <p:nvPr>
            <p:ph type="ftr" sz="quarter" idx="11"/>
          </p:nvPr>
        </p:nvSpPr>
        <p:spPr/>
        <p:txBody>
          <a:body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287265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8FAC-4080-4EFD-8250-538A5B04452C}" type="datetime1">
              <a:rPr lang="en-US" smtClean="0"/>
              <a:t>11/17/2019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84283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8AD76-4B32-43C6-96F5-9431AD428682}" type="datetime1">
              <a:rPr lang="en-US" smtClean="0"/>
              <a:t>11/17/2019</a:t>
            </a:fld>
            <a:endParaRPr lang="en-US"/>
          </a:p>
        </p:txBody>
      </p:sp>
      <p:sp>
        <p:nvSpPr>
          <p:cNvPr id="4" name="Footer Placeholder 3"/>
          <p:cNvSpPr>
            <a:spLocks noGrp="1"/>
          </p:cNvSpPr>
          <p:nvPr>
            <p:ph type="ftr" sz="quarter" idx="11"/>
          </p:nvPr>
        </p:nvSpPr>
        <p:spPr/>
        <p:txBody>
          <a:bodyPr/>
          <a:lstStyle/>
          <a:p>
            <a:r>
              <a:rPr lang="en-US"/>
              <a:t>Bengalathon 2018 - 19: An IT &amp; E Department Initiative</a:t>
            </a:r>
          </a:p>
        </p:txBody>
      </p:sp>
      <p:sp>
        <p:nvSpPr>
          <p:cNvPr id="5" name="Slide Number Placeholder 4"/>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7568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E6218B-F93A-4142-86AC-1AE53D5EB4E8}" type="datetime1">
              <a:rPr lang="en-US" smtClean="0"/>
              <a:t>11/17/2019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69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D5D63-5B25-44DA-8F65-4E344C0D7348}" type="datetime1">
              <a:rPr lang="en-US" smtClean="0"/>
              <a:t>11/17/2019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7D5BEC-95F8-47B9-9E8F-BBA8E530B6C3}" type="slidenum">
              <a:rPr lang="en-US" smtClean="0"/>
              <a:pPr/>
              <a:t>‹#›</a:t>
            </a:fld>
            <a:endParaRPr lang="en-US"/>
          </a:p>
        </p:txBody>
      </p:sp>
    </p:spTree>
    <p:extLst>
      <p:ext uri="{BB962C8B-B14F-4D97-AF65-F5344CB8AC3E}">
        <p14:creationId xmlns:p14="http://schemas.microsoft.com/office/powerpoint/2010/main" val="339926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A84F7F-A459-45C4-94B1-654FD887BABD}" type="datetime1">
              <a:rPr lang="en-US" smtClean="0"/>
              <a:t>11/17/2019</a:t>
            </a:fld>
            <a:endParaRPr lang="en-US"/>
          </a:p>
        </p:txBody>
      </p:sp>
      <p:sp>
        <p:nvSpPr>
          <p:cNvPr id="6" name="Footer Placeholder 5"/>
          <p:cNvSpPr>
            <a:spLocks noGrp="1"/>
          </p:cNvSpPr>
          <p:nvPr>
            <p:ph type="ftr" sz="quarter" idx="11"/>
          </p:nvPr>
        </p:nvSpPr>
        <p:spPr/>
        <p:txBody>
          <a:bodyPr/>
          <a:lstStyle/>
          <a:p>
            <a:r>
              <a:rPr lang="en-US"/>
              <a:t>Bengalathon 2018 - 19: An IT &amp; E Department Initiative</a:t>
            </a:r>
          </a:p>
        </p:txBody>
      </p:sp>
      <p:sp>
        <p:nvSpPr>
          <p:cNvPr id="7" name="Slide Number Placeholder 6"/>
          <p:cNvSpPr>
            <a:spLocks noGrp="1"/>
          </p:cNvSpPr>
          <p:nvPr>
            <p:ph type="sldNum" sz="quarter" idx="12"/>
          </p:nvPr>
        </p:nvSpPr>
        <p:spPr/>
        <p:txBody>
          <a:bodyPr/>
          <a:lstStyle/>
          <a:p>
            <a:fld id="{2B7D5BEC-95F8-47B9-9E8F-BBA8E530B6C3}" type="slidenum">
              <a:rPr lang="en-US" smtClean="0"/>
              <a:pPr/>
              <a:t>‹#›</a:t>
            </a:fld>
            <a:endParaRPr lang="en-US"/>
          </a:p>
        </p:txBody>
      </p:sp>
    </p:spTree>
    <p:extLst>
      <p:ext uri="{BB962C8B-B14F-4D97-AF65-F5344CB8AC3E}">
        <p14:creationId xmlns:p14="http://schemas.microsoft.com/office/powerpoint/2010/main" val="14139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73043-7781-41B6-A96D-7B0FADE0666D}" type="datetime1">
              <a:rPr lang="en-US" smtClean="0"/>
              <a:t>11/17/2019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Bengalathon 2018 - 19: An IT &amp; E Department Initiative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7D5BEC-95F8-47B9-9E8F-BBA8E530B6C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48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p4"/><Relationship Id="rId1" Type="http://schemas.openxmlformats.org/officeDocument/2006/relationships/video" Target="NULL" TargetMode="External"/><Relationship Id="rId5" Type="http://schemas.openxmlformats.org/officeDocument/2006/relationships/image" Target="../media/image11.png"/><Relationship Id="rId4" Type="http://schemas.openxmlformats.org/officeDocument/2006/relationships/hyperlink" Target="data1.csv"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hennaimetrowater.tn.gov.in/tariff.html" TargetMode="Externa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ctr"/>
            <a:r>
              <a:rPr lang="en-US" sz="6400" b="1" dirty="0">
                <a:latin typeface="Cambria" panose="02040503050406030204" pitchFamily="18" charset="0"/>
              </a:rPr>
              <a:t>Smart Water Metering</a:t>
            </a:r>
          </a:p>
        </p:txBody>
      </p:sp>
      <p:sp>
        <p:nvSpPr>
          <p:cNvPr id="3" name="Subtitle 2"/>
          <p:cNvSpPr>
            <a:spLocks noGrp="1"/>
          </p:cNvSpPr>
          <p:nvPr>
            <p:ph type="subTitle" idx="1"/>
          </p:nvPr>
        </p:nvSpPr>
        <p:spPr>
          <a:xfrm>
            <a:off x="1100051" y="4496565"/>
            <a:ext cx="10058400" cy="1143000"/>
          </a:xfrm>
        </p:spPr>
        <p:txBody>
          <a:bodyPr>
            <a:normAutofit/>
          </a:bodyPr>
          <a:lstStyle/>
          <a:p>
            <a:pPr algn="ctr"/>
            <a:r>
              <a:rPr lang="en-US" sz="2200" i="1" cap="none" dirty="0">
                <a:solidFill>
                  <a:schemeClr val="tx2">
                    <a:lumMod val="75000"/>
                  </a:schemeClr>
                </a:solidFill>
                <a:latin typeface="Cambria" panose="02040503050406030204" pitchFamily="18" charset="0"/>
              </a:rPr>
              <a:t>Presented By: </a:t>
            </a:r>
          </a:p>
          <a:p>
            <a:pPr algn="ctr"/>
            <a:r>
              <a:rPr lang="en-US" sz="2200" i="1" cap="none">
                <a:solidFill>
                  <a:schemeClr val="tx2">
                    <a:lumMod val="75000"/>
                  </a:schemeClr>
                </a:solidFill>
                <a:latin typeface="Cambria" panose="02040503050406030204" pitchFamily="18" charset="0"/>
              </a:rPr>
              <a:t>Team: TechGags</a:t>
            </a:r>
            <a:endParaRPr lang="en-US" sz="2200" i="1" cap="none" dirty="0">
              <a:solidFill>
                <a:schemeClr val="tx2">
                  <a:lumMod val="75000"/>
                </a:schemeClr>
              </a:solidFill>
              <a:latin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Tree>
    <p:extLst>
      <p:ext uri="{BB962C8B-B14F-4D97-AF65-F5344CB8AC3E}">
        <p14:creationId xmlns:p14="http://schemas.microsoft.com/office/powerpoint/2010/main" val="2408415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10</a:t>
            </a:fld>
            <a:endParaRPr lang="en-US"/>
          </a:p>
        </p:txBody>
      </p:sp>
      <p:sp>
        <p:nvSpPr>
          <p:cNvPr id="12" name="Content Placeholder 2"/>
          <p:cNvSpPr txBox="1">
            <a:spLocks/>
          </p:cNvSpPr>
          <p:nvPr/>
        </p:nvSpPr>
        <p:spPr>
          <a:xfrm>
            <a:off x="1097281" y="1882895"/>
            <a:ext cx="5399054"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accent1">
                    <a:lumMod val="75000"/>
                  </a:schemeClr>
                </a:solidFill>
                <a:latin typeface="Cambria" panose="02040503050406030204" pitchFamily="18" charset="0"/>
              </a:rPr>
              <a:t>3. </a:t>
            </a:r>
            <a:r>
              <a:rPr lang="en-US" dirty="0">
                <a:latin typeface="Cambria" panose="02040503050406030204" pitchFamily="18" charset="0"/>
              </a:rPr>
              <a:t>Graphical </a:t>
            </a:r>
            <a:r>
              <a:rPr lang="en-US" b="1" dirty="0">
                <a:latin typeface="Cambria" panose="02040503050406030204" pitchFamily="18" charset="0"/>
              </a:rPr>
              <a:t>visualization</a:t>
            </a:r>
            <a:r>
              <a:rPr lang="en-US" dirty="0">
                <a:latin typeface="Cambria" panose="02040503050406030204" pitchFamily="18" charset="0"/>
              </a:rPr>
              <a:t> of the data on </a:t>
            </a:r>
            <a:r>
              <a:rPr lang="en-US" dirty="0" err="1">
                <a:latin typeface="Cambria" panose="02040503050406030204" pitchFamily="18" charset="0"/>
              </a:rPr>
              <a:t>ThingSpeak</a:t>
            </a:r>
            <a:r>
              <a:rPr lang="en-US" dirty="0">
                <a:latin typeface="Cambria" panose="02040503050406030204" pitchFamily="18" charset="0"/>
              </a:rPr>
              <a:t> platform w.r.t </a:t>
            </a:r>
            <a:r>
              <a:rPr lang="en-US" b="1" dirty="0">
                <a:latin typeface="Cambria" panose="02040503050406030204" pitchFamily="18" charset="0"/>
              </a:rPr>
              <a:t>GMT</a:t>
            </a:r>
            <a:r>
              <a:rPr lang="en-US" dirty="0">
                <a:latin typeface="Cambria" panose="02040503050406030204" pitchFamily="18" charset="0"/>
              </a:rPr>
              <a:t> timestamps.</a:t>
            </a:r>
          </a:p>
          <a:p>
            <a:pPr marL="457200" indent="-457200" algn="just">
              <a:buFont typeface="Calibri" panose="020F0502020204030204" pitchFamily="34" charset="0"/>
              <a:buAutoNum type="arabicPeriod"/>
            </a:pPr>
            <a:endParaRPr lang="en-US" dirty="0">
              <a:latin typeface="Cambria" panose="020405030504060302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83" y="2464970"/>
            <a:ext cx="5340970" cy="372640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385" y="1030652"/>
            <a:ext cx="3243098" cy="5217739"/>
          </a:xfrm>
          <a:prstGeom prst="rect">
            <a:avLst/>
          </a:prstGeom>
        </p:spPr>
      </p:pic>
      <p:sp>
        <p:nvSpPr>
          <p:cNvPr id="14" name="TextBox 13"/>
          <p:cNvSpPr txBox="1"/>
          <p:nvPr/>
        </p:nvSpPr>
        <p:spPr>
          <a:xfrm>
            <a:off x="1420206" y="6068539"/>
            <a:ext cx="5990530" cy="307777"/>
          </a:xfrm>
          <a:prstGeom prst="rect">
            <a:avLst/>
          </a:prstGeom>
          <a:noFill/>
        </p:spPr>
        <p:txBody>
          <a:bodyPr wrap="square" rtlCol="0">
            <a:spAutoFit/>
          </a:bodyPr>
          <a:lstStyle/>
          <a:p>
            <a:r>
              <a:rPr lang="en-IN" sz="1400" dirty="0"/>
              <a:t>Visualization in </a:t>
            </a:r>
            <a:r>
              <a:rPr lang="en-IN" sz="1400" dirty="0" err="1"/>
              <a:t>Thingspeak</a:t>
            </a:r>
            <a:r>
              <a:rPr lang="en-IN" sz="1400" dirty="0"/>
              <a:t> platform as a scatter plot</a:t>
            </a:r>
          </a:p>
        </p:txBody>
      </p:sp>
      <p:sp>
        <p:nvSpPr>
          <p:cNvPr id="15" name="TextBox 14"/>
          <p:cNvSpPr txBox="1"/>
          <p:nvPr/>
        </p:nvSpPr>
        <p:spPr>
          <a:xfrm>
            <a:off x="8011076" y="6094988"/>
            <a:ext cx="3986054" cy="307777"/>
          </a:xfrm>
          <a:prstGeom prst="rect">
            <a:avLst/>
          </a:prstGeom>
          <a:noFill/>
        </p:spPr>
        <p:txBody>
          <a:bodyPr wrap="square" rtlCol="0">
            <a:spAutoFit/>
          </a:bodyPr>
          <a:lstStyle/>
          <a:p>
            <a:r>
              <a:rPr lang="en-IN" sz="1400" dirty="0"/>
              <a:t>Visualization in </a:t>
            </a:r>
            <a:r>
              <a:rPr lang="en-IN" sz="1400" dirty="0" err="1"/>
              <a:t>Thingspeak</a:t>
            </a:r>
            <a:r>
              <a:rPr lang="en-IN" sz="1400" dirty="0"/>
              <a:t> platform in tabular form</a:t>
            </a:r>
          </a:p>
        </p:txBody>
      </p:sp>
    </p:spTree>
    <p:extLst>
      <p:ext uri="{BB962C8B-B14F-4D97-AF65-F5344CB8AC3E}">
        <p14:creationId xmlns:p14="http://schemas.microsoft.com/office/powerpoint/2010/main" val="2292236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11</a:t>
            </a:fld>
            <a:endParaRPr lang="en-US"/>
          </a:p>
        </p:txBody>
      </p:sp>
      <p:sp>
        <p:nvSpPr>
          <p:cNvPr id="12" name="Content Placeholder 2"/>
          <p:cNvSpPr txBox="1">
            <a:spLocks/>
          </p:cNvSpPr>
          <p:nvPr/>
        </p:nvSpPr>
        <p:spPr>
          <a:xfrm>
            <a:off x="1097281" y="1882895"/>
            <a:ext cx="5399054"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accent1">
                    <a:lumMod val="75000"/>
                  </a:schemeClr>
                </a:solidFill>
                <a:latin typeface="Cambria" panose="02040503050406030204" pitchFamily="18" charset="0"/>
              </a:rPr>
              <a:t>4. </a:t>
            </a:r>
            <a:r>
              <a:rPr lang="en-US" dirty="0">
                <a:latin typeface="Cambria" panose="02040503050406030204" pitchFamily="18" charset="0"/>
              </a:rPr>
              <a:t>Calculating </a:t>
            </a:r>
            <a:r>
              <a:rPr lang="en-US" b="1" dirty="0">
                <a:latin typeface="Cambria" panose="02040503050406030204" pitchFamily="18" charset="0"/>
              </a:rPr>
              <a:t>total water flown </a:t>
            </a:r>
            <a:r>
              <a:rPr lang="en-US" dirty="0">
                <a:latin typeface="Cambria" panose="02040503050406030204" pitchFamily="18" charset="0"/>
              </a:rPr>
              <a:t>through a particular meter in a given time frame.</a:t>
            </a:r>
          </a:p>
          <a:p>
            <a:pPr marL="0" indent="0" algn="just">
              <a:buNone/>
            </a:pPr>
            <a:r>
              <a:rPr lang="en-US" dirty="0">
                <a:latin typeface="Cambria" panose="02040503050406030204" pitchFamily="18" charset="0"/>
              </a:rPr>
              <a:t>Calculation was done using the </a:t>
            </a:r>
            <a:r>
              <a:rPr lang="en-US" dirty="0" err="1">
                <a:latin typeface="Cambria" panose="02040503050406030204" pitchFamily="18" charset="0"/>
              </a:rPr>
              <a:t>trapz</a:t>
            </a:r>
            <a:r>
              <a:rPr lang="en-US" dirty="0">
                <a:latin typeface="Cambria" panose="02040503050406030204" pitchFamily="18" charset="0"/>
              </a:rPr>
              <a:t> function.</a:t>
            </a:r>
          </a:p>
          <a:p>
            <a:pPr marL="0" indent="0" algn="just">
              <a:buNone/>
            </a:pPr>
            <a:r>
              <a:rPr lang="en-US" dirty="0">
                <a:latin typeface="Cambria" panose="02040503050406030204" pitchFamily="18" charset="0"/>
              </a:rPr>
              <a:t>This is used to calculate the historical data of         water usage for a particular meter and interpret it as normal or excessive flow.</a:t>
            </a:r>
          </a:p>
          <a:p>
            <a:pPr marL="457200" indent="-457200" algn="just">
              <a:buFont typeface="Calibri" panose="020F0502020204030204" pitchFamily="34" charset="0"/>
              <a:buAutoNum type="arabicPeriod"/>
            </a:pPr>
            <a:endParaRPr lang="en-US" dirty="0">
              <a:latin typeface="Cambria" panose="02040503050406030204" pitchFamily="18" charset="0"/>
            </a:endParaRPr>
          </a:p>
        </p:txBody>
      </p:sp>
      <p:sp>
        <p:nvSpPr>
          <p:cNvPr id="15" name="TextBox 14"/>
          <p:cNvSpPr txBox="1"/>
          <p:nvPr/>
        </p:nvSpPr>
        <p:spPr>
          <a:xfrm>
            <a:off x="7490785" y="5859369"/>
            <a:ext cx="4677585" cy="523220"/>
          </a:xfrm>
          <a:prstGeom prst="rect">
            <a:avLst/>
          </a:prstGeom>
          <a:noFill/>
        </p:spPr>
        <p:txBody>
          <a:bodyPr wrap="square" rtlCol="0">
            <a:spAutoFit/>
          </a:bodyPr>
          <a:lstStyle/>
          <a:p>
            <a:r>
              <a:rPr lang="en-IN" sz="1400" dirty="0"/>
              <a:t>Output from the program to calculate total water flow, in a given time frame.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45" y="849976"/>
            <a:ext cx="3995323" cy="5118577"/>
          </a:xfrm>
          <a:prstGeom prst="rect">
            <a:avLst/>
          </a:prstGeom>
        </p:spPr>
      </p:pic>
    </p:spTree>
    <p:extLst>
      <p:ext uri="{BB962C8B-B14F-4D97-AF65-F5344CB8AC3E}">
        <p14:creationId xmlns:p14="http://schemas.microsoft.com/office/powerpoint/2010/main" val="225826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12</a:t>
            </a:fld>
            <a:endParaRPr lang="en-US"/>
          </a:p>
        </p:txBody>
      </p:sp>
      <p:sp>
        <p:nvSpPr>
          <p:cNvPr id="12" name="Content Placeholder 2"/>
          <p:cNvSpPr txBox="1">
            <a:spLocks/>
          </p:cNvSpPr>
          <p:nvPr/>
        </p:nvSpPr>
        <p:spPr>
          <a:xfrm>
            <a:off x="1097281" y="1882895"/>
            <a:ext cx="5207985"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accent1">
                    <a:lumMod val="75000"/>
                  </a:schemeClr>
                </a:solidFill>
                <a:latin typeface="Cambria" panose="02040503050406030204" pitchFamily="18" charset="0"/>
              </a:rPr>
              <a:t>4. </a:t>
            </a:r>
            <a:r>
              <a:rPr lang="en-US" dirty="0">
                <a:latin typeface="Cambria" panose="02040503050406030204" pitchFamily="18" charset="0"/>
              </a:rPr>
              <a:t>Machine Learning Tools – Linear and </a:t>
            </a:r>
            <a:r>
              <a:rPr lang="en-US" b="1" dirty="0">
                <a:latin typeface="Cambria" panose="02040503050406030204" pitchFamily="18" charset="0"/>
              </a:rPr>
              <a:t>Logistic Regression </a:t>
            </a:r>
            <a:r>
              <a:rPr lang="en-US" dirty="0">
                <a:latin typeface="Cambria" panose="02040503050406030204" pitchFamily="18" charset="0"/>
              </a:rPr>
              <a:t>to analyze excessive water flow.</a:t>
            </a:r>
          </a:p>
          <a:p>
            <a:pPr marL="0" indent="0" algn="just">
              <a:buNone/>
            </a:pPr>
            <a:r>
              <a:rPr lang="en-US" dirty="0">
                <a:latin typeface="Cambria" panose="02040503050406030204" pitchFamily="18" charset="0"/>
              </a:rPr>
              <a:t>However, the pattern of the water usage is seemingly non-linear in real world applications  and thus linear regression turned out not be a good choice. </a:t>
            </a:r>
          </a:p>
          <a:p>
            <a:pPr marL="0" indent="0" algn="just">
              <a:buNone/>
            </a:pPr>
            <a:endParaRPr lang="en-US" dirty="0">
              <a:latin typeface="Cambria" panose="02040503050406030204" pitchFamily="18" charset="0"/>
            </a:endParaRPr>
          </a:p>
        </p:txBody>
      </p:sp>
      <p:sp>
        <p:nvSpPr>
          <p:cNvPr id="15" name="TextBox 14"/>
          <p:cNvSpPr txBox="1"/>
          <p:nvPr/>
        </p:nvSpPr>
        <p:spPr>
          <a:xfrm>
            <a:off x="6623597" y="5736706"/>
            <a:ext cx="4677585" cy="523220"/>
          </a:xfrm>
          <a:prstGeom prst="rect">
            <a:avLst/>
          </a:prstGeom>
          <a:noFill/>
        </p:spPr>
        <p:txBody>
          <a:bodyPr wrap="square" rtlCol="0">
            <a:spAutoFit/>
          </a:bodyPr>
          <a:lstStyle/>
          <a:p>
            <a:r>
              <a:rPr lang="en-IN" sz="1400" dirty="0"/>
              <a:t>Linear Regression model used on the historical data to learn flow rates, which is specific for each water meter.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597" y="2037881"/>
            <a:ext cx="5425273" cy="3767379"/>
          </a:xfrm>
          <a:prstGeom prst="rect">
            <a:avLst/>
          </a:prstGeom>
        </p:spPr>
      </p:pic>
    </p:spTree>
    <p:extLst>
      <p:ext uri="{BB962C8B-B14F-4D97-AF65-F5344CB8AC3E}">
        <p14:creationId xmlns:p14="http://schemas.microsoft.com/office/powerpoint/2010/main" val="1384981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13</a:t>
            </a:fld>
            <a:endParaRPr lang="en-US"/>
          </a:p>
        </p:txBody>
      </p:sp>
      <p:sp>
        <p:nvSpPr>
          <p:cNvPr id="12" name="Content Placeholder 2"/>
          <p:cNvSpPr txBox="1">
            <a:spLocks/>
          </p:cNvSpPr>
          <p:nvPr/>
        </p:nvSpPr>
        <p:spPr>
          <a:xfrm>
            <a:off x="1097281" y="1882895"/>
            <a:ext cx="10571555" cy="133797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accent1">
                    <a:lumMod val="75000"/>
                  </a:schemeClr>
                </a:solidFill>
                <a:latin typeface="Cambria" panose="02040503050406030204" pitchFamily="18" charset="0"/>
              </a:rPr>
              <a:t>4. </a:t>
            </a:r>
            <a:r>
              <a:rPr lang="en-US" dirty="0">
                <a:latin typeface="Cambria" panose="02040503050406030204" pitchFamily="18" charset="0"/>
              </a:rPr>
              <a:t>Machine Learning Tools – Linear and </a:t>
            </a:r>
            <a:r>
              <a:rPr lang="en-US" b="1" dirty="0">
                <a:latin typeface="Cambria" panose="02040503050406030204" pitchFamily="18" charset="0"/>
              </a:rPr>
              <a:t>Logistic Regression </a:t>
            </a:r>
            <a:r>
              <a:rPr lang="en-US" dirty="0">
                <a:latin typeface="Cambria" panose="02040503050406030204" pitchFamily="18" charset="0"/>
              </a:rPr>
              <a:t>to analyze excessive water flow.</a:t>
            </a:r>
          </a:p>
          <a:p>
            <a:pPr marL="0" indent="0" algn="just">
              <a:buNone/>
            </a:pPr>
            <a:r>
              <a:rPr lang="en-US" dirty="0">
                <a:latin typeface="Cambria" panose="02040503050406030204" pitchFamily="18" charset="0"/>
              </a:rPr>
              <a:t>On the other hand, Logistic Regression turned out to provide a much better fit to the data and thus would provide better accuracy to futuristic predictions of excessive water usage from historical patterns of water usage for a meter.</a:t>
            </a:r>
          </a:p>
        </p:txBody>
      </p:sp>
      <p:sp>
        <p:nvSpPr>
          <p:cNvPr id="15" name="TextBox 14"/>
          <p:cNvSpPr txBox="1"/>
          <p:nvPr/>
        </p:nvSpPr>
        <p:spPr>
          <a:xfrm>
            <a:off x="6623597" y="5736706"/>
            <a:ext cx="4677585" cy="523220"/>
          </a:xfrm>
          <a:prstGeom prst="rect">
            <a:avLst/>
          </a:prstGeom>
          <a:noFill/>
        </p:spPr>
        <p:txBody>
          <a:bodyPr wrap="square" rtlCol="0">
            <a:spAutoFit/>
          </a:bodyPr>
          <a:lstStyle/>
          <a:p>
            <a:r>
              <a:rPr lang="en-IN" sz="1400" dirty="0"/>
              <a:t>Logistic Regression model used on the same historical data to learn flow rates, which is specific for each water meter.</a:t>
            </a:r>
          </a:p>
        </p:txBody>
      </p:sp>
      <p:graphicFrame>
        <p:nvGraphicFramePr>
          <p:cNvPr id="13" name="Chart 12"/>
          <p:cNvGraphicFramePr>
            <a:graphicFrameLocks/>
          </p:cNvGraphicFramePr>
          <p:nvPr>
            <p:extLst>
              <p:ext uri="{D42A27DB-BD31-4B8C-83A1-F6EECF244321}">
                <p14:modId xmlns:p14="http://schemas.microsoft.com/office/powerpoint/2010/main" val="1009024998"/>
              </p:ext>
            </p:extLst>
          </p:nvPr>
        </p:nvGraphicFramePr>
        <p:xfrm>
          <a:off x="729627" y="2993506"/>
          <a:ext cx="5120640" cy="2975635"/>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1110966" y="5756149"/>
            <a:ext cx="4157070" cy="307777"/>
          </a:xfrm>
          <a:prstGeom prst="rect">
            <a:avLst/>
          </a:prstGeom>
          <a:noFill/>
        </p:spPr>
        <p:txBody>
          <a:bodyPr wrap="square" rtlCol="0">
            <a:spAutoFit/>
          </a:bodyPr>
          <a:lstStyle/>
          <a:p>
            <a:r>
              <a:rPr lang="en-IN" sz="1400" dirty="0"/>
              <a:t>Line graph from actual flow, as recorded by the sensor.</a:t>
            </a:r>
          </a:p>
        </p:txBody>
      </p:sp>
      <p:graphicFrame>
        <p:nvGraphicFramePr>
          <p:cNvPr id="17" name="Chart 16"/>
          <p:cNvGraphicFramePr>
            <a:graphicFrameLocks/>
          </p:cNvGraphicFramePr>
          <p:nvPr>
            <p:extLst>
              <p:ext uri="{D42A27DB-BD31-4B8C-83A1-F6EECF244321}">
                <p14:modId xmlns:p14="http://schemas.microsoft.com/office/powerpoint/2010/main" val="318047412"/>
              </p:ext>
            </p:extLst>
          </p:nvPr>
        </p:nvGraphicFramePr>
        <p:xfrm>
          <a:off x="6456190" y="3084394"/>
          <a:ext cx="4699490" cy="28796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23770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C267A9-9906-4429-9F3F-2D4E366BDC99}"/>
              </a:ext>
            </a:extLst>
          </p:cNvPr>
          <p:cNvSpPr>
            <a:spLocks noGrp="1"/>
          </p:cNvSpPr>
          <p:nvPr>
            <p:ph idx="1"/>
          </p:nvPr>
        </p:nvSpPr>
        <p:spPr/>
        <p:txBody>
          <a:bodyPr/>
          <a:lstStyle/>
          <a:p>
            <a:r>
              <a:rPr lang="en-IN" dirty="0">
                <a:solidFill>
                  <a:schemeClr val="accent1">
                    <a:lumMod val="75000"/>
                  </a:schemeClr>
                </a:solidFill>
              </a:rPr>
              <a:t>4.</a:t>
            </a:r>
            <a:r>
              <a:rPr lang="en-IN" dirty="0"/>
              <a:t> [contd.] Since Logistic regression model requires a classifier set, we need to be able to generate this using historical data. We have tested a few machine learning models on some </a:t>
            </a:r>
            <a:r>
              <a:rPr lang="en-IN" dirty="0">
                <a:hlinkClick r:id="rId4" action="ppaction://hlinkfile"/>
              </a:rPr>
              <a:t>sample data</a:t>
            </a:r>
            <a:r>
              <a:rPr lang="en-IN" dirty="0"/>
              <a:t> and the Linear SVM model has given the most accurate results. Hence, we have used the linear SVM model to generate a classifier to be used by the logistic regression technique.</a:t>
            </a:r>
          </a:p>
        </p:txBody>
      </p:sp>
      <p:sp>
        <p:nvSpPr>
          <p:cNvPr id="4" name="Date Placeholder 3">
            <a:extLst>
              <a:ext uri="{FF2B5EF4-FFF2-40B4-BE49-F238E27FC236}">
                <a16:creationId xmlns="" xmlns:a16="http://schemas.microsoft.com/office/drawing/2014/main" id="{BB8BDA7F-192B-46E3-92EE-A8DC5047BC13}"/>
              </a:ext>
            </a:extLst>
          </p:cNvPr>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a:extLst>
              <a:ext uri="{FF2B5EF4-FFF2-40B4-BE49-F238E27FC236}">
                <a16:creationId xmlns="" xmlns:a16="http://schemas.microsoft.com/office/drawing/2014/main" id="{0A36DEA2-0346-4135-8422-8EA096A95C14}"/>
              </a:ext>
            </a:extLst>
          </p:cNvPr>
          <p:cNvSpPr>
            <a:spLocks noGrp="1"/>
          </p:cNvSpPr>
          <p:nvPr>
            <p:ph type="ftr" sz="quarter" idx="11"/>
          </p:nvPr>
        </p:nvSpPr>
        <p:spPr/>
        <p:txBody>
          <a:bodyPr/>
          <a:lstStyle/>
          <a:p>
            <a:r>
              <a:rPr lang="en-US"/>
              <a:t>Bengalathon 2018 - 19: An IT &amp; E Department Initiative</a:t>
            </a:r>
          </a:p>
        </p:txBody>
      </p:sp>
      <p:sp>
        <p:nvSpPr>
          <p:cNvPr id="6" name="Slide Number Placeholder 5">
            <a:extLst>
              <a:ext uri="{FF2B5EF4-FFF2-40B4-BE49-F238E27FC236}">
                <a16:creationId xmlns="" xmlns:a16="http://schemas.microsoft.com/office/drawing/2014/main" id="{A32263A7-DAC9-4668-AA60-62F831F805A6}"/>
              </a:ext>
            </a:extLst>
          </p:cNvPr>
          <p:cNvSpPr>
            <a:spLocks noGrp="1"/>
          </p:cNvSpPr>
          <p:nvPr>
            <p:ph type="sldNum" sz="quarter" idx="12"/>
          </p:nvPr>
        </p:nvSpPr>
        <p:spPr/>
        <p:txBody>
          <a:bodyPr/>
          <a:lstStyle/>
          <a:p>
            <a:fld id="{2B7D5BEC-95F8-47B9-9E8F-BBA8E530B6C3}" type="slidenum">
              <a:rPr lang="en-US" smtClean="0"/>
              <a:pPr/>
              <a:t>14</a:t>
            </a:fld>
            <a:endParaRPr lang="en-US"/>
          </a:p>
        </p:txBody>
      </p:sp>
      <p:sp>
        <p:nvSpPr>
          <p:cNvPr id="7" name="Title 1">
            <a:extLst>
              <a:ext uri="{FF2B5EF4-FFF2-40B4-BE49-F238E27FC236}">
                <a16:creationId xmlns="" xmlns:a16="http://schemas.microsoft.com/office/drawing/2014/main" id="{C7B52BFF-8C2A-4A43-958D-718E54FF251C}"/>
              </a:ext>
            </a:extLst>
          </p:cNvPr>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pic>
        <p:nvPicPr>
          <p:cNvPr id="8" name="DifferentModelsTried">
            <a:hlinkClick r:id="" action="ppaction://media"/>
            <a:extLst>
              <a:ext uri="{FF2B5EF4-FFF2-40B4-BE49-F238E27FC236}">
                <a16:creationId xmlns="" xmlns:a16="http://schemas.microsoft.com/office/drawing/2014/main" id="{EDA23DE3-3527-4034-AE40-A0F2C4342BA2}"/>
              </a:ext>
            </a:extLst>
          </p:cNvPr>
          <p:cNvPicPr>
            <a:picLocks noChangeAspect="1"/>
          </p:cNvPicPr>
          <p:nvPr>
            <a:videoFile r:link="rId1"/>
            <p:extLst>
              <p:ext uri="{DAA4B4D4-6D71-4841-9C94-3DE7FCFB9230}">
                <p14:media xmlns:p14="http://schemas.microsoft.com/office/powerpoint/2010/main" r:embed="rId2">
                  <p14:trim end="13429"/>
                </p14:media>
              </p:ext>
            </p:extLst>
          </p:nvPr>
        </p:nvPicPr>
        <p:blipFill>
          <a:blip r:embed="rId5"/>
          <a:stretch>
            <a:fillRect/>
          </a:stretch>
        </p:blipFill>
        <p:spPr>
          <a:xfrm>
            <a:off x="3045994" y="3045019"/>
            <a:ext cx="6100013" cy="3216194"/>
          </a:xfrm>
          <a:prstGeom prst="rect">
            <a:avLst/>
          </a:prstGeom>
        </p:spPr>
      </p:pic>
    </p:spTree>
    <p:extLst>
      <p:ext uri="{BB962C8B-B14F-4D97-AF65-F5344CB8AC3E}">
        <p14:creationId xmlns:p14="http://schemas.microsoft.com/office/powerpoint/2010/main" val="22832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7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remove"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15</a:t>
            </a:fld>
            <a:endParaRPr lang="en-US"/>
          </a:p>
        </p:txBody>
      </p:sp>
      <p:sp>
        <p:nvSpPr>
          <p:cNvPr id="12" name="Content Placeholder 2"/>
          <p:cNvSpPr txBox="1">
            <a:spLocks/>
          </p:cNvSpPr>
          <p:nvPr/>
        </p:nvSpPr>
        <p:spPr>
          <a:xfrm>
            <a:off x="1097281" y="1882895"/>
            <a:ext cx="5126098" cy="410938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solidFill>
                  <a:schemeClr val="accent1">
                    <a:lumMod val="75000"/>
                  </a:schemeClr>
                </a:solidFill>
                <a:latin typeface="Cambria" panose="02040503050406030204" pitchFamily="18" charset="0"/>
              </a:rPr>
              <a:t>4. </a:t>
            </a:r>
            <a:r>
              <a:rPr lang="en-US" b="1" dirty="0">
                <a:latin typeface="Cambria" panose="02040503050406030204" pitchFamily="18" charset="0"/>
              </a:rPr>
              <a:t>Triggering alerts </a:t>
            </a:r>
            <a:r>
              <a:rPr lang="en-US" dirty="0">
                <a:latin typeface="Cambria" panose="02040503050406030204" pitchFamily="18" charset="0"/>
              </a:rPr>
              <a:t>to concerned users through email notifications. </a:t>
            </a:r>
          </a:p>
          <a:p>
            <a:pPr marL="0" indent="0" algn="just">
              <a:buNone/>
            </a:pPr>
            <a:r>
              <a:rPr lang="en-US" dirty="0">
                <a:latin typeface="Cambria" panose="02040503050406030204" pitchFamily="18" charset="0"/>
              </a:rPr>
              <a:t>Multiple users can be notified as per need, as well as to the concerned authorities.</a:t>
            </a:r>
          </a:p>
          <a:p>
            <a:pPr marL="0" indent="0" algn="just">
              <a:buNone/>
            </a:pPr>
            <a:r>
              <a:rPr lang="en-US" dirty="0">
                <a:latin typeface="Cambria" panose="02040503050406030204" pitchFamily="18" charset="0"/>
              </a:rPr>
              <a:t>Herein, we deploy the </a:t>
            </a:r>
            <a:r>
              <a:rPr lang="en-US" b="1" dirty="0" err="1">
                <a:latin typeface="Cambria" panose="02040503050406030204" pitchFamily="18" charset="0"/>
              </a:rPr>
              <a:t>WebHooks</a:t>
            </a:r>
            <a:r>
              <a:rPr lang="en-US" b="1" dirty="0">
                <a:latin typeface="Cambria" panose="02040503050406030204" pitchFamily="18" charset="0"/>
              </a:rPr>
              <a:t> services </a:t>
            </a:r>
            <a:r>
              <a:rPr lang="en-US" dirty="0">
                <a:latin typeface="Cambria" panose="02040503050406030204" pitchFamily="18" charset="0"/>
              </a:rPr>
              <a:t>with </a:t>
            </a:r>
            <a:r>
              <a:rPr lang="en-US" b="1" dirty="0">
                <a:latin typeface="Cambria" panose="02040503050406030204" pitchFamily="18" charset="0"/>
              </a:rPr>
              <a:t>IFTTT platform </a:t>
            </a:r>
            <a:r>
              <a:rPr lang="en-US" dirty="0">
                <a:latin typeface="Cambria" panose="02040503050406030204" pitchFamily="18" charset="0"/>
              </a:rPr>
              <a:t>to alert the concerned group of users.</a:t>
            </a:r>
          </a:p>
          <a:p>
            <a:pPr marL="0" indent="0" algn="just">
              <a:buNone/>
            </a:pPr>
            <a:r>
              <a:rPr lang="en-US" dirty="0">
                <a:solidFill>
                  <a:schemeClr val="accent1">
                    <a:lumMod val="75000"/>
                  </a:schemeClr>
                </a:solidFill>
                <a:latin typeface="Cambria" panose="02040503050406030204" pitchFamily="18" charset="0"/>
              </a:rPr>
              <a:t>5.   </a:t>
            </a:r>
            <a:r>
              <a:rPr lang="en-US" dirty="0">
                <a:solidFill>
                  <a:schemeClr val="tx1"/>
                </a:solidFill>
                <a:latin typeface="Cambria" panose="02040503050406030204" pitchFamily="18" charset="0"/>
              </a:rPr>
              <a:t>Execution and ordering of a</a:t>
            </a:r>
            <a:r>
              <a:rPr lang="en-US" dirty="0">
                <a:latin typeface="Cambria" panose="02040503050406030204" pitchFamily="18" charset="0"/>
              </a:rPr>
              <a:t>ll these codes for analysis and visualization can be easily controlled by the ‘</a:t>
            </a:r>
            <a:r>
              <a:rPr lang="en-US" b="1" dirty="0">
                <a:latin typeface="Cambria" panose="02040503050406030204" pitchFamily="18" charset="0"/>
              </a:rPr>
              <a:t>Time Control</a:t>
            </a:r>
            <a:r>
              <a:rPr lang="en-US" dirty="0">
                <a:latin typeface="Cambria" panose="02040503050406030204" pitchFamily="18" charset="0"/>
              </a:rPr>
              <a:t>’ feature of the </a:t>
            </a:r>
            <a:r>
              <a:rPr lang="en-US" dirty="0" err="1">
                <a:latin typeface="Cambria" panose="02040503050406030204" pitchFamily="18" charset="0"/>
              </a:rPr>
              <a:t>ThingSpeak</a:t>
            </a:r>
            <a:r>
              <a:rPr lang="en-US" dirty="0">
                <a:latin typeface="Cambria" panose="02040503050406030204" pitchFamily="18" charset="0"/>
              </a:rPr>
              <a:t> Cloud platform which allows to trigger each program on the data that is acquired continuously as per the desired time intervals.</a:t>
            </a:r>
          </a:p>
        </p:txBody>
      </p:sp>
      <p:sp>
        <p:nvSpPr>
          <p:cNvPr id="15" name="TextBox 14"/>
          <p:cNvSpPr txBox="1"/>
          <p:nvPr/>
        </p:nvSpPr>
        <p:spPr>
          <a:xfrm>
            <a:off x="7115941" y="5469055"/>
            <a:ext cx="4677585" cy="523220"/>
          </a:xfrm>
          <a:prstGeom prst="rect">
            <a:avLst/>
          </a:prstGeom>
          <a:noFill/>
        </p:spPr>
        <p:txBody>
          <a:bodyPr wrap="square" rtlCol="0">
            <a:spAutoFit/>
          </a:bodyPr>
          <a:lstStyle/>
          <a:p>
            <a:r>
              <a:rPr lang="en-IN" sz="1400" dirty="0"/>
              <a:t>Alert received by the concerned user for excessive water flow through email</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9023"/>
          <a:stretch/>
        </p:blipFill>
        <p:spPr>
          <a:xfrm>
            <a:off x="8094028" y="1802638"/>
            <a:ext cx="2243751" cy="3623321"/>
          </a:xfrm>
          <a:prstGeom prst="rect">
            <a:avLst/>
          </a:prstGeom>
        </p:spPr>
      </p:pic>
    </p:spTree>
    <p:extLst>
      <p:ext uri="{BB962C8B-B14F-4D97-AF65-F5344CB8AC3E}">
        <p14:creationId xmlns:p14="http://schemas.microsoft.com/office/powerpoint/2010/main" val="20650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What is the USP?</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110965" y="1859584"/>
            <a:ext cx="10707995" cy="44047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Font typeface="Calibri" panose="020F0502020204030204" pitchFamily="34" charset="0"/>
              <a:buAutoNum type="arabicPeriod"/>
            </a:pPr>
            <a:r>
              <a:rPr lang="en-US" sz="1600" b="1" dirty="0" smtClean="0">
                <a:latin typeface="Cambria" panose="02040503050406030204" pitchFamily="18" charset="0"/>
              </a:rPr>
              <a:t>Low </a:t>
            </a:r>
            <a:r>
              <a:rPr lang="en-US" sz="1600" b="1" dirty="0">
                <a:latin typeface="Cambria" panose="02040503050406030204" pitchFamily="18" charset="0"/>
              </a:rPr>
              <a:t>infrastructural cost</a:t>
            </a:r>
            <a:r>
              <a:rPr lang="en-US" sz="1600" dirty="0">
                <a:latin typeface="Cambria" panose="02040503050406030204" pitchFamily="18" charset="0"/>
              </a:rPr>
              <a:t>, as only </a:t>
            </a:r>
            <a:r>
              <a:rPr lang="en-US" sz="1600" dirty="0" err="1">
                <a:latin typeface="Cambria" panose="02040503050406030204" pitchFamily="18" charset="0"/>
              </a:rPr>
              <a:t>NodeMCU</a:t>
            </a:r>
            <a:r>
              <a:rPr lang="en-US" sz="1600" dirty="0">
                <a:latin typeface="Cambria" panose="02040503050406030204" pitchFamily="18" charset="0"/>
              </a:rPr>
              <a:t> and the water flow sensor was used in recording, visualizing and analyzing the water flow patterns.</a:t>
            </a:r>
          </a:p>
          <a:p>
            <a:pPr marL="457200" indent="-457200" algn="just">
              <a:buFont typeface="Calibri" panose="020F0502020204030204" pitchFamily="34" charset="0"/>
              <a:buAutoNum type="arabicPeriod"/>
            </a:pPr>
            <a:r>
              <a:rPr lang="en-US" sz="1600" dirty="0">
                <a:latin typeface="Cambria" panose="02040503050406030204" pitchFamily="18" charset="0"/>
              </a:rPr>
              <a:t>Server less Architecture ensures reliability of the data once recorded in the cloud. We deploy the use of </a:t>
            </a:r>
            <a:r>
              <a:rPr lang="en-US" sz="1600" b="1" dirty="0">
                <a:latin typeface="Cambria" panose="02040503050406030204" pitchFamily="18" charset="0"/>
              </a:rPr>
              <a:t>Cloud Computing </a:t>
            </a:r>
            <a:r>
              <a:rPr lang="en-US" sz="1600" dirty="0">
                <a:latin typeface="Cambria" panose="02040503050406030204" pitchFamily="18" charset="0"/>
              </a:rPr>
              <a:t>for recording, visualizing and analyzing flow patterns and generation of alerts.</a:t>
            </a:r>
          </a:p>
          <a:p>
            <a:pPr marL="457200" indent="-457200" algn="just">
              <a:buFont typeface="Calibri" panose="020F0502020204030204" pitchFamily="34" charset="0"/>
              <a:buAutoNum type="arabicPeriod"/>
            </a:pPr>
            <a:r>
              <a:rPr lang="en-US" sz="1600" b="1" dirty="0">
                <a:latin typeface="Cambria" panose="02040503050406030204" pitchFamily="18" charset="0"/>
              </a:rPr>
              <a:t>Reliability and Accountability </a:t>
            </a:r>
            <a:r>
              <a:rPr lang="en-US" sz="1600" dirty="0">
                <a:latin typeface="Cambria" panose="02040503050406030204" pitchFamily="18" charset="0"/>
              </a:rPr>
              <a:t>of visualization and analysis of the data </a:t>
            </a:r>
            <a:r>
              <a:rPr lang="en-US" sz="1600" b="1" dirty="0">
                <a:latin typeface="Cambria" panose="02040503050406030204" pitchFamily="18" charset="0"/>
              </a:rPr>
              <a:t>very high </a:t>
            </a:r>
            <a:r>
              <a:rPr lang="en-US" sz="1600" dirty="0">
                <a:latin typeface="Cambria" panose="02040503050406030204" pitchFamily="18" charset="0"/>
              </a:rPr>
              <a:t>as Cloud Computing is used.</a:t>
            </a:r>
          </a:p>
          <a:p>
            <a:pPr marL="457200" indent="-457200" algn="just">
              <a:buFont typeface="Calibri" panose="020F0502020204030204" pitchFamily="34" charset="0"/>
              <a:buAutoNum type="arabicPeriod"/>
            </a:pPr>
            <a:r>
              <a:rPr lang="en-US" sz="1600" b="1" dirty="0">
                <a:latin typeface="Cambria" panose="02040503050406030204" pitchFamily="18" charset="0"/>
              </a:rPr>
              <a:t>Ease of Access very high </a:t>
            </a:r>
            <a:r>
              <a:rPr lang="en-US" sz="1600" dirty="0">
                <a:latin typeface="Cambria" panose="02040503050406030204" pitchFamily="18" charset="0"/>
              </a:rPr>
              <a:t>as we deploy the entire processing of data in Cloud Computing domain, which allows users to visualize data from any corner of the world at any time.</a:t>
            </a:r>
          </a:p>
          <a:p>
            <a:pPr marL="457200" indent="-457200" algn="just">
              <a:buFont typeface="Calibri" panose="020F0502020204030204" pitchFamily="34" charset="0"/>
              <a:buAutoNum type="arabicPeriod"/>
            </a:pPr>
            <a:r>
              <a:rPr lang="en-US" sz="1600" b="1" dirty="0">
                <a:latin typeface="Cambria" panose="02040503050406030204" pitchFamily="18" charset="0"/>
              </a:rPr>
              <a:t>Secured</a:t>
            </a:r>
            <a:r>
              <a:rPr lang="en-US" sz="1600" dirty="0">
                <a:latin typeface="Cambria" panose="02040503050406030204" pitchFamily="18" charset="0"/>
              </a:rPr>
              <a:t>, as only authorized users can login and view the data they are authorized to view. </a:t>
            </a:r>
            <a:r>
              <a:rPr lang="en-US" sz="1600" dirty="0" err="1">
                <a:latin typeface="Cambria" panose="02040503050406030204" pitchFamily="18" charset="0"/>
              </a:rPr>
              <a:t>ThingSpeak</a:t>
            </a:r>
            <a:r>
              <a:rPr lang="en-US" sz="1600" dirty="0">
                <a:latin typeface="Cambria" panose="02040503050406030204" pitchFamily="18" charset="0"/>
              </a:rPr>
              <a:t>, a platform designed by </a:t>
            </a:r>
            <a:r>
              <a:rPr lang="en-US" sz="1600" dirty="0" err="1">
                <a:latin typeface="Cambria" panose="02040503050406030204" pitchFamily="18" charset="0"/>
              </a:rPr>
              <a:t>MathWorks</a:t>
            </a:r>
            <a:r>
              <a:rPr lang="en-US" sz="1600" dirty="0">
                <a:latin typeface="Cambria" panose="02040503050406030204" pitchFamily="18" charset="0"/>
              </a:rPr>
              <a:t> is quite prompt in this domain.</a:t>
            </a:r>
          </a:p>
          <a:p>
            <a:pPr marL="457200" indent="-457200" algn="just">
              <a:buFont typeface="Calibri" panose="020F0502020204030204" pitchFamily="34" charset="0"/>
              <a:buAutoNum type="arabicPeriod"/>
            </a:pPr>
            <a:r>
              <a:rPr lang="en-US" sz="1600" b="1" dirty="0">
                <a:latin typeface="Cambria" panose="02040503050406030204" pitchFamily="18" charset="0"/>
              </a:rPr>
              <a:t>Cost of Cloud Computing not very high</a:t>
            </a:r>
            <a:r>
              <a:rPr lang="en-US" sz="1600" dirty="0">
                <a:latin typeface="Cambria" panose="02040503050406030204" pitchFamily="18" charset="0"/>
              </a:rPr>
              <a:t> as </a:t>
            </a:r>
            <a:r>
              <a:rPr lang="en-US" sz="1600" dirty="0" err="1">
                <a:latin typeface="Cambria" panose="02040503050406030204" pitchFamily="18" charset="0"/>
              </a:rPr>
              <a:t>ThingSpeak</a:t>
            </a:r>
            <a:r>
              <a:rPr lang="en-US" sz="1600" dirty="0">
                <a:latin typeface="Cambria" panose="02040503050406030204" pitchFamily="18" charset="0"/>
              </a:rPr>
              <a:t> cloud is relatively cheap compared to others in this domain, as it will allow enormous </a:t>
            </a:r>
            <a:r>
              <a:rPr lang="en-US" sz="1600" dirty="0" err="1">
                <a:latin typeface="Cambria" panose="02040503050406030204" pitchFamily="18" charset="0"/>
              </a:rPr>
              <a:t>amout</a:t>
            </a:r>
            <a:r>
              <a:rPr lang="en-US" sz="1600" dirty="0">
                <a:latin typeface="Cambria" panose="02040503050406030204" pitchFamily="18" charset="0"/>
              </a:rPr>
              <a:t> of data to be processed at low cost.</a:t>
            </a:r>
          </a:p>
          <a:p>
            <a:pPr marL="457200" indent="-457200" algn="just">
              <a:buFont typeface="Calibri" panose="020F0502020204030204" pitchFamily="34" charset="0"/>
              <a:buAutoNum type="arabicPeriod"/>
            </a:pPr>
            <a:r>
              <a:rPr lang="en-US" sz="1600" dirty="0">
                <a:latin typeface="Cambria" panose="02040503050406030204" pitchFamily="18" charset="0"/>
              </a:rPr>
              <a:t>Excessive water flow is </a:t>
            </a:r>
            <a:r>
              <a:rPr lang="en-US" sz="1600" b="1" dirty="0">
                <a:latin typeface="Cambria" panose="02040503050406030204" pitchFamily="18" charset="0"/>
              </a:rPr>
              <a:t>notified</a:t>
            </a:r>
            <a:r>
              <a:rPr lang="en-US" sz="1600" dirty="0">
                <a:latin typeface="Cambria" panose="02040503050406030204" pitchFamily="18" charset="0"/>
              </a:rPr>
              <a:t> both on immediate historical data and also learns from it to predict such anomalies in the future.</a:t>
            </a:r>
          </a:p>
          <a:p>
            <a:pPr marL="457200" indent="-457200" algn="just">
              <a:buFont typeface="Calibri" panose="020F0502020204030204" pitchFamily="34" charset="0"/>
              <a:buAutoNum type="arabicPeriod"/>
            </a:pPr>
            <a:r>
              <a:rPr lang="en-US" sz="1600" b="1" dirty="0">
                <a:latin typeface="Cambria" panose="02040503050406030204" pitchFamily="18" charset="0"/>
              </a:rPr>
              <a:t>Self-Sustainable</a:t>
            </a:r>
            <a:r>
              <a:rPr lang="en-US" sz="1600" dirty="0">
                <a:latin typeface="Cambria" panose="02040503050406030204" pitchFamily="18" charset="0"/>
              </a:rPr>
              <a:t>, as if required, we do make use of solar panels, in case access to electricity is poor.</a:t>
            </a:r>
          </a:p>
          <a:p>
            <a:pPr marL="0" indent="0" algn="just">
              <a:buNone/>
            </a:pPr>
            <a:endParaRPr lang="en-US" sz="1600" dirty="0">
              <a:latin typeface="Cambria" panose="02040503050406030204" pitchFamily="18" charset="0"/>
            </a:endParaRPr>
          </a:p>
        </p:txBody>
      </p:sp>
      <p:sp>
        <p:nvSpPr>
          <p:cNvPr id="7" name="Date Placeholder 6"/>
          <p:cNvSpPr>
            <a:spLocks noGrp="1"/>
          </p:cNvSpPr>
          <p:nvPr>
            <p:ph type="dt" sz="half" idx="10"/>
          </p:nvPr>
        </p:nvSpPr>
        <p:spPr/>
        <p:txBody>
          <a:bodyPr/>
          <a:lstStyle/>
          <a:p>
            <a:fld id="{3C80694C-D52D-4008-B212-93B363AE702F}"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0" name="Slide Number Placeholder 9"/>
          <p:cNvSpPr>
            <a:spLocks noGrp="1"/>
          </p:cNvSpPr>
          <p:nvPr>
            <p:ph type="sldNum" sz="quarter" idx="12"/>
          </p:nvPr>
        </p:nvSpPr>
        <p:spPr/>
        <p:txBody>
          <a:bodyPr/>
          <a:lstStyle/>
          <a:p>
            <a:fld id="{2B7D5BEC-95F8-47B9-9E8F-BBA8E530B6C3}" type="slidenum">
              <a:rPr lang="en-US" smtClean="0"/>
              <a:pPr/>
              <a:t>16</a:t>
            </a:fld>
            <a:endParaRPr lang="en-US"/>
          </a:p>
        </p:txBody>
      </p:sp>
    </p:spTree>
    <p:extLst>
      <p:ext uri="{BB962C8B-B14F-4D97-AF65-F5344CB8AC3E}">
        <p14:creationId xmlns:p14="http://schemas.microsoft.com/office/powerpoint/2010/main" val="755887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43" y="889173"/>
            <a:ext cx="10058400" cy="782017"/>
          </a:xfrm>
        </p:spPr>
        <p:txBody>
          <a:bodyPr/>
          <a:lstStyle/>
          <a:p>
            <a:r>
              <a:rPr lang="en-US" b="1" i="1" dirty="0">
                <a:latin typeface="Cambria" panose="02040503050406030204" pitchFamily="18" charset="0"/>
              </a:rPr>
              <a:t>Risk, Issues and Mitigation plan</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p:txBody>
      </p:sp>
      <p:sp>
        <p:nvSpPr>
          <p:cNvPr id="9" name="Date Placeholder 8"/>
          <p:cNvSpPr>
            <a:spLocks noGrp="1"/>
          </p:cNvSpPr>
          <p:nvPr>
            <p:ph type="dt" sz="half" idx="10"/>
          </p:nvPr>
        </p:nvSpPr>
        <p:spPr/>
        <p:txBody>
          <a:bodyPr/>
          <a:lstStyle/>
          <a:p>
            <a:fld id="{B2EB2F9D-B3E9-4C9A-B9B9-112347A2411E}" type="datetime1">
              <a:rPr lang="en-US" smtClean="0"/>
              <a:t>11/17/2019</a:t>
            </a:fld>
            <a:endParaRPr lang="en-US" dirty="0"/>
          </a:p>
        </p:txBody>
      </p:sp>
      <p:sp>
        <p:nvSpPr>
          <p:cNvPr id="10" name="Footer Placeholder 9"/>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17</a:t>
            </a:fld>
            <a:endParaRPr lang="en-US"/>
          </a:p>
        </p:txBody>
      </p:sp>
      <p:sp>
        <p:nvSpPr>
          <p:cNvPr id="12" name="Content Placeholder 2"/>
          <p:cNvSpPr txBox="1">
            <a:spLocks/>
          </p:cNvSpPr>
          <p:nvPr/>
        </p:nvSpPr>
        <p:spPr>
          <a:xfrm>
            <a:off x="974485" y="1859584"/>
            <a:ext cx="10748939" cy="43501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700" b="1" dirty="0">
                <a:latin typeface="Cambria" panose="02040503050406030204" pitchFamily="18" charset="0"/>
              </a:rPr>
              <a:t>1.</a:t>
            </a:r>
            <a:r>
              <a:rPr lang="en-US" sz="1700" dirty="0">
                <a:latin typeface="Cambria" panose="02040503050406030204" pitchFamily="18" charset="0"/>
              </a:rPr>
              <a:t>	At times, the water </a:t>
            </a:r>
            <a:r>
              <a:rPr lang="en-US" sz="1700" b="1" dirty="0">
                <a:latin typeface="Cambria" panose="02040503050406030204" pitchFamily="18" charset="0"/>
              </a:rPr>
              <a:t>pipelines may be buried deep </a:t>
            </a:r>
            <a:r>
              <a:rPr lang="en-US" sz="1700" dirty="0">
                <a:latin typeface="Cambria" panose="02040503050406030204" pitchFamily="18" charset="0"/>
              </a:rPr>
              <a:t>inside the architectural design of the building, then it may get difficult in connecting the water meter there. </a:t>
            </a:r>
          </a:p>
          <a:p>
            <a:pPr marL="0" indent="0" algn="just">
              <a:buNone/>
            </a:pPr>
            <a:r>
              <a:rPr lang="en-US" sz="1700" dirty="0">
                <a:latin typeface="Cambria" panose="02040503050406030204" pitchFamily="18" charset="0"/>
              </a:rPr>
              <a:t>	</a:t>
            </a:r>
            <a:r>
              <a:rPr lang="en-US" sz="1700" i="1" dirty="0">
                <a:latin typeface="Cambria" panose="02040503050406030204" pitchFamily="18" charset="0"/>
              </a:rPr>
              <a:t>Mitigation</a:t>
            </a:r>
            <a:r>
              <a:rPr lang="en-US" sz="1700" dirty="0">
                <a:latin typeface="Cambria" panose="02040503050406030204" pitchFamily="18" charset="0"/>
              </a:rPr>
              <a:t>: For such an event, we may need to monitor through some other pipes, like the ones coming out of the storage tanks, etc. wherein at times, we may need more meters than just one.</a:t>
            </a:r>
          </a:p>
          <a:p>
            <a:pPr marL="0" indent="0" algn="just">
              <a:buNone/>
            </a:pPr>
            <a:r>
              <a:rPr lang="en-US" sz="1700" b="1" dirty="0">
                <a:latin typeface="Cambria" panose="02040503050406030204" pitchFamily="18" charset="0"/>
              </a:rPr>
              <a:t>2.</a:t>
            </a:r>
            <a:r>
              <a:rPr lang="en-US" sz="1700" dirty="0">
                <a:latin typeface="Cambria" panose="02040503050406030204" pitchFamily="18" charset="0"/>
              </a:rPr>
              <a:t>	If there is a </a:t>
            </a:r>
            <a:r>
              <a:rPr lang="en-US" sz="1700" b="1" dirty="0">
                <a:latin typeface="Cambria" panose="02040503050406030204" pitchFamily="18" charset="0"/>
              </a:rPr>
              <a:t>pipeline fault</a:t>
            </a:r>
            <a:r>
              <a:rPr lang="en-US" sz="1700" dirty="0">
                <a:latin typeface="Cambria" panose="02040503050406030204" pitchFamily="18" charset="0"/>
              </a:rPr>
              <a:t>, it may qualify as a </a:t>
            </a:r>
            <a:r>
              <a:rPr lang="en-US" sz="1700" b="1" dirty="0">
                <a:latin typeface="Cambria" panose="02040503050406030204" pitchFamily="18" charset="0"/>
              </a:rPr>
              <a:t>false positive </a:t>
            </a:r>
            <a:r>
              <a:rPr lang="en-US" sz="1700" dirty="0">
                <a:latin typeface="Cambria" panose="02040503050406030204" pitchFamily="18" charset="0"/>
              </a:rPr>
              <a:t>result for continuous and excessive water usage. </a:t>
            </a:r>
          </a:p>
          <a:p>
            <a:pPr marL="0" indent="0" algn="just">
              <a:buNone/>
            </a:pPr>
            <a:r>
              <a:rPr lang="en-US" sz="1700" dirty="0">
                <a:latin typeface="Cambria" panose="02040503050406030204" pitchFamily="18" charset="0"/>
              </a:rPr>
              <a:t>	</a:t>
            </a:r>
            <a:r>
              <a:rPr lang="en-US" sz="1700" i="1" dirty="0">
                <a:latin typeface="Cambria" panose="02040503050406030204" pitchFamily="18" charset="0"/>
              </a:rPr>
              <a:t> Mitigation: </a:t>
            </a:r>
            <a:r>
              <a:rPr lang="en-US" sz="1700" dirty="0">
                <a:latin typeface="Cambria" panose="02040503050406030204" pitchFamily="18" charset="0"/>
              </a:rPr>
              <a:t>Need to develop a mechanism to detect that by monitoring the time interval of its flow, whose pattern can be learned through repeated usage.</a:t>
            </a:r>
          </a:p>
          <a:p>
            <a:pPr marL="0" indent="0" algn="just">
              <a:buNone/>
            </a:pPr>
            <a:r>
              <a:rPr lang="en-US" sz="1700" b="1" dirty="0">
                <a:latin typeface="Cambria" panose="02040503050406030204" pitchFamily="18" charset="0"/>
              </a:rPr>
              <a:t>3.	Failure</a:t>
            </a:r>
            <a:r>
              <a:rPr lang="en-US" sz="1700" dirty="0">
                <a:latin typeface="Cambria" panose="02040503050406030204" pitchFamily="18" charset="0"/>
              </a:rPr>
              <a:t> to get </a:t>
            </a:r>
            <a:r>
              <a:rPr lang="en-US" sz="1700" b="1" dirty="0">
                <a:latin typeface="Cambria" panose="02040503050406030204" pitchFamily="18" charset="0"/>
              </a:rPr>
              <a:t>internet</a:t>
            </a:r>
            <a:r>
              <a:rPr lang="en-US" sz="1700" dirty="0">
                <a:latin typeface="Cambria" panose="02040503050406030204" pitchFamily="18" charset="0"/>
              </a:rPr>
              <a:t> (network) </a:t>
            </a:r>
            <a:r>
              <a:rPr lang="en-US" sz="1700" b="1" dirty="0">
                <a:latin typeface="Cambria" panose="02040503050406030204" pitchFamily="18" charset="0"/>
              </a:rPr>
              <a:t>connectivity</a:t>
            </a:r>
            <a:r>
              <a:rPr lang="en-US" sz="1700" dirty="0">
                <a:latin typeface="Cambria" panose="02040503050406030204" pitchFamily="18" charset="0"/>
              </a:rPr>
              <a:t>, for which the data may not be pushed up into the cloud. </a:t>
            </a:r>
          </a:p>
          <a:p>
            <a:pPr marL="0" indent="0" algn="just">
              <a:buNone/>
            </a:pPr>
            <a:r>
              <a:rPr lang="en-US" sz="1700" dirty="0">
                <a:latin typeface="Cambria" panose="02040503050406030204" pitchFamily="18" charset="0"/>
              </a:rPr>
              <a:t>	</a:t>
            </a:r>
            <a:r>
              <a:rPr lang="en-US" sz="1700" i="1" dirty="0">
                <a:latin typeface="Cambria" panose="02040503050406030204" pitchFamily="18" charset="0"/>
              </a:rPr>
              <a:t> Mitigation: </a:t>
            </a:r>
            <a:r>
              <a:rPr lang="en-US" sz="1700" dirty="0">
                <a:latin typeface="Cambria" panose="02040503050406030204" pitchFamily="18" charset="0"/>
              </a:rPr>
              <a:t>Need to have a local storage of the flow rates and push it back to the cloud once internet connectivity is restored.</a:t>
            </a:r>
          </a:p>
          <a:p>
            <a:pPr marL="0" indent="0" algn="just">
              <a:buNone/>
            </a:pPr>
            <a:r>
              <a:rPr lang="en-US" sz="1700" b="1" dirty="0">
                <a:latin typeface="Cambria" panose="02040503050406030204" pitchFamily="18" charset="0"/>
              </a:rPr>
              <a:t>4.	</a:t>
            </a:r>
            <a:r>
              <a:rPr lang="en-US" sz="1700" dirty="0" smtClean="0">
                <a:latin typeface="Cambria" panose="02040503050406030204" pitchFamily="18" charset="0"/>
              </a:rPr>
              <a:t>Intentional/Environmental </a:t>
            </a:r>
            <a:r>
              <a:rPr lang="en-US" sz="1700" dirty="0">
                <a:latin typeface="Cambria" panose="02040503050406030204" pitchFamily="18" charset="0"/>
              </a:rPr>
              <a:t>disconnection of the internet connectivity and damage inflicted to the meter.</a:t>
            </a:r>
          </a:p>
          <a:p>
            <a:pPr marL="0" indent="0" algn="just">
              <a:buNone/>
            </a:pPr>
            <a:r>
              <a:rPr lang="en-US" sz="1700" b="1" dirty="0">
                <a:latin typeface="Cambria" panose="02040503050406030204" pitchFamily="18" charset="0"/>
              </a:rPr>
              <a:t>	</a:t>
            </a:r>
            <a:r>
              <a:rPr lang="en-US" sz="1700" i="1" dirty="0">
                <a:latin typeface="Cambria" panose="02040503050406030204" pitchFamily="18" charset="0"/>
              </a:rPr>
              <a:t> Mitigation: </a:t>
            </a:r>
            <a:r>
              <a:rPr lang="en-US" sz="1700" dirty="0">
                <a:latin typeface="Cambria" panose="02040503050406030204" pitchFamily="18" charset="0"/>
              </a:rPr>
              <a:t>Deploy some individuals to investigate such occurrences.</a:t>
            </a:r>
            <a:endParaRPr lang="en-US" sz="1700" b="1" dirty="0">
              <a:latin typeface="Cambria" panose="02040503050406030204" pitchFamily="18" charset="0"/>
            </a:endParaRPr>
          </a:p>
        </p:txBody>
      </p:sp>
    </p:spTree>
    <p:extLst>
      <p:ext uri="{BB962C8B-B14F-4D97-AF65-F5344CB8AC3E}">
        <p14:creationId xmlns:p14="http://schemas.microsoft.com/office/powerpoint/2010/main" val="333563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943" y="889173"/>
            <a:ext cx="10058400" cy="782017"/>
          </a:xfrm>
        </p:spPr>
        <p:txBody>
          <a:bodyPr/>
          <a:lstStyle/>
          <a:p>
            <a:r>
              <a:rPr lang="en-US" b="1" i="1" dirty="0">
                <a:latin typeface="Cambria" panose="02040503050406030204" pitchFamily="18" charset="0"/>
              </a:rPr>
              <a:t>Revenue Plan</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a:p>
            <a:pPr marL="457200" indent="-457200">
              <a:buFont typeface="Calibri" panose="020F0502020204030204" pitchFamily="34" charset="0"/>
              <a:buAutoNum type="arabicPeriod"/>
            </a:pPr>
            <a:endParaRPr lang="en-US" dirty="0">
              <a:latin typeface="Cambria" panose="02040503050406030204" pitchFamily="18" charset="0"/>
            </a:endParaRPr>
          </a:p>
        </p:txBody>
      </p:sp>
      <p:sp>
        <p:nvSpPr>
          <p:cNvPr id="9" name="Date Placeholder 8"/>
          <p:cNvSpPr>
            <a:spLocks noGrp="1"/>
          </p:cNvSpPr>
          <p:nvPr>
            <p:ph type="dt" sz="half" idx="10"/>
          </p:nvPr>
        </p:nvSpPr>
        <p:spPr/>
        <p:txBody>
          <a:bodyPr/>
          <a:lstStyle/>
          <a:p>
            <a:fld id="{B2EB2F9D-B3E9-4C9A-B9B9-112347A2411E}" type="datetime1">
              <a:rPr lang="en-US" smtClean="0"/>
              <a:t>11/17/2019</a:t>
            </a:fld>
            <a:endParaRPr lang="en-US"/>
          </a:p>
        </p:txBody>
      </p:sp>
      <p:sp>
        <p:nvSpPr>
          <p:cNvPr id="10" name="Footer Placeholder 9"/>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18</a:t>
            </a:fld>
            <a:endParaRPr lang="en-US"/>
          </a:p>
        </p:txBody>
      </p:sp>
      <p:sp>
        <p:nvSpPr>
          <p:cNvPr id="4" name="TextBox 3"/>
          <p:cNvSpPr txBox="1"/>
          <p:nvPr/>
        </p:nvSpPr>
        <p:spPr>
          <a:xfrm>
            <a:off x="1249680" y="1859584"/>
            <a:ext cx="9880663" cy="3970318"/>
          </a:xfrm>
          <a:prstGeom prst="rect">
            <a:avLst/>
          </a:prstGeom>
          <a:noFill/>
        </p:spPr>
        <p:txBody>
          <a:bodyPr wrap="square" rtlCol="0">
            <a:spAutoFit/>
          </a:bodyPr>
          <a:lstStyle/>
          <a:p>
            <a:pPr marL="342900" indent="-342900">
              <a:buAutoNum type="arabicPeriod"/>
            </a:pPr>
            <a:r>
              <a:rPr lang="en-IN" dirty="0">
                <a:latin typeface="Cambria" panose="02040503050406030204" pitchFamily="18" charset="0"/>
                <a:ea typeface="Cambria" panose="02040503050406030204" pitchFamily="18" charset="0"/>
              </a:rPr>
              <a:t>Implementation of a </a:t>
            </a:r>
            <a:r>
              <a:rPr lang="en-IN" b="1" dirty="0">
                <a:latin typeface="Cambria" panose="02040503050406030204" pitchFamily="18" charset="0"/>
                <a:ea typeface="Cambria" panose="02040503050406030204" pitchFamily="18" charset="0"/>
              </a:rPr>
              <a:t>water usage monthly billing system</a:t>
            </a:r>
            <a:r>
              <a:rPr lang="en-IN" dirty="0">
                <a:latin typeface="Cambria" panose="02040503050406030204" pitchFamily="18" charset="0"/>
                <a:ea typeface="Cambria" panose="02040503050406030204" pitchFamily="18" charset="0"/>
              </a:rPr>
              <a:t>.</a:t>
            </a:r>
          </a:p>
          <a:p>
            <a:pPr marL="800100" lvl="1" indent="-342900">
              <a:buFont typeface="Wingdings" panose="05000000000000000000" pitchFamily="2" charset="2"/>
              <a:buChar char="§"/>
            </a:pPr>
            <a:endParaRPr lang="en-IN" dirty="0">
              <a:latin typeface="Cambria" panose="02040503050406030204" pitchFamily="18" charset="0"/>
              <a:ea typeface="Cambria" panose="02040503050406030204" pitchFamily="18" charset="0"/>
            </a:endParaRPr>
          </a:p>
          <a:p>
            <a:pPr marL="800100" lvl="1" indent="-342900">
              <a:buFont typeface="Wingdings" panose="05000000000000000000" pitchFamily="2" charset="2"/>
              <a:buChar char="§"/>
            </a:pPr>
            <a:r>
              <a:rPr lang="en-IN" dirty="0">
                <a:latin typeface="Cambria" panose="02040503050406030204" pitchFamily="18" charset="0"/>
                <a:ea typeface="Cambria" panose="02040503050406030204" pitchFamily="18" charset="0"/>
              </a:rPr>
              <a:t>This can be implemented as we have already calculated the amount of water used by a particular household, within a given time frame, which will be monthly for a monthly billing system. Our billing model is based on the one already implemented in the </a:t>
            </a:r>
            <a:r>
              <a:rPr lang="en-IN" dirty="0">
                <a:latin typeface="Cambria" panose="02040503050406030204" pitchFamily="18" charset="0"/>
                <a:ea typeface="Cambria" panose="02040503050406030204" pitchFamily="18" charset="0"/>
                <a:hlinkClick r:id="rId4"/>
              </a:rPr>
              <a:t>Chennai metropolitan area</a:t>
            </a:r>
            <a:r>
              <a:rPr lang="en-IN" dirty="0">
                <a:latin typeface="Cambria" panose="02040503050406030204" pitchFamily="18" charset="0"/>
                <a:ea typeface="Cambria" panose="02040503050406030204" pitchFamily="18" charset="0"/>
              </a:rPr>
              <a:t> by the Tamil Nadu State Government.</a:t>
            </a:r>
          </a:p>
          <a:p>
            <a:pPr marL="800100" lvl="1" indent="-342900">
              <a:buFont typeface="Wingdings" panose="05000000000000000000" pitchFamily="2" charset="2"/>
              <a:buChar char="§"/>
            </a:pPr>
            <a:r>
              <a:rPr lang="en-IN" dirty="0">
                <a:latin typeface="Cambria" panose="02040503050406030204" pitchFamily="18" charset="0"/>
                <a:ea typeface="Cambria" panose="02040503050406030204" pitchFamily="18" charset="0"/>
              </a:rPr>
              <a:t>The monthly bills can be generated as per the timings set in the ‘Time Control’ section of the </a:t>
            </a:r>
            <a:r>
              <a:rPr lang="en-IN" dirty="0" err="1">
                <a:latin typeface="Cambria" panose="02040503050406030204" pitchFamily="18" charset="0"/>
                <a:ea typeface="Cambria" panose="02040503050406030204" pitchFamily="18" charset="0"/>
              </a:rPr>
              <a:t>ThingSpeak</a:t>
            </a:r>
            <a:r>
              <a:rPr lang="en-IN" dirty="0">
                <a:latin typeface="Cambria" panose="02040503050406030204" pitchFamily="18" charset="0"/>
                <a:ea typeface="Cambria" panose="02040503050406030204" pitchFamily="18" charset="0"/>
              </a:rPr>
              <a:t> cloud platform.</a:t>
            </a:r>
          </a:p>
          <a:p>
            <a:pPr marL="800100" lvl="1" indent="-342900">
              <a:buFont typeface="Wingdings" panose="05000000000000000000" pitchFamily="2" charset="2"/>
              <a:buChar char="§"/>
            </a:pPr>
            <a:r>
              <a:rPr lang="en-IN" dirty="0">
                <a:latin typeface="Cambria" panose="02040503050406030204" pitchFamily="18" charset="0"/>
                <a:ea typeface="Cambria" panose="02040503050406030204" pitchFamily="18" charset="0"/>
              </a:rPr>
              <a:t>It will be easy to generate as all the data will be available on the cloud platform.</a:t>
            </a:r>
          </a:p>
          <a:p>
            <a:pPr marL="800100" lvl="1" indent="-342900">
              <a:buFont typeface="Wingdings" panose="05000000000000000000" pitchFamily="2" charset="2"/>
              <a:buChar char="§"/>
            </a:pPr>
            <a:r>
              <a:rPr lang="en-IN" dirty="0">
                <a:latin typeface="Cambria" panose="02040503050406030204" pitchFamily="18" charset="0"/>
                <a:ea typeface="Cambria" panose="02040503050406030204" pitchFamily="18" charset="0"/>
              </a:rPr>
              <a:t>Cost to maintain such a system will be quite less, thus it can help maximise profits.</a:t>
            </a:r>
          </a:p>
          <a:p>
            <a:pPr marL="800100" lvl="1" indent="-342900">
              <a:buFont typeface="Wingdings" panose="05000000000000000000" pitchFamily="2" charset="2"/>
              <a:buChar char="§"/>
            </a:pPr>
            <a:endParaRPr lang="en-IN" dirty="0">
              <a:latin typeface="Cambria" panose="02040503050406030204" pitchFamily="18" charset="0"/>
              <a:ea typeface="Cambria" panose="02040503050406030204" pitchFamily="18" charset="0"/>
            </a:endParaRPr>
          </a:p>
          <a:p>
            <a:pPr marL="342900" indent="-342900">
              <a:buFont typeface="+mj-lt"/>
              <a:buAutoNum type="arabicPeriod"/>
            </a:pPr>
            <a:r>
              <a:rPr lang="en-IN" dirty="0">
                <a:latin typeface="Cambria" panose="02040503050406030204" pitchFamily="18" charset="0"/>
                <a:ea typeface="Cambria" panose="02040503050406030204" pitchFamily="18" charset="0"/>
              </a:rPr>
              <a:t>Performing a survey, in favour of the government, to analyse water flow patterns and water consumption data across India. Will assist in better planning and distribution of water resources. Will also help detect and prepare in advance, for severe water shortages. </a:t>
            </a:r>
          </a:p>
        </p:txBody>
      </p:sp>
    </p:spTree>
    <p:extLst>
      <p:ext uri="{BB962C8B-B14F-4D97-AF65-F5344CB8AC3E}">
        <p14:creationId xmlns:p14="http://schemas.microsoft.com/office/powerpoint/2010/main" val="3487948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 xmlns:a16="http://schemas.microsoft.com/office/drawing/2014/main" id="{688C1FBF-CCED-4EAB-B348-198666DAF4AD}"/>
              </a:ext>
            </a:extLst>
          </p:cNvPr>
          <p:cNvGraphicFramePr>
            <a:graphicFrameLocks noGrp="1"/>
          </p:cNvGraphicFramePr>
          <p:nvPr>
            <p:ph idx="1"/>
            <p:extLst>
              <p:ext uri="{D42A27DB-BD31-4B8C-83A1-F6EECF244321}">
                <p14:modId xmlns:p14="http://schemas.microsoft.com/office/powerpoint/2010/main" val="2569726332"/>
              </p:ext>
            </p:extLst>
          </p:nvPr>
        </p:nvGraphicFramePr>
        <p:xfrm>
          <a:off x="6893076" y="4161757"/>
          <a:ext cx="3902743" cy="2062480"/>
        </p:xfrm>
        <a:graphic>
          <a:graphicData uri="http://schemas.openxmlformats.org/drawingml/2006/table">
            <a:tbl>
              <a:tblPr firstRow="1" bandRow="1">
                <a:tableStyleId>{5C22544A-7EE6-4342-B048-85BDC9FD1C3A}</a:tableStyleId>
              </a:tblPr>
              <a:tblGrid>
                <a:gridCol w="2162434">
                  <a:extLst>
                    <a:ext uri="{9D8B030D-6E8A-4147-A177-3AD203B41FA5}">
                      <a16:colId xmlns="" xmlns:a16="http://schemas.microsoft.com/office/drawing/2014/main" val="3607980957"/>
                    </a:ext>
                  </a:extLst>
                </a:gridCol>
                <a:gridCol w="1740309">
                  <a:extLst>
                    <a:ext uri="{9D8B030D-6E8A-4147-A177-3AD203B41FA5}">
                      <a16:colId xmlns="" xmlns:a16="http://schemas.microsoft.com/office/drawing/2014/main" val="2714298253"/>
                    </a:ext>
                  </a:extLst>
                </a:gridCol>
              </a:tblGrid>
              <a:tr h="370840">
                <a:tc>
                  <a:txBody>
                    <a:bodyPr/>
                    <a:lstStyle/>
                    <a:p>
                      <a:r>
                        <a:rPr lang="en-IN" sz="1600" dirty="0"/>
                        <a:t>Item</a:t>
                      </a:r>
                    </a:p>
                  </a:txBody>
                  <a:tcPr/>
                </a:tc>
                <a:tc>
                  <a:txBody>
                    <a:bodyPr/>
                    <a:lstStyle/>
                    <a:p>
                      <a:r>
                        <a:rPr lang="en-IN" sz="1600" dirty="0"/>
                        <a:t>Expenditure(INR)</a:t>
                      </a:r>
                    </a:p>
                  </a:txBody>
                  <a:tcPr/>
                </a:tc>
                <a:extLst>
                  <a:ext uri="{0D108BD9-81ED-4DB2-BD59-A6C34878D82A}">
                    <a16:rowId xmlns="" xmlns:a16="http://schemas.microsoft.com/office/drawing/2014/main" val="3170325931"/>
                  </a:ext>
                </a:extLst>
              </a:tr>
              <a:tr h="370840">
                <a:tc>
                  <a:txBody>
                    <a:bodyPr/>
                    <a:lstStyle/>
                    <a:p>
                      <a:r>
                        <a:rPr lang="en-IN" sz="1600" dirty="0"/>
                        <a:t>Meter components</a:t>
                      </a:r>
                    </a:p>
                  </a:txBody>
                  <a:tcPr/>
                </a:tc>
                <a:tc>
                  <a:txBody>
                    <a:bodyPr/>
                    <a:lstStyle/>
                    <a:p>
                      <a:r>
                        <a:rPr lang="en-IN" sz="1600" dirty="0"/>
                        <a:t>900</a:t>
                      </a:r>
                    </a:p>
                  </a:txBody>
                  <a:tcPr/>
                </a:tc>
                <a:extLst>
                  <a:ext uri="{0D108BD9-81ED-4DB2-BD59-A6C34878D82A}">
                    <a16:rowId xmlns="" xmlns:a16="http://schemas.microsoft.com/office/drawing/2014/main" val="2917677930"/>
                  </a:ext>
                </a:extLst>
              </a:tr>
              <a:tr h="370840">
                <a:tc>
                  <a:txBody>
                    <a:bodyPr/>
                    <a:lstStyle/>
                    <a:p>
                      <a:r>
                        <a:rPr lang="en-IN" sz="1600" dirty="0"/>
                        <a:t>Fabrication charges</a:t>
                      </a:r>
                    </a:p>
                  </a:txBody>
                  <a:tcPr/>
                </a:tc>
                <a:tc>
                  <a:txBody>
                    <a:bodyPr/>
                    <a:lstStyle/>
                    <a:p>
                      <a:r>
                        <a:rPr lang="en-IN" sz="1600" dirty="0"/>
                        <a:t>100</a:t>
                      </a:r>
                    </a:p>
                  </a:txBody>
                  <a:tcPr/>
                </a:tc>
                <a:extLst>
                  <a:ext uri="{0D108BD9-81ED-4DB2-BD59-A6C34878D82A}">
                    <a16:rowId xmlns="" xmlns:a16="http://schemas.microsoft.com/office/drawing/2014/main" val="2817369703"/>
                  </a:ext>
                </a:extLst>
              </a:tr>
              <a:tr h="370840">
                <a:tc>
                  <a:txBody>
                    <a:bodyPr/>
                    <a:lstStyle/>
                    <a:p>
                      <a:r>
                        <a:rPr lang="en-IN" sz="1600" dirty="0"/>
                        <a:t>Maintenance and Infrastructure charges</a:t>
                      </a:r>
                    </a:p>
                  </a:txBody>
                  <a:tcPr/>
                </a:tc>
                <a:tc>
                  <a:txBody>
                    <a:bodyPr/>
                    <a:lstStyle/>
                    <a:p>
                      <a:r>
                        <a:rPr lang="en-IN" sz="1600" dirty="0"/>
                        <a:t>200</a:t>
                      </a:r>
                    </a:p>
                  </a:txBody>
                  <a:tcPr/>
                </a:tc>
                <a:extLst>
                  <a:ext uri="{0D108BD9-81ED-4DB2-BD59-A6C34878D82A}">
                    <a16:rowId xmlns="" xmlns:a16="http://schemas.microsoft.com/office/drawing/2014/main" val="2409443482"/>
                  </a:ext>
                </a:extLst>
              </a:tr>
              <a:tr h="370840">
                <a:tc>
                  <a:txBody>
                    <a:bodyPr/>
                    <a:lstStyle/>
                    <a:p>
                      <a:r>
                        <a:rPr lang="en-IN" sz="1600" b="1" dirty="0"/>
                        <a:t>Subtotal</a:t>
                      </a:r>
                    </a:p>
                  </a:txBody>
                  <a:tcPr/>
                </a:tc>
                <a:tc>
                  <a:txBody>
                    <a:bodyPr/>
                    <a:lstStyle/>
                    <a:p>
                      <a:r>
                        <a:rPr lang="en-IN" sz="1600" b="1" dirty="0"/>
                        <a:t>1200</a:t>
                      </a:r>
                    </a:p>
                  </a:txBody>
                  <a:tcPr/>
                </a:tc>
                <a:extLst>
                  <a:ext uri="{0D108BD9-81ED-4DB2-BD59-A6C34878D82A}">
                    <a16:rowId xmlns="" xmlns:a16="http://schemas.microsoft.com/office/drawing/2014/main" val="2714155580"/>
                  </a:ext>
                </a:extLst>
              </a:tr>
            </a:tbl>
          </a:graphicData>
        </a:graphic>
      </p:graphicFrame>
      <p:sp>
        <p:nvSpPr>
          <p:cNvPr id="4" name="Date Placeholder 3">
            <a:extLst>
              <a:ext uri="{FF2B5EF4-FFF2-40B4-BE49-F238E27FC236}">
                <a16:creationId xmlns="" xmlns:a16="http://schemas.microsoft.com/office/drawing/2014/main" id="{81E773A5-96F1-4650-9AF0-DAB9B6B08070}"/>
              </a:ext>
            </a:extLst>
          </p:cNvPr>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a:extLst>
              <a:ext uri="{FF2B5EF4-FFF2-40B4-BE49-F238E27FC236}">
                <a16:creationId xmlns="" xmlns:a16="http://schemas.microsoft.com/office/drawing/2014/main" id="{1526C128-D155-4153-9D0F-734EC92A8932}"/>
              </a:ext>
            </a:extLst>
          </p:cNvPr>
          <p:cNvSpPr>
            <a:spLocks noGrp="1"/>
          </p:cNvSpPr>
          <p:nvPr>
            <p:ph type="ftr" sz="quarter" idx="11"/>
          </p:nvPr>
        </p:nvSpPr>
        <p:spPr/>
        <p:txBody>
          <a:bodyPr/>
          <a:lstStyle/>
          <a:p>
            <a:r>
              <a:rPr lang="en-US"/>
              <a:t>Bengalathon 2018 - 19: An IT &amp; E Department Initiative</a:t>
            </a:r>
          </a:p>
        </p:txBody>
      </p:sp>
      <p:sp>
        <p:nvSpPr>
          <p:cNvPr id="6" name="Slide Number Placeholder 5">
            <a:extLst>
              <a:ext uri="{FF2B5EF4-FFF2-40B4-BE49-F238E27FC236}">
                <a16:creationId xmlns="" xmlns:a16="http://schemas.microsoft.com/office/drawing/2014/main" id="{22DB5EE9-8C48-44B3-AF4B-4B1FF8DA9AAC}"/>
              </a:ext>
            </a:extLst>
          </p:cNvPr>
          <p:cNvSpPr>
            <a:spLocks noGrp="1"/>
          </p:cNvSpPr>
          <p:nvPr>
            <p:ph type="sldNum" sz="quarter" idx="12"/>
          </p:nvPr>
        </p:nvSpPr>
        <p:spPr/>
        <p:txBody>
          <a:bodyPr/>
          <a:lstStyle/>
          <a:p>
            <a:fld id="{2B7D5BEC-95F8-47B9-9E8F-BBA8E530B6C3}" type="slidenum">
              <a:rPr lang="en-US" smtClean="0"/>
              <a:pPr/>
              <a:t>19</a:t>
            </a:fld>
            <a:endParaRPr lang="en-US"/>
          </a:p>
        </p:txBody>
      </p:sp>
      <p:sp>
        <p:nvSpPr>
          <p:cNvPr id="7" name="Title 1">
            <a:extLst>
              <a:ext uri="{FF2B5EF4-FFF2-40B4-BE49-F238E27FC236}">
                <a16:creationId xmlns="" xmlns:a16="http://schemas.microsoft.com/office/drawing/2014/main" id="{8F184614-36CB-49E9-B280-FD951ABBA1D6}"/>
              </a:ext>
            </a:extLst>
          </p:cNvPr>
          <p:cNvSpPr>
            <a:spLocks noGrp="1"/>
          </p:cNvSpPr>
          <p:nvPr>
            <p:ph type="title"/>
          </p:nvPr>
        </p:nvSpPr>
        <p:spPr>
          <a:xfrm>
            <a:off x="1071943" y="889173"/>
            <a:ext cx="10058400" cy="782017"/>
          </a:xfrm>
        </p:spPr>
        <p:txBody>
          <a:bodyPr/>
          <a:lstStyle/>
          <a:p>
            <a:r>
              <a:rPr lang="en-US" b="1" i="1" dirty="0">
                <a:latin typeface="Cambria" panose="02040503050406030204" pitchFamily="18" charset="0"/>
              </a:rPr>
              <a:t>Revenue Plan: Unit Cost</a:t>
            </a:r>
          </a:p>
        </p:txBody>
      </p:sp>
      <p:sp>
        <p:nvSpPr>
          <p:cNvPr id="10" name="TextBox 9">
            <a:extLst>
              <a:ext uri="{FF2B5EF4-FFF2-40B4-BE49-F238E27FC236}">
                <a16:creationId xmlns="" xmlns:a16="http://schemas.microsoft.com/office/drawing/2014/main" id="{3ED10336-84F3-4ADA-BE76-A7D906887A36}"/>
              </a:ext>
            </a:extLst>
          </p:cNvPr>
          <p:cNvSpPr txBox="1"/>
          <p:nvPr/>
        </p:nvSpPr>
        <p:spPr>
          <a:xfrm>
            <a:off x="1244764" y="1843554"/>
            <a:ext cx="5141288" cy="2554545"/>
          </a:xfrm>
          <a:prstGeom prst="rect">
            <a:avLst/>
          </a:prstGeom>
          <a:noFill/>
        </p:spPr>
        <p:txBody>
          <a:bodyPr wrap="square" rtlCol="0">
            <a:spAutoFit/>
          </a:bodyPr>
          <a:lstStyle/>
          <a:p>
            <a:pPr marL="285750" indent="-285750">
              <a:buFont typeface="Wingdings" panose="05000000000000000000" pitchFamily="2" charset="2"/>
              <a:buChar char="§"/>
            </a:pPr>
            <a:r>
              <a:rPr lang="en-IN" sz="1600" dirty="0"/>
              <a:t>Each domestic meter has an unit cost of INR 1200. Industrial meters, requiring higher capacity sensors, more powerful processors and extensive fabrication will cost INR 2500.</a:t>
            </a:r>
          </a:p>
          <a:p>
            <a:pPr marL="285750" indent="-285750">
              <a:buFont typeface="Wingdings" panose="05000000000000000000" pitchFamily="2" charset="2"/>
              <a:buChar char="§"/>
            </a:pPr>
            <a:r>
              <a:rPr lang="en-IN" sz="1600" dirty="0"/>
              <a:t>Users will lease the unit for a monthly  payment of INR </a:t>
            </a:r>
            <a:r>
              <a:rPr lang="en-IN" sz="1600" dirty="0" smtClean="0"/>
              <a:t>60. </a:t>
            </a:r>
            <a:r>
              <a:rPr lang="en-IN" sz="1600" dirty="0"/>
              <a:t>The unit must be returned in working condition or a penalty of INR 800 is levied.</a:t>
            </a:r>
          </a:p>
          <a:p>
            <a:pPr marL="285750" indent="-285750">
              <a:buFont typeface="Wingdings" panose="05000000000000000000" pitchFamily="2" charset="2"/>
              <a:buChar char="§"/>
            </a:pPr>
            <a:r>
              <a:rPr lang="en-IN" sz="1600" dirty="0"/>
              <a:t>Commercial meters will be leased at INR 200 per month.</a:t>
            </a:r>
          </a:p>
          <a:p>
            <a:pPr marL="285750" indent="-285750">
              <a:buFont typeface="Wingdings" panose="05000000000000000000" pitchFamily="2" charset="2"/>
              <a:buChar char="§"/>
            </a:pPr>
            <a:r>
              <a:rPr lang="en-IN" sz="1600" dirty="0"/>
              <a:t>After a period of approximately two years, per unit profit increases as meter cost is recovered completely. </a:t>
            </a:r>
          </a:p>
        </p:txBody>
      </p:sp>
      <p:graphicFrame>
        <p:nvGraphicFramePr>
          <p:cNvPr id="9" name="Chart 8">
            <a:extLst>
              <a:ext uri="{FF2B5EF4-FFF2-40B4-BE49-F238E27FC236}">
                <a16:creationId xmlns="" xmlns:a16="http://schemas.microsoft.com/office/drawing/2014/main" id="{936825CC-F75D-4E02-B650-567A6FCD23A1}"/>
              </a:ext>
            </a:extLst>
          </p:cNvPr>
          <p:cNvGraphicFramePr>
            <a:graphicFrameLocks/>
          </p:cNvGraphicFramePr>
          <p:nvPr>
            <p:extLst>
              <p:ext uri="{D42A27DB-BD31-4B8C-83A1-F6EECF244321}">
                <p14:modId xmlns:p14="http://schemas.microsoft.com/office/powerpoint/2010/main" val="3401439289"/>
              </p:ext>
            </p:extLst>
          </p:nvPr>
        </p:nvGraphicFramePr>
        <p:xfrm>
          <a:off x="6831944" y="1956239"/>
          <a:ext cx="3778513" cy="2267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76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6163"/>
            <a:ext cx="10058400" cy="877551"/>
          </a:xfrm>
          <a:ln>
            <a:noFill/>
          </a:ln>
        </p:spPr>
        <p:txBody>
          <a:bodyPr anchor="ctr"/>
          <a:lstStyle/>
          <a:p>
            <a:r>
              <a:rPr lang="en-US" b="1" i="1" dirty="0">
                <a:latin typeface="Cambria" panose="02040503050406030204" pitchFamily="18" charset="0"/>
              </a:rPr>
              <a:t>Present Scenario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1BD11D2-2087-435E-A0DE-D2A97AA43210}" type="datetime1">
              <a:rPr lang="en-US" smtClean="0"/>
              <a:t>11/17/2019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2</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241782243"/>
              </p:ext>
            </p:extLst>
          </p:nvPr>
        </p:nvGraphicFramePr>
        <p:xfrm>
          <a:off x="1097279" y="1869743"/>
          <a:ext cx="3979687" cy="29427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2084511701"/>
              </p:ext>
            </p:extLst>
          </p:nvPr>
        </p:nvGraphicFramePr>
        <p:xfrm>
          <a:off x="6578221" y="1885437"/>
          <a:ext cx="4380931" cy="300386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996288" y="4848298"/>
            <a:ext cx="4148920" cy="877163"/>
          </a:xfrm>
          <a:prstGeom prst="rect">
            <a:avLst/>
          </a:prstGeom>
          <a:noFill/>
        </p:spPr>
        <p:txBody>
          <a:bodyPr wrap="square" rtlCol="0">
            <a:spAutoFit/>
          </a:bodyPr>
          <a:lstStyle/>
          <a:p>
            <a:pPr algn="just"/>
            <a:r>
              <a:rPr lang="en-IN" sz="1100" dirty="0"/>
              <a:t>Source: Water Consumption Patterns in Domestic Households in Major Cities, Abdul </a:t>
            </a:r>
            <a:r>
              <a:rPr lang="en-IN" sz="1100" dirty="0" err="1"/>
              <a:t>Shaban</a:t>
            </a:r>
            <a:r>
              <a:rPr lang="en-IN" sz="1100" dirty="0"/>
              <a:t>, R N Sharma, Economic and Political Weekly, June 9, 2007.</a:t>
            </a:r>
          </a:p>
          <a:p>
            <a:endParaRPr lang="en-IN" dirty="0"/>
          </a:p>
        </p:txBody>
      </p:sp>
      <p:sp>
        <p:nvSpPr>
          <p:cNvPr id="12" name="TextBox 8"/>
          <p:cNvSpPr txBox="1"/>
          <p:nvPr/>
        </p:nvSpPr>
        <p:spPr>
          <a:xfrm>
            <a:off x="6494272" y="5004605"/>
            <a:ext cx="2513250" cy="28227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dirty="0"/>
              <a:t>Source: 'Urban Water Bengal', ILGUS</a:t>
            </a:r>
          </a:p>
        </p:txBody>
      </p:sp>
      <p:sp>
        <p:nvSpPr>
          <p:cNvPr id="13" name="Oval 12"/>
          <p:cNvSpPr/>
          <p:nvPr/>
        </p:nvSpPr>
        <p:spPr>
          <a:xfrm>
            <a:off x="2769130" y="2563050"/>
            <a:ext cx="330278" cy="96079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Tree>
    <p:extLst>
      <p:ext uri="{BB962C8B-B14F-4D97-AF65-F5344CB8AC3E}">
        <p14:creationId xmlns:p14="http://schemas.microsoft.com/office/powerpoint/2010/main" val="3523041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62D5FC1-6F5D-4F58-A88F-ADA88D15F703}"/>
              </a:ext>
            </a:extLst>
          </p:cNvPr>
          <p:cNvSpPr>
            <a:spLocks noGrp="1"/>
          </p:cNvSpPr>
          <p:nvPr>
            <p:ph type="dt" sz="half" idx="10"/>
          </p:nvPr>
        </p:nvSpPr>
        <p:spPr>
          <a:xfrm>
            <a:off x="1097280" y="6459785"/>
            <a:ext cx="2472271" cy="365125"/>
          </a:xfrm>
        </p:spPr>
        <p:txBody>
          <a:bodyPr/>
          <a:lstStyle/>
          <a:p>
            <a:fld id="{0695F5D6-9DE1-4CCE-9AB9-B3CE74965857}" type="datetime1">
              <a:rPr lang="en-US" smtClean="0"/>
              <a:t>11/17/2019</a:t>
            </a:fld>
            <a:endParaRPr lang="en-US" dirty="0"/>
          </a:p>
        </p:txBody>
      </p:sp>
      <p:sp>
        <p:nvSpPr>
          <p:cNvPr id="5" name="Footer Placeholder 4">
            <a:extLst>
              <a:ext uri="{FF2B5EF4-FFF2-40B4-BE49-F238E27FC236}">
                <a16:creationId xmlns="" xmlns:a16="http://schemas.microsoft.com/office/drawing/2014/main" id="{11CE3C1D-676A-4460-9866-54C541826896}"/>
              </a:ext>
            </a:extLst>
          </p:cNvPr>
          <p:cNvSpPr>
            <a:spLocks noGrp="1"/>
          </p:cNvSpPr>
          <p:nvPr>
            <p:ph type="ftr" sz="quarter" idx="11"/>
          </p:nvPr>
        </p:nvSpPr>
        <p:spPr/>
        <p:txBody>
          <a:bodyPr/>
          <a:lstStyle/>
          <a:p>
            <a:r>
              <a:rPr lang="en-US"/>
              <a:t>Bengalathon 2018 - 19: An IT &amp; E Department Initiative</a:t>
            </a:r>
          </a:p>
        </p:txBody>
      </p:sp>
      <p:sp>
        <p:nvSpPr>
          <p:cNvPr id="6" name="Slide Number Placeholder 5">
            <a:extLst>
              <a:ext uri="{FF2B5EF4-FFF2-40B4-BE49-F238E27FC236}">
                <a16:creationId xmlns="" xmlns:a16="http://schemas.microsoft.com/office/drawing/2014/main" id="{FBA3CF79-3E3E-4150-AF30-DF56FFC278E0}"/>
              </a:ext>
            </a:extLst>
          </p:cNvPr>
          <p:cNvSpPr>
            <a:spLocks noGrp="1"/>
          </p:cNvSpPr>
          <p:nvPr>
            <p:ph type="sldNum" sz="quarter" idx="12"/>
          </p:nvPr>
        </p:nvSpPr>
        <p:spPr/>
        <p:txBody>
          <a:bodyPr/>
          <a:lstStyle/>
          <a:p>
            <a:fld id="{2B7D5BEC-95F8-47B9-9E8F-BBA8E530B6C3}" type="slidenum">
              <a:rPr lang="en-US" smtClean="0"/>
              <a:pPr/>
              <a:t>20</a:t>
            </a:fld>
            <a:endParaRPr lang="en-US"/>
          </a:p>
        </p:txBody>
      </p:sp>
      <p:graphicFrame>
        <p:nvGraphicFramePr>
          <p:cNvPr id="13" name="Table 13">
            <a:extLst>
              <a:ext uri="{FF2B5EF4-FFF2-40B4-BE49-F238E27FC236}">
                <a16:creationId xmlns="" xmlns:a16="http://schemas.microsoft.com/office/drawing/2014/main" id="{A268FF48-D098-48AD-964F-D21B9C76F20D}"/>
              </a:ext>
            </a:extLst>
          </p:cNvPr>
          <p:cNvGraphicFramePr>
            <a:graphicFrameLocks noGrp="1"/>
          </p:cNvGraphicFramePr>
          <p:nvPr>
            <p:ph idx="1"/>
            <p:extLst>
              <p:ext uri="{D42A27DB-BD31-4B8C-83A1-F6EECF244321}">
                <p14:modId xmlns:p14="http://schemas.microsoft.com/office/powerpoint/2010/main" val="4046720552"/>
              </p:ext>
            </p:extLst>
          </p:nvPr>
        </p:nvGraphicFramePr>
        <p:xfrm>
          <a:off x="1096963" y="2200218"/>
          <a:ext cx="10058400" cy="3444240"/>
        </p:xfrm>
        <a:graphic>
          <a:graphicData uri="http://schemas.openxmlformats.org/drawingml/2006/table">
            <a:tbl>
              <a:tblPr firstRow="1" bandRow="1">
                <a:tableStyleId>{5C22544A-7EE6-4342-B048-85BDC9FD1C3A}</a:tableStyleId>
              </a:tblPr>
              <a:tblGrid>
                <a:gridCol w="2011680">
                  <a:extLst>
                    <a:ext uri="{9D8B030D-6E8A-4147-A177-3AD203B41FA5}">
                      <a16:colId xmlns="" xmlns:a16="http://schemas.microsoft.com/office/drawing/2014/main" val="2942758450"/>
                    </a:ext>
                  </a:extLst>
                </a:gridCol>
                <a:gridCol w="2011680">
                  <a:extLst>
                    <a:ext uri="{9D8B030D-6E8A-4147-A177-3AD203B41FA5}">
                      <a16:colId xmlns="" xmlns:a16="http://schemas.microsoft.com/office/drawing/2014/main" val="833327014"/>
                    </a:ext>
                  </a:extLst>
                </a:gridCol>
                <a:gridCol w="2011680">
                  <a:extLst>
                    <a:ext uri="{9D8B030D-6E8A-4147-A177-3AD203B41FA5}">
                      <a16:colId xmlns="" xmlns:a16="http://schemas.microsoft.com/office/drawing/2014/main" val="2510619668"/>
                    </a:ext>
                  </a:extLst>
                </a:gridCol>
                <a:gridCol w="2011680">
                  <a:extLst>
                    <a:ext uri="{9D8B030D-6E8A-4147-A177-3AD203B41FA5}">
                      <a16:colId xmlns="" xmlns:a16="http://schemas.microsoft.com/office/drawing/2014/main" val="2024277419"/>
                    </a:ext>
                  </a:extLst>
                </a:gridCol>
                <a:gridCol w="2011680">
                  <a:extLst>
                    <a:ext uri="{9D8B030D-6E8A-4147-A177-3AD203B41FA5}">
                      <a16:colId xmlns="" xmlns:a16="http://schemas.microsoft.com/office/drawing/2014/main" val="427094533"/>
                    </a:ext>
                  </a:extLst>
                </a:gridCol>
              </a:tblGrid>
              <a:tr h="370840">
                <a:tc>
                  <a:txBody>
                    <a:bodyPr/>
                    <a:lstStyle/>
                    <a:p>
                      <a:pPr algn="l" fontAlgn="t"/>
                      <a:r>
                        <a:rPr lang="en-IN" sz="1600" dirty="0">
                          <a:effectLst/>
                        </a:rPr>
                        <a:t>Category      </a:t>
                      </a:r>
                    </a:p>
                  </a:txBody>
                  <a:tcPr marL="76200" marR="76200" marT="76200" marB="76200"/>
                </a:tc>
                <a:tc>
                  <a:txBody>
                    <a:bodyPr/>
                    <a:lstStyle/>
                    <a:p>
                      <a:pPr algn="l" fontAlgn="t"/>
                      <a:r>
                        <a:rPr lang="en-IN" sz="1600" dirty="0">
                          <a:effectLst/>
                        </a:rPr>
                        <a:t>Qty of water</a:t>
                      </a:r>
                    </a:p>
                  </a:txBody>
                  <a:tcPr marL="76200" marR="76200" marT="76200" marB="76200"/>
                </a:tc>
                <a:tc>
                  <a:txBody>
                    <a:bodyPr/>
                    <a:lstStyle/>
                    <a:p>
                      <a:pPr algn="l" fontAlgn="t"/>
                      <a:r>
                        <a:rPr lang="en-IN" sz="1600">
                          <a:effectLst/>
                        </a:rPr>
                        <a:t>Rate/KL in Rs.</a:t>
                      </a:r>
                    </a:p>
                  </a:txBody>
                  <a:tcPr marL="76200" marR="76200" marT="76200" marB="76200"/>
                </a:tc>
                <a:tc>
                  <a:txBody>
                    <a:bodyPr/>
                    <a:lstStyle/>
                    <a:p>
                      <a:pPr algn="l" fontAlgn="t"/>
                      <a:r>
                        <a:rPr lang="en-IN" sz="1600">
                          <a:effectLst/>
                        </a:rPr>
                        <a:t>Minimum Rate</a:t>
                      </a:r>
                      <a:br>
                        <a:rPr lang="en-IN" sz="1600">
                          <a:effectLst/>
                        </a:rPr>
                      </a:br>
                      <a:r>
                        <a:rPr lang="en-IN" sz="1600">
                          <a:effectLst/>
                        </a:rPr>
                        <a:t>Chargeable (including</a:t>
                      </a:r>
                      <a:br>
                        <a:rPr lang="en-IN" sz="1600">
                          <a:effectLst/>
                        </a:rPr>
                      </a:br>
                      <a:r>
                        <a:rPr lang="en-IN" sz="1600">
                          <a:effectLst/>
                        </a:rPr>
                        <a:t>sew charges)in Rs.</a:t>
                      </a:r>
                    </a:p>
                  </a:txBody>
                  <a:tcPr marL="76200" marR="76200" marT="76200" marB="76200"/>
                </a:tc>
                <a:tc>
                  <a:txBody>
                    <a:bodyPr/>
                    <a:lstStyle/>
                    <a:p>
                      <a:pPr algn="l" fontAlgn="t"/>
                      <a:r>
                        <a:rPr lang="en-IN" sz="1600" dirty="0">
                          <a:effectLst/>
                        </a:rPr>
                        <a:t>Frequency of billing</a:t>
                      </a:r>
                    </a:p>
                  </a:txBody>
                  <a:tcPr marL="76200" marR="76200" marT="76200" marB="76200"/>
                </a:tc>
                <a:extLst>
                  <a:ext uri="{0D108BD9-81ED-4DB2-BD59-A6C34878D82A}">
                    <a16:rowId xmlns="" xmlns:a16="http://schemas.microsoft.com/office/drawing/2014/main" val="3604378782"/>
                  </a:ext>
                </a:extLst>
              </a:tr>
              <a:tr h="370840">
                <a:tc>
                  <a:txBody>
                    <a:bodyPr/>
                    <a:lstStyle/>
                    <a:p>
                      <a:pPr fontAlgn="t"/>
                      <a:r>
                        <a:rPr lang="en-IN" sz="1600" dirty="0">
                          <a:effectLst/>
                        </a:rPr>
                        <a:t>Domestic Residential</a:t>
                      </a:r>
                      <a:br>
                        <a:rPr lang="en-IN" sz="1600" dirty="0">
                          <a:effectLst/>
                        </a:rPr>
                      </a:br>
                      <a:r>
                        <a:rPr lang="en-IN" sz="1600" dirty="0">
                          <a:effectLst/>
                        </a:rPr>
                        <a:t>premises (Single </a:t>
                      </a:r>
                      <a:r>
                        <a:rPr lang="en-IN" sz="1600" dirty="0" err="1">
                          <a:effectLst/>
                        </a:rPr>
                        <a:t>buliding</a:t>
                      </a:r>
                      <a:r>
                        <a:rPr lang="en-IN" sz="1600" dirty="0">
                          <a:effectLst/>
                        </a:rPr>
                        <a:t>/ per apartment for block of apartments)</a:t>
                      </a:r>
                    </a:p>
                  </a:txBody>
                  <a:tcPr marL="76200" marR="76200" marT="76200" marB="76200"/>
                </a:tc>
                <a:tc>
                  <a:txBody>
                    <a:bodyPr/>
                    <a:lstStyle/>
                    <a:p>
                      <a:pPr fontAlgn="t"/>
                      <a:r>
                        <a:rPr lang="en-IN" sz="1600">
                          <a:effectLst/>
                        </a:rPr>
                        <a:t>Upto 10 KL</a:t>
                      </a:r>
                    </a:p>
                  </a:txBody>
                  <a:tcPr marL="76200" marR="76200" marT="76200" marB="76200"/>
                </a:tc>
                <a:tc>
                  <a:txBody>
                    <a:bodyPr/>
                    <a:lstStyle/>
                    <a:p>
                      <a:pPr fontAlgn="t"/>
                      <a:r>
                        <a:rPr lang="en-IN" sz="1600">
                          <a:effectLst/>
                        </a:rPr>
                        <a:t>4.00</a:t>
                      </a:r>
                    </a:p>
                  </a:txBody>
                  <a:tcPr marL="76200" marR="76200" marT="76200" marB="76200"/>
                </a:tc>
                <a:tc>
                  <a:txBody>
                    <a:bodyPr/>
                    <a:lstStyle/>
                    <a:p>
                      <a:pPr fontAlgn="t"/>
                      <a:r>
                        <a:rPr lang="en-IN" sz="1600">
                          <a:effectLst/>
                        </a:rPr>
                        <a:t>Rs.80/- per month per dwelling unit</a:t>
                      </a:r>
                    </a:p>
                  </a:txBody>
                  <a:tcPr marL="76200" marR="76200" marT="76200" marB="76200"/>
                </a:tc>
                <a:tc>
                  <a:txBody>
                    <a:bodyPr/>
                    <a:lstStyle/>
                    <a:p>
                      <a:pPr fontAlgn="t"/>
                      <a:r>
                        <a:rPr lang="en-IN" sz="1600" dirty="0">
                          <a:effectLst/>
                        </a:rPr>
                        <a:t>Monthly</a:t>
                      </a:r>
                    </a:p>
                  </a:txBody>
                  <a:tcPr marL="76200" marR="76200" marT="76200" marB="76200"/>
                </a:tc>
                <a:extLst>
                  <a:ext uri="{0D108BD9-81ED-4DB2-BD59-A6C34878D82A}">
                    <a16:rowId xmlns="" xmlns:a16="http://schemas.microsoft.com/office/drawing/2014/main" val="366696118"/>
                  </a:ext>
                </a:extLst>
              </a:tr>
              <a:tr h="370840">
                <a:tc>
                  <a:txBody>
                    <a:bodyPr/>
                    <a:lstStyle/>
                    <a:p>
                      <a:pPr fontAlgn="t"/>
                      <a:endParaRPr lang="en-IN" sz="1600">
                        <a:effectLst/>
                      </a:endParaRPr>
                    </a:p>
                  </a:txBody>
                  <a:tcPr marL="76200" marR="76200" marT="76200" marB="76200"/>
                </a:tc>
                <a:tc>
                  <a:txBody>
                    <a:bodyPr/>
                    <a:lstStyle/>
                    <a:p>
                      <a:pPr fontAlgn="t"/>
                      <a:r>
                        <a:rPr lang="en-IN" sz="1600">
                          <a:effectLst/>
                        </a:rPr>
                        <a:t>11 to 15KL</a:t>
                      </a:r>
                    </a:p>
                  </a:txBody>
                  <a:tcPr marL="76200" marR="76200" marT="76200" marB="76200"/>
                </a:tc>
                <a:tc>
                  <a:txBody>
                    <a:bodyPr/>
                    <a:lstStyle/>
                    <a:p>
                      <a:pPr fontAlgn="t"/>
                      <a:r>
                        <a:rPr lang="en-IN" sz="1600">
                          <a:effectLst/>
                        </a:rPr>
                        <a:t>16.00</a:t>
                      </a:r>
                    </a:p>
                  </a:txBody>
                  <a:tcPr marL="76200" marR="76200" marT="76200" marB="76200"/>
                </a:tc>
                <a:tc>
                  <a:txBody>
                    <a:bodyPr/>
                    <a:lstStyle/>
                    <a:p>
                      <a:pPr fontAlgn="t"/>
                      <a:endParaRPr lang="en-IN" sz="1600">
                        <a:effectLst/>
                      </a:endParaRPr>
                    </a:p>
                  </a:txBody>
                  <a:tcPr marL="76200" marR="76200" marT="76200" marB="76200"/>
                </a:tc>
                <a:tc>
                  <a:txBody>
                    <a:bodyPr/>
                    <a:lstStyle/>
                    <a:p>
                      <a:pPr fontAlgn="t"/>
                      <a:endParaRPr lang="en-IN" sz="1600" dirty="0">
                        <a:effectLst/>
                      </a:endParaRPr>
                    </a:p>
                  </a:txBody>
                  <a:tcPr marL="76200" marR="76200" marT="76200" marB="76200"/>
                </a:tc>
                <a:extLst>
                  <a:ext uri="{0D108BD9-81ED-4DB2-BD59-A6C34878D82A}">
                    <a16:rowId xmlns="" xmlns:a16="http://schemas.microsoft.com/office/drawing/2014/main" val="2467223901"/>
                  </a:ext>
                </a:extLst>
              </a:tr>
              <a:tr h="370840">
                <a:tc>
                  <a:txBody>
                    <a:bodyPr/>
                    <a:lstStyle/>
                    <a:p>
                      <a:pPr fontAlgn="t"/>
                      <a:endParaRPr lang="en-IN" sz="1600">
                        <a:effectLst/>
                      </a:endParaRPr>
                    </a:p>
                  </a:txBody>
                  <a:tcPr marL="76200" marR="76200" marT="76200" marB="76200"/>
                </a:tc>
                <a:tc>
                  <a:txBody>
                    <a:bodyPr/>
                    <a:lstStyle/>
                    <a:p>
                      <a:pPr fontAlgn="t"/>
                      <a:r>
                        <a:rPr lang="en-IN" sz="1600">
                          <a:effectLst/>
                        </a:rPr>
                        <a:t>16 to 25 KL</a:t>
                      </a:r>
                    </a:p>
                  </a:txBody>
                  <a:tcPr marL="76200" marR="76200" marT="76200" marB="76200"/>
                </a:tc>
                <a:tc>
                  <a:txBody>
                    <a:bodyPr/>
                    <a:lstStyle/>
                    <a:p>
                      <a:pPr fontAlgn="t"/>
                      <a:r>
                        <a:rPr lang="en-IN" sz="1600">
                          <a:effectLst/>
                        </a:rPr>
                        <a:t>24.00</a:t>
                      </a:r>
                    </a:p>
                  </a:txBody>
                  <a:tcPr marL="76200" marR="76200" marT="76200" marB="76200"/>
                </a:tc>
                <a:tc>
                  <a:txBody>
                    <a:bodyPr/>
                    <a:lstStyle/>
                    <a:p>
                      <a:pPr fontAlgn="t"/>
                      <a:endParaRPr lang="en-IN" sz="1600">
                        <a:effectLst/>
                      </a:endParaRPr>
                    </a:p>
                  </a:txBody>
                  <a:tcPr marL="76200" marR="76200" marT="76200" marB="76200"/>
                </a:tc>
                <a:tc>
                  <a:txBody>
                    <a:bodyPr/>
                    <a:lstStyle/>
                    <a:p>
                      <a:pPr fontAlgn="t"/>
                      <a:endParaRPr lang="en-IN" sz="1600" dirty="0">
                        <a:effectLst/>
                      </a:endParaRPr>
                    </a:p>
                  </a:txBody>
                  <a:tcPr marL="76200" marR="76200" marT="76200" marB="76200"/>
                </a:tc>
                <a:extLst>
                  <a:ext uri="{0D108BD9-81ED-4DB2-BD59-A6C34878D82A}">
                    <a16:rowId xmlns="" xmlns:a16="http://schemas.microsoft.com/office/drawing/2014/main" val="2295589618"/>
                  </a:ext>
                </a:extLst>
              </a:tr>
              <a:tr h="370840">
                <a:tc>
                  <a:txBody>
                    <a:bodyPr/>
                    <a:lstStyle/>
                    <a:p>
                      <a:pPr fontAlgn="t"/>
                      <a:endParaRPr lang="en-IN" sz="1600">
                        <a:effectLst/>
                      </a:endParaRPr>
                    </a:p>
                  </a:txBody>
                  <a:tcPr marL="76200" marR="76200" marT="76200" marB="76200"/>
                </a:tc>
                <a:tc>
                  <a:txBody>
                    <a:bodyPr/>
                    <a:lstStyle/>
                    <a:p>
                      <a:pPr fontAlgn="t"/>
                      <a:r>
                        <a:rPr lang="en-IN" sz="1600">
                          <a:effectLst/>
                        </a:rPr>
                        <a:t>Above 25 KL</a:t>
                      </a:r>
                    </a:p>
                  </a:txBody>
                  <a:tcPr marL="76200" marR="76200" marT="76200" marB="76200"/>
                </a:tc>
                <a:tc>
                  <a:txBody>
                    <a:bodyPr/>
                    <a:lstStyle/>
                    <a:p>
                      <a:pPr fontAlgn="t"/>
                      <a:r>
                        <a:rPr lang="en-IN" sz="1600">
                          <a:effectLst/>
                        </a:rPr>
                        <a:t>40.00</a:t>
                      </a:r>
                    </a:p>
                  </a:txBody>
                  <a:tcPr marL="76200" marR="76200" marT="76200" marB="76200"/>
                </a:tc>
                <a:tc>
                  <a:txBody>
                    <a:bodyPr/>
                    <a:lstStyle/>
                    <a:p>
                      <a:pPr fontAlgn="t"/>
                      <a:endParaRPr lang="en-IN" sz="1600">
                        <a:effectLst/>
                      </a:endParaRPr>
                    </a:p>
                  </a:txBody>
                  <a:tcPr marL="76200" marR="76200" marT="76200" marB="76200"/>
                </a:tc>
                <a:tc>
                  <a:txBody>
                    <a:bodyPr/>
                    <a:lstStyle/>
                    <a:p>
                      <a:pPr fontAlgn="t"/>
                      <a:endParaRPr lang="en-IN" sz="1600" dirty="0">
                        <a:effectLst/>
                      </a:endParaRPr>
                    </a:p>
                  </a:txBody>
                  <a:tcPr marL="76200" marR="76200" marT="76200" marB="76200"/>
                </a:tc>
                <a:extLst>
                  <a:ext uri="{0D108BD9-81ED-4DB2-BD59-A6C34878D82A}">
                    <a16:rowId xmlns="" xmlns:a16="http://schemas.microsoft.com/office/drawing/2014/main" val="1596693089"/>
                  </a:ext>
                </a:extLst>
              </a:tr>
            </a:tbl>
          </a:graphicData>
        </a:graphic>
      </p:graphicFrame>
      <p:sp>
        <p:nvSpPr>
          <p:cNvPr id="15" name="Title 1">
            <a:extLst>
              <a:ext uri="{FF2B5EF4-FFF2-40B4-BE49-F238E27FC236}">
                <a16:creationId xmlns="" xmlns:a16="http://schemas.microsoft.com/office/drawing/2014/main" id="{896A8CEA-B792-4A69-A22F-74E6D1B1C853}"/>
              </a:ext>
            </a:extLst>
          </p:cNvPr>
          <p:cNvSpPr txBox="1">
            <a:spLocks/>
          </p:cNvSpPr>
          <p:nvPr/>
        </p:nvSpPr>
        <p:spPr>
          <a:xfrm>
            <a:off x="1071943" y="889173"/>
            <a:ext cx="10058400" cy="7820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i="1" dirty="0">
                <a:latin typeface="Cambria" panose="02040503050406030204" pitchFamily="18" charset="0"/>
              </a:rPr>
              <a:t>Revenue Plan: Domestic Users</a:t>
            </a:r>
          </a:p>
        </p:txBody>
      </p:sp>
    </p:spTree>
    <p:extLst>
      <p:ext uri="{BB962C8B-B14F-4D97-AF65-F5344CB8AC3E}">
        <p14:creationId xmlns:p14="http://schemas.microsoft.com/office/powerpoint/2010/main" val="3520980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76B74439-83F0-4ACF-A9D2-337CE9ED9FF8}"/>
              </a:ext>
            </a:extLst>
          </p:cNvPr>
          <p:cNvGraphicFramePr>
            <a:graphicFrameLocks noGrp="1"/>
          </p:cNvGraphicFramePr>
          <p:nvPr>
            <p:ph idx="1"/>
            <p:extLst>
              <p:ext uri="{D42A27DB-BD31-4B8C-83A1-F6EECF244321}">
                <p14:modId xmlns:p14="http://schemas.microsoft.com/office/powerpoint/2010/main" val="1994252348"/>
              </p:ext>
            </p:extLst>
          </p:nvPr>
        </p:nvGraphicFramePr>
        <p:xfrm>
          <a:off x="929148" y="1802019"/>
          <a:ext cx="10226215" cy="4480560"/>
        </p:xfrm>
        <a:graphic>
          <a:graphicData uri="http://schemas.openxmlformats.org/drawingml/2006/table">
            <a:tbl>
              <a:tblPr firstRow="1" bandRow="1">
                <a:tableStyleId>{5C22544A-7EE6-4342-B048-85BDC9FD1C3A}</a:tableStyleId>
              </a:tblPr>
              <a:tblGrid>
                <a:gridCol w="2179495">
                  <a:extLst>
                    <a:ext uri="{9D8B030D-6E8A-4147-A177-3AD203B41FA5}">
                      <a16:colId xmlns="" xmlns:a16="http://schemas.microsoft.com/office/drawing/2014/main" val="2056252143"/>
                    </a:ext>
                  </a:extLst>
                </a:gridCol>
                <a:gridCol w="2011680">
                  <a:extLst>
                    <a:ext uri="{9D8B030D-6E8A-4147-A177-3AD203B41FA5}">
                      <a16:colId xmlns="" xmlns:a16="http://schemas.microsoft.com/office/drawing/2014/main" val="796182176"/>
                    </a:ext>
                  </a:extLst>
                </a:gridCol>
                <a:gridCol w="2106387">
                  <a:extLst>
                    <a:ext uri="{9D8B030D-6E8A-4147-A177-3AD203B41FA5}">
                      <a16:colId xmlns="" xmlns:a16="http://schemas.microsoft.com/office/drawing/2014/main" val="434816934"/>
                    </a:ext>
                  </a:extLst>
                </a:gridCol>
                <a:gridCol w="1916973">
                  <a:extLst>
                    <a:ext uri="{9D8B030D-6E8A-4147-A177-3AD203B41FA5}">
                      <a16:colId xmlns="" xmlns:a16="http://schemas.microsoft.com/office/drawing/2014/main" val="2537520901"/>
                    </a:ext>
                  </a:extLst>
                </a:gridCol>
                <a:gridCol w="2011680">
                  <a:extLst>
                    <a:ext uri="{9D8B030D-6E8A-4147-A177-3AD203B41FA5}">
                      <a16:colId xmlns="" xmlns:a16="http://schemas.microsoft.com/office/drawing/2014/main" val="3550574802"/>
                    </a:ext>
                  </a:extLst>
                </a:gridCol>
              </a:tblGrid>
              <a:tr h="370840">
                <a:tc>
                  <a:txBody>
                    <a:bodyPr/>
                    <a:lstStyle/>
                    <a:p>
                      <a:pPr algn="l" fontAlgn="t"/>
                      <a:r>
                        <a:rPr lang="en-IN" sz="1600" dirty="0">
                          <a:effectLst/>
                        </a:rPr>
                        <a:t>Category      </a:t>
                      </a:r>
                    </a:p>
                  </a:txBody>
                  <a:tcPr marL="76200" marR="76200" marT="76200" marB="76200"/>
                </a:tc>
                <a:tc>
                  <a:txBody>
                    <a:bodyPr/>
                    <a:lstStyle/>
                    <a:p>
                      <a:pPr algn="l" fontAlgn="t"/>
                      <a:r>
                        <a:rPr lang="en-IN" sz="1600">
                          <a:effectLst/>
                        </a:rPr>
                        <a:t>Qty of water</a:t>
                      </a:r>
                    </a:p>
                  </a:txBody>
                  <a:tcPr marL="76200" marR="76200" marT="76200" marB="76200"/>
                </a:tc>
                <a:tc>
                  <a:txBody>
                    <a:bodyPr/>
                    <a:lstStyle/>
                    <a:p>
                      <a:pPr algn="l" fontAlgn="t"/>
                      <a:r>
                        <a:rPr lang="en-IN" sz="1600">
                          <a:effectLst/>
                        </a:rPr>
                        <a:t>Rate/KL in Rs.</a:t>
                      </a:r>
                    </a:p>
                  </a:txBody>
                  <a:tcPr marL="76200" marR="76200" marT="76200" marB="76200"/>
                </a:tc>
                <a:tc>
                  <a:txBody>
                    <a:bodyPr/>
                    <a:lstStyle/>
                    <a:p>
                      <a:pPr algn="l" fontAlgn="t"/>
                      <a:r>
                        <a:rPr lang="en-IN" sz="1600" dirty="0">
                          <a:effectLst/>
                        </a:rPr>
                        <a:t>Minimum Rate</a:t>
                      </a:r>
                      <a:br>
                        <a:rPr lang="en-IN" sz="1600" dirty="0">
                          <a:effectLst/>
                        </a:rPr>
                      </a:br>
                      <a:r>
                        <a:rPr lang="en-IN" sz="1600" dirty="0">
                          <a:effectLst/>
                        </a:rPr>
                        <a:t>Chargeable in Rs.</a:t>
                      </a:r>
                    </a:p>
                  </a:txBody>
                  <a:tcPr marL="76200" marR="76200" marT="76200" marB="76200"/>
                </a:tc>
                <a:tc>
                  <a:txBody>
                    <a:bodyPr/>
                    <a:lstStyle/>
                    <a:p>
                      <a:pPr algn="l" fontAlgn="t"/>
                      <a:r>
                        <a:rPr lang="en-IN" sz="1600" dirty="0">
                          <a:effectLst/>
                        </a:rPr>
                        <a:t>Frequency of billing</a:t>
                      </a:r>
                    </a:p>
                  </a:txBody>
                  <a:tcPr marL="76200" marR="76200" marT="76200" marB="76200"/>
                </a:tc>
                <a:extLst>
                  <a:ext uri="{0D108BD9-81ED-4DB2-BD59-A6C34878D82A}">
                    <a16:rowId xmlns="" xmlns:a16="http://schemas.microsoft.com/office/drawing/2014/main" val="2910571868"/>
                  </a:ext>
                </a:extLst>
              </a:tr>
              <a:tr h="370840">
                <a:tc>
                  <a:txBody>
                    <a:bodyPr/>
                    <a:lstStyle/>
                    <a:p>
                      <a:pPr fontAlgn="t"/>
                      <a:r>
                        <a:rPr lang="nb-NO" sz="1600" dirty="0">
                          <a:effectLst/>
                        </a:rPr>
                        <a:t>Private Hospital</a:t>
                      </a:r>
                    </a:p>
                  </a:txBody>
                  <a:tcPr marL="76200" marR="76200" marT="76200" marB="76200"/>
                </a:tc>
                <a:tc>
                  <a:txBody>
                    <a:bodyPr/>
                    <a:lstStyle/>
                    <a:p>
                      <a:pPr fontAlgn="t"/>
                      <a:r>
                        <a:rPr lang="nb-NO" sz="1600" dirty="0">
                          <a:effectLst/>
                        </a:rPr>
                        <a:t>upto 500 KL</a:t>
                      </a:r>
                      <a:endParaRPr lang="en-IN" sz="1600" dirty="0">
                        <a:effectLst/>
                      </a:endParaRPr>
                    </a:p>
                  </a:txBody>
                  <a:tcPr marL="76200" marR="76200" marT="76200" marB="76200"/>
                </a:tc>
                <a:tc>
                  <a:txBody>
                    <a:bodyPr/>
                    <a:lstStyle/>
                    <a:p>
                      <a:pPr fontAlgn="t"/>
                      <a:r>
                        <a:rPr lang="nb-NO" sz="1600" dirty="0">
                          <a:effectLst/>
                        </a:rPr>
                        <a:t>Rs.103/KL.</a:t>
                      </a:r>
                      <a:endParaRPr lang="en-IN" sz="1600" dirty="0">
                        <a:effectLst/>
                      </a:endParaRP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dirty="0">
                          <a:effectLst/>
                        </a:rPr>
                        <a:t>Rs.1694/- * (Water Intensive)</a:t>
                      </a:r>
                    </a:p>
                  </a:txBody>
                  <a:tcPr marL="76200" marR="76200" marT="76200" marB="762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effectLst/>
                        </a:rPr>
                        <a:t>Monthly</a:t>
                      </a:r>
                    </a:p>
                    <a:p>
                      <a:endParaRPr lang="en-IN" sz="1600" dirty="0"/>
                    </a:p>
                  </a:txBody>
                  <a:tcPr/>
                </a:tc>
                <a:extLst>
                  <a:ext uri="{0D108BD9-81ED-4DB2-BD59-A6C34878D82A}">
                    <a16:rowId xmlns="" xmlns:a16="http://schemas.microsoft.com/office/drawing/2014/main" val="3603708951"/>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dirty="0">
                          <a:effectLst/>
                        </a:rPr>
                        <a:t>Private Hospitals</a:t>
                      </a:r>
                    </a:p>
                  </a:txBody>
                  <a:tcPr marL="76200" marR="76200" marT="76200" marB="76200"/>
                </a:tc>
                <a:tc>
                  <a:txBody>
                    <a:bodyPr/>
                    <a:lstStyle/>
                    <a:p>
                      <a:pPr fontAlgn="t"/>
                      <a:r>
                        <a:rPr lang="en-IN" sz="1600" dirty="0">
                          <a:effectLst/>
                        </a:rPr>
                        <a:t>above 500 KL</a:t>
                      </a:r>
                    </a:p>
                  </a:txBody>
                  <a:tcPr marL="76200" marR="76200" marT="76200" marB="76200"/>
                </a:tc>
                <a:tc>
                  <a:txBody>
                    <a:bodyPr/>
                    <a:lstStyle/>
                    <a:p>
                      <a:pPr fontAlgn="t"/>
                      <a:r>
                        <a:rPr lang="en-IN" sz="1600" dirty="0">
                          <a:effectLst/>
                        </a:rPr>
                        <a:t>Rs.169/KL. for entire quantity.</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dirty="0">
                          <a:effectLst/>
                        </a:rPr>
                        <a:t>Rs.1694/- * (Water Intensive)</a:t>
                      </a:r>
                    </a:p>
                  </a:txBody>
                  <a:tcPr marL="76200" marR="76200" marT="76200" marB="76200"/>
                </a:tc>
                <a:tc>
                  <a:txBody>
                    <a:bodyPr/>
                    <a:lstStyle/>
                    <a:p>
                      <a:pPr fontAlgn="t"/>
                      <a:r>
                        <a:rPr lang="en-IN" sz="1600" dirty="0">
                          <a:effectLst/>
                        </a:rPr>
                        <a:t>Monthly</a:t>
                      </a:r>
                    </a:p>
                  </a:txBody>
                  <a:tcPr marL="76200" marR="76200" marT="76200" marB="76200"/>
                </a:tc>
                <a:extLst>
                  <a:ext uri="{0D108BD9-81ED-4DB2-BD59-A6C34878D82A}">
                    <a16:rowId xmlns="" xmlns:a16="http://schemas.microsoft.com/office/drawing/2014/main" val="1856076747"/>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dirty="0">
                          <a:effectLst/>
                        </a:rPr>
                        <a:t>All others</a:t>
                      </a:r>
                    </a:p>
                    <a:p>
                      <a:pPr fontAlgn="t"/>
                      <a:endParaRPr lang="en-IN" sz="1400" dirty="0">
                        <a:effectLst/>
                      </a:endParaRPr>
                    </a:p>
                  </a:txBody>
                  <a:tcPr marL="76200" marR="76200" marT="76200" marB="76200"/>
                </a:tc>
                <a:tc>
                  <a:txBody>
                    <a:bodyPr/>
                    <a:lstStyle/>
                    <a:p>
                      <a:pPr fontAlgn="t"/>
                      <a:r>
                        <a:rPr lang="en-IN" sz="1600" dirty="0" err="1">
                          <a:effectLst/>
                        </a:rPr>
                        <a:t>Upto</a:t>
                      </a:r>
                      <a:r>
                        <a:rPr lang="en-IN" sz="1600" dirty="0">
                          <a:effectLst/>
                        </a:rPr>
                        <a:t> 500 KL</a:t>
                      </a:r>
                    </a:p>
                  </a:txBody>
                  <a:tcPr marL="76200" marR="76200" marT="76200" marB="76200"/>
                </a:tc>
                <a:tc>
                  <a:txBody>
                    <a:bodyPr/>
                    <a:lstStyle/>
                    <a:p>
                      <a:pPr fontAlgn="t"/>
                      <a:r>
                        <a:rPr lang="en-IN" sz="1600" dirty="0">
                          <a:effectLst/>
                        </a:rPr>
                        <a:t>Rs.73/KL.</a:t>
                      </a:r>
                    </a:p>
                  </a:txBody>
                  <a:tcPr marL="76200" marR="76200" marT="76200" marB="76200"/>
                </a:tc>
                <a:tc>
                  <a:txBody>
                    <a:bodyPr/>
                    <a:lstStyle/>
                    <a:p>
                      <a:pPr fontAlgn="t"/>
                      <a:r>
                        <a:rPr lang="en-IN" sz="1600" dirty="0">
                          <a:effectLst/>
                        </a:rPr>
                        <a:t>Rs.1452/- * (Water intensive)</a:t>
                      </a:r>
                    </a:p>
                  </a:txBody>
                  <a:tcPr marL="76200" marR="76200" marT="76200" marB="76200"/>
                </a:tc>
                <a:tc>
                  <a:txBody>
                    <a:bodyPr/>
                    <a:lstStyle/>
                    <a:p>
                      <a:pPr fontAlgn="t"/>
                      <a:r>
                        <a:rPr lang="en-IN" sz="1600">
                          <a:effectLst/>
                        </a:rPr>
                        <a:t>Monthly</a:t>
                      </a:r>
                    </a:p>
                  </a:txBody>
                  <a:tcPr marL="76200" marR="76200" marT="76200" marB="76200"/>
                </a:tc>
                <a:extLst>
                  <a:ext uri="{0D108BD9-81ED-4DB2-BD59-A6C34878D82A}">
                    <a16:rowId xmlns="" xmlns:a16="http://schemas.microsoft.com/office/drawing/2014/main" val="4054099501"/>
                  </a:ext>
                </a:extLst>
              </a:tr>
              <a:tr h="370840">
                <a:tc>
                  <a:txBody>
                    <a:bodyPr/>
                    <a:lstStyle/>
                    <a:p>
                      <a:pPr fontAlgn="t"/>
                      <a:r>
                        <a:rPr lang="en-IN" sz="1600" dirty="0">
                          <a:effectLst/>
                        </a:rPr>
                        <a:t>All others </a:t>
                      </a:r>
                    </a:p>
                  </a:txBody>
                  <a:tcPr marL="76200" marR="76200" marT="76200" marB="76200"/>
                </a:tc>
                <a:tc>
                  <a:txBody>
                    <a:bodyPr/>
                    <a:lstStyle/>
                    <a:p>
                      <a:pPr fontAlgn="t"/>
                      <a:r>
                        <a:rPr lang="en-IN" sz="1600" dirty="0">
                          <a:effectLst/>
                        </a:rPr>
                        <a:t>above 500 KL</a:t>
                      </a:r>
                    </a:p>
                  </a:txBody>
                  <a:tcPr marL="76200" marR="76200" marT="76200" marB="76200"/>
                </a:tc>
                <a:tc>
                  <a:txBody>
                    <a:bodyPr/>
                    <a:lstStyle/>
                    <a:p>
                      <a:pPr fontAlgn="t"/>
                      <a:r>
                        <a:rPr lang="en-IN" sz="1600" dirty="0">
                          <a:effectLst/>
                        </a:rPr>
                        <a:t>Rs.132/KL. for entire quantity</a:t>
                      </a:r>
                    </a:p>
                  </a:txBody>
                  <a:tcPr marL="76200" marR="76200" marT="76200" marB="76200"/>
                </a:tc>
                <a:tc>
                  <a:txBody>
                    <a:bodyPr/>
                    <a:lstStyle/>
                    <a:p>
                      <a:pPr fontAlgn="t"/>
                      <a:r>
                        <a:rPr lang="en-IN" sz="1600" dirty="0">
                          <a:effectLst/>
                        </a:rPr>
                        <a:t>Rs.1452/- * (Water intensive)</a:t>
                      </a:r>
                    </a:p>
                  </a:txBody>
                  <a:tcPr marL="76200" marR="76200" marT="76200" marB="76200"/>
                </a:tc>
                <a:tc>
                  <a:txBody>
                    <a:bodyPr/>
                    <a:lstStyle/>
                    <a:p>
                      <a:pPr fontAlgn="t"/>
                      <a:r>
                        <a:rPr lang="en-IN" sz="1600">
                          <a:effectLst/>
                        </a:rPr>
                        <a:t>Monthly</a:t>
                      </a:r>
                    </a:p>
                  </a:txBody>
                  <a:tcPr marL="76200" marR="76200" marT="76200" marB="76200"/>
                </a:tc>
                <a:extLst>
                  <a:ext uri="{0D108BD9-81ED-4DB2-BD59-A6C34878D82A}">
                    <a16:rowId xmlns="" xmlns:a16="http://schemas.microsoft.com/office/drawing/2014/main" val="321361030"/>
                  </a:ext>
                </a:extLst>
              </a:tr>
              <a:tr h="370840">
                <a:tc>
                  <a:txBody>
                    <a:bodyPr/>
                    <a:lstStyle/>
                    <a:p>
                      <a:pPr fontAlgn="t"/>
                      <a:r>
                        <a:rPr lang="en-IN" sz="1600" dirty="0">
                          <a:effectLst/>
                        </a:rPr>
                        <a:t>Industry</a:t>
                      </a:r>
                    </a:p>
                  </a:txBody>
                  <a:tcPr marL="76200" marR="76200" marT="76200" marB="76200"/>
                </a:tc>
                <a:tc>
                  <a:txBody>
                    <a:bodyPr/>
                    <a:lstStyle/>
                    <a:p>
                      <a:pPr fontAlgn="t"/>
                      <a:r>
                        <a:rPr lang="en-IN" sz="1600" dirty="0" err="1">
                          <a:effectLst/>
                        </a:rPr>
                        <a:t>Upto</a:t>
                      </a:r>
                      <a:r>
                        <a:rPr lang="en-IN" sz="1600" dirty="0">
                          <a:effectLst/>
                        </a:rPr>
                        <a:t> – 500 KL</a:t>
                      </a:r>
                    </a:p>
                  </a:txBody>
                  <a:tcPr marL="76200" marR="76200" marT="76200" marB="76200"/>
                </a:tc>
                <a:tc>
                  <a:txBody>
                    <a:bodyPr/>
                    <a:lstStyle/>
                    <a:p>
                      <a:pPr fontAlgn="t"/>
                      <a:r>
                        <a:rPr lang="en-IN" sz="1600" dirty="0">
                          <a:effectLst/>
                        </a:rPr>
                        <a:t>Rs.73/KL</a:t>
                      </a:r>
                    </a:p>
                  </a:txBody>
                  <a:tcPr marL="76200" marR="76200" marT="76200" marB="76200"/>
                </a:tc>
                <a:tc>
                  <a:txBody>
                    <a:bodyPr/>
                    <a:lstStyle/>
                    <a:p>
                      <a:pPr fontAlgn="t"/>
                      <a:r>
                        <a:rPr lang="en-IN" sz="1600" dirty="0">
                          <a:effectLst/>
                        </a:rPr>
                        <a:t>Rs.787 /- (Water intensive)</a:t>
                      </a:r>
                    </a:p>
                  </a:txBody>
                  <a:tcPr marL="76200" marR="76200" marT="76200" marB="76200"/>
                </a:tc>
                <a:tc>
                  <a:txBody>
                    <a:bodyPr/>
                    <a:lstStyle/>
                    <a:p>
                      <a:pPr fontAlgn="t"/>
                      <a:r>
                        <a:rPr lang="en-IN" sz="1600" dirty="0">
                          <a:effectLst/>
                        </a:rPr>
                        <a:t>Monthly</a:t>
                      </a:r>
                    </a:p>
                  </a:txBody>
                  <a:tcPr marL="76200" marR="76200" marT="76200" marB="76200"/>
                </a:tc>
                <a:extLst>
                  <a:ext uri="{0D108BD9-81ED-4DB2-BD59-A6C34878D82A}">
                    <a16:rowId xmlns="" xmlns:a16="http://schemas.microsoft.com/office/drawing/2014/main" val="141201724"/>
                  </a:ext>
                </a:extLst>
              </a:tr>
              <a:tr h="370840">
                <a:tc>
                  <a:txBody>
                    <a:bodyPr/>
                    <a:lstStyle/>
                    <a:p>
                      <a:pPr fontAlgn="t"/>
                      <a:r>
                        <a:rPr lang="en-IN" sz="1600" dirty="0">
                          <a:effectLst/>
                        </a:rPr>
                        <a:t>Industry</a:t>
                      </a:r>
                    </a:p>
                  </a:txBody>
                  <a:tcPr marL="76200" marR="76200" marT="76200" marB="76200"/>
                </a:tc>
                <a:tc>
                  <a:txBody>
                    <a:bodyPr/>
                    <a:lstStyle/>
                    <a:p>
                      <a:pPr fontAlgn="t"/>
                      <a:r>
                        <a:rPr lang="en-IN" sz="1600" dirty="0">
                          <a:effectLst/>
                        </a:rPr>
                        <a:t>above 500 KL</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600" dirty="0">
                          <a:effectLst/>
                        </a:rPr>
                        <a:t>Rs.145/KL for entire quantity</a:t>
                      </a:r>
                    </a:p>
                  </a:txBody>
                  <a:tcPr marL="76200" marR="76200" marT="76200" marB="76200"/>
                </a:tc>
                <a:tc>
                  <a:txBody>
                    <a:bodyPr/>
                    <a:lstStyle/>
                    <a:p>
                      <a:pPr fontAlgn="t"/>
                      <a:r>
                        <a:rPr lang="en-IN" sz="1600" dirty="0">
                          <a:effectLst/>
                        </a:rPr>
                        <a:t>Rs.787 /- (Water intensive)</a:t>
                      </a:r>
                    </a:p>
                  </a:txBody>
                  <a:tcPr marL="76200" marR="76200" marT="76200" marB="76200"/>
                </a:tc>
                <a:tc>
                  <a:txBody>
                    <a:bodyPr/>
                    <a:lstStyle/>
                    <a:p>
                      <a:pPr fontAlgn="t"/>
                      <a:r>
                        <a:rPr lang="en-IN" sz="1600" dirty="0">
                          <a:effectLst/>
                        </a:rPr>
                        <a:t>Monthly</a:t>
                      </a:r>
                    </a:p>
                  </a:txBody>
                  <a:tcPr marL="76200" marR="76200" marT="76200" marB="76200"/>
                </a:tc>
                <a:extLst>
                  <a:ext uri="{0D108BD9-81ED-4DB2-BD59-A6C34878D82A}">
                    <a16:rowId xmlns="" xmlns:a16="http://schemas.microsoft.com/office/drawing/2014/main" val="4076121027"/>
                  </a:ext>
                </a:extLst>
              </a:tr>
            </a:tbl>
          </a:graphicData>
        </a:graphic>
      </p:graphicFrame>
      <p:sp>
        <p:nvSpPr>
          <p:cNvPr id="4" name="Date Placeholder 3">
            <a:extLst>
              <a:ext uri="{FF2B5EF4-FFF2-40B4-BE49-F238E27FC236}">
                <a16:creationId xmlns="" xmlns:a16="http://schemas.microsoft.com/office/drawing/2014/main" id="{C8A753B6-F70B-4F2B-B05C-41F62964397B}"/>
              </a:ext>
            </a:extLst>
          </p:cNvPr>
          <p:cNvSpPr>
            <a:spLocks noGrp="1"/>
          </p:cNvSpPr>
          <p:nvPr>
            <p:ph type="dt" sz="half" idx="10"/>
          </p:nvPr>
        </p:nvSpPr>
        <p:spPr/>
        <p:txBody>
          <a:bodyPr/>
          <a:lstStyle/>
          <a:p>
            <a:fld id="{0695F5D6-9DE1-4CCE-9AB9-B3CE74965857}" type="datetime1">
              <a:rPr lang="en-US" smtClean="0"/>
              <a:t>11/17/2019</a:t>
            </a:fld>
            <a:endParaRPr lang="en-US" dirty="0"/>
          </a:p>
        </p:txBody>
      </p:sp>
      <p:sp>
        <p:nvSpPr>
          <p:cNvPr id="5" name="Footer Placeholder 4">
            <a:extLst>
              <a:ext uri="{FF2B5EF4-FFF2-40B4-BE49-F238E27FC236}">
                <a16:creationId xmlns="" xmlns:a16="http://schemas.microsoft.com/office/drawing/2014/main" id="{5F9A41F5-BAA7-40B1-8841-D1CEDBDECB30}"/>
              </a:ext>
            </a:extLst>
          </p:cNvPr>
          <p:cNvSpPr>
            <a:spLocks noGrp="1"/>
          </p:cNvSpPr>
          <p:nvPr>
            <p:ph type="ftr" sz="quarter" idx="11"/>
          </p:nvPr>
        </p:nvSpPr>
        <p:spPr/>
        <p:txBody>
          <a:bodyPr/>
          <a:lstStyle/>
          <a:p>
            <a:r>
              <a:rPr lang="en-US" dirty="0" err="1"/>
              <a:t>Bengalathon</a:t>
            </a:r>
            <a:r>
              <a:rPr lang="en-US" dirty="0"/>
              <a:t> 2018 - 19: An IT &amp; E Department Initiative</a:t>
            </a:r>
          </a:p>
        </p:txBody>
      </p:sp>
      <p:sp>
        <p:nvSpPr>
          <p:cNvPr id="6" name="Slide Number Placeholder 5">
            <a:extLst>
              <a:ext uri="{FF2B5EF4-FFF2-40B4-BE49-F238E27FC236}">
                <a16:creationId xmlns="" xmlns:a16="http://schemas.microsoft.com/office/drawing/2014/main" id="{8ABC72CC-6C90-4C36-91DC-F7631AC0CA9A}"/>
              </a:ext>
            </a:extLst>
          </p:cNvPr>
          <p:cNvSpPr>
            <a:spLocks noGrp="1"/>
          </p:cNvSpPr>
          <p:nvPr>
            <p:ph type="sldNum" sz="quarter" idx="12"/>
          </p:nvPr>
        </p:nvSpPr>
        <p:spPr/>
        <p:txBody>
          <a:bodyPr/>
          <a:lstStyle/>
          <a:p>
            <a:fld id="{2B7D5BEC-95F8-47B9-9E8F-BBA8E530B6C3}" type="slidenum">
              <a:rPr lang="en-US" smtClean="0"/>
              <a:pPr/>
              <a:t>21</a:t>
            </a:fld>
            <a:endParaRPr lang="en-US"/>
          </a:p>
        </p:txBody>
      </p:sp>
      <p:sp>
        <p:nvSpPr>
          <p:cNvPr id="9" name="Title 1">
            <a:extLst>
              <a:ext uri="{FF2B5EF4-FFF2-40B4-BE49-F238E27FC236}">
                <a16:creationId xmlns="" xmlns:a16="http://schemas.microsoft.com/office/drawing/2014/main" id="{BCBB36DB-4568-4E62-BC78-A89D8949173B}"/>
              </a:ext>
            </a:extLst>
          </p:cNvPr>
          <p:cNvSpPr txBox="1">
            <a:spLocks/>
          </p:cNvSpPr>
          <p:nvPr/>
        </p:nvSpPr>
        <p:spPr>
          <a:xfrm>
            <a:off x="1071943" y="889173"/>
            <a:ext cx="10058400" cy="7820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i="1" dirty="0">
                <a:latin typeface="Cambria" panose="02040503050406030204" pitchFamily="18" charset="0"/>
              </a:rPr>
              <a:t>Revenue Plan: Commercial Users</a:t>
            </a:r>
          </a:p>
        </p:txBody>
      </p:sp>
    </p:spTree>
    <p:extLst>
      <p:ext uri="{BB962C8B-B14F-4D97-AF65-F5344CB8AC3E}">
        <p14:creationId xmlns:p14="http://schemas.microsoft.com/office/powerpoint/2010/main" val="617763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 xmlns:a16="http://schemas.microsoft.com/office/drawing/2014/main" id="{C156A71E-95F1-40C9-9DED-698C844DF7FD}"/>
              </a:ext>
            </a:extLst>
          </p:cNvPr>
          <p:cNvGraphicFramePr>
            <a:graphicFrameLocks noGrp="1"/>
          </p:cNvGraphicFramePr>
          <p:nvPr>
            <p:ph idx="1"/>
            <p:extLst>
              <p:ext uri="{D42A27DB-BD31-4B8C-83A1-F6EECF244321}">
                <p14:modId xmlns:p14="http://schemas.microsoft.com/office/powerpoint/2010/main" val="2203362540"/>
              </p:ext>
            </p:extLst>
          </p:nvPr>
        </p:nvGraphicFramePr>
        <p:xfrm>
          <a:off x="835970" y="1911723"/>
          <a:ext cx="5668069" cy="2667000"/>
        </p:xfrm>
        <a:graphic>
          <a:graphicData uri="http://schemas.openxmlformats.org/drawingml/2006/table">
            <a:tbl>
              <a:tblPr firstRow="1" bandRow="1">
                <a:tableStyleId>{5C22544A-7EE6-4342-B048-85BDC9FD1C3A}</a:tableStyleId>
              </a:tblPr>
              <a:tblGrid>
                <a:gridCol w="2772178">
                  <a:extLst>
                    <a:ext uri="{9D8B030D-6E8A-4147-A177-3AD203B41FA5}">
                      <a16:colId xmlns="" xmlns:a16="http://schemas.microsoft.com/office/drawing/2014/main" val="403371486"/>
                    </a:ext>
                  </a:extLst>
                </a:gridCol>
                <a:gridCol w="1096587">
                  <a:extLst>
                    <a:ext uri="{9D8B030D-6E8A-4147-A177-3AD203B41FA5}">
                      <a16:colId xmlns="" xmlns:a16="http://schemas.microsoft.com/office/drawing/2014/main" val="1341837828"/>
                    </a:ext>
                  </a:extLst>
                </a:gridCol>
                <a:gridCol w="1799304">
                  <a:extLst>
                    <a:ext uri="{9D8B030D-6E8A-4147-A177-3AD203B41FA5}">
                      <a16:colId xmlns="" xmlns:a16="http://schemas.microsoft.com/office/drawing/2014/main" val="485857508"/>
                    </a:ext>
                  </a:extLst>
                </a:gridCol>
              </a:tblGrid>
              <a:tr h="370840">
                <a:tc>
                  <a:txBody>
                    <a:bodyPr/>
                    <a:lstStyle/>
                    <a:p>
                      <a:r>
                        <a:rPr lang="en-IN" dirty="0"/>
                        <a:t>Item</a:t>
                      </a:r>
                    </a:p>
                  </a:txBody>
                  <a:tcPr/>
                </a:tc>
                <a:tc>
                  <a:txBody>
                    <a:bodyPr/>
                    <a:lstStyle/>
                    <a:p>
                      <a:r>
                        <a:rPr lang="en-IN" dirty="0"/>
                        <a:t>Domestic</a:t>
                      </a:r>
                    </a:p>
                  </a:txBody>
                  <a:tcPr/>
                </a:tc>
                <a:tc>
                  <a:txBody>
                    <a:bodyPr/>
                    <a:lstStyle/>
                    <a:p>
                      <a:r>
                        <a:rPr lang="en-IN" dirty="0"/>
                        <a:t>Commercial</a:t>
                      </a:r>
                    </a:p>
                  </a:txBody>
                  <a:tcPr/>
                </a:tc>
                <a:extLst>
                  <a:ext uri="{0D108BD9-81ED-4DB2-BD59-A6C34878D82A}">
                    <a16:rowId xmlns="" xmlns:a16="http://schemas.microsoft.com/office/drawing/2014/main" val="199777559"/>
                  </a:ext>
                </a:extLst>
              </a:tr>
              <a:tr h="370840">
                <a:tc>
                  <a:txBody>
                    <a:bodyPr/>
                    <a:lstStyle/>
                    <a:p>
                      <a:r>
                        <a:rPr lang="en-IN" dirty="0"/>
                        <a:t>Usage </a:t>
                      </a:r>
                      <a:r>
                        <a:rPr lang="en-IN" dirty="0" smtClean="0"/>
                        <a:t>charges (</a:t>
                      </a:r>
                      <a:r>
                        <a:rPr lang="en-IN" dirty="0" err="1" smtClean="0"/>
                        <a:t>p.m</a:t>
                      </a:r>
                      <a:r>
                        <a:rPr lang="en-IN" dirty="0" smtClean="0"/>
                        <a:t>)</a:t>
                      </a:r>
                      <a:endParaRPr lang="en-IN" dirty="0"/>
                    </a:p>
                  </a:txBody>
                  <a:tcPr/>
                </a:tc>
                <a:tc>
                  <a:txBody>
                    <a:bodyPr/>
                    <a:lstStyle/>
                    <a:p>
                      <a:r>
                        <a:rPr lang="en-IN" dirty="0"/>
                        <a:t>60</a:t>
                      </a:r>
                    </a:p>
                  </a:txBody>
                  <a:tcPr/>
                </a:tc>
                <a:tc>
                  <a:txBody>
                    <a:bodyPr/>
                    <a:lstStyle/>
                    <a:p>
                      <a:r>
                        <a:rPr lang="en-IN" dirty="0"/>
                        <a:t>200</a:t>
                      </a:r>
                    </a:p>
                  </a:txBody>
                  <a:tcPr/>
                </a:tc>
                <a:extLst>
                  <a:ext uri="{0D108BD9-81ED-4DB2-BD59-A6C34878D82A}">
                    <a16:rowId xmlns="" xmlns:a16="http://schemas.microsoft.com/office/drawing/2014/main" val="354775804"/>
                  </a:ext>
                </a:extLst>
              </a:tr>
              <a:tr h="370840">
                <a:tc>
                  <a:txBody>
                    <a:bodyPr/>
                    <a:lstStyle/>
                    <a:p>
                      <a:r>
                        <a:rPr lang="en-IN" dirty="0"/>
                        <a:t>Cost towards meter</a:t>
                      </a:r>
                    </a:p>
                  </a:txBody>
                  <a:tcPr/>
                </a:tc>
                <a:tc>
                  <a:txBody>
                    <a:bodyPr/>
                    <a:lstStyle/>
                    <a:p>
                      <a:r>
                        <a:rPr lang="en-IN" dirty="0"/>
                        <a:t>50</a:t>
                      </a:r>
                    </a:p>
                  </a:txBody>
                  <a:tcPr/>
                </a:tc>
                <a:tc>
                  <a:txBody>
                    <a:bodyPr/>
                    <a:lstStyle/>
                    <a:p>
                      <a:r>
                        <a:rPr lang="en-IN" dirty="0"/>
                        <a:t>100</a:t>
                      </a:r>
                    </a:p>
                  </a:txBody>
                  <a:tcPr/>
                </a:tc>
                <a:extLst>
                  <a:ext uri="{0D108BD9-81ED-4DB2-BD59-A6C34878D82A}">
                    <a16:rowId xmlns="" xmlns:a16="http://schemas.microsoft.com/office/drawing/2014/main" val="1528334501"/>
                  </a:ext>
                </a:extLst>
              </a:tr>
              <a:tr h="370840">
                <a:tc>
                  <a:txBody>
                    <a:bodyPr/>
                    <a:lstStyle/>
                    <a:p>
                      <a:r>
                        <a:rPr lang="en-IN" dirty="0"/>
                        <a:t>Monthly income(per 1000 units)</a:t>
                      </a:r>
                    </a:p>
                  </a:txBody>
                  <a:tcPr/>
                </a:tc>
                <a:tc>
                  <a:txBody>
                    <a:bodyPr/>
                    <a:lstStyle/>
                    <a:p>
                      <a:r>
                        <a:rPr lang="en-IN" dirty="0"/>
                        <a:t>10000</a:t>
                      </a:r>
                    </a:p>
                  </a:txBody>
                  <a:tcPr/>
                </a:tc>
                <a:tc>
                  <a:txBody>
                    <a:bodyPr/>
                    <a:lstStyle/>
                    <a:p>
                      <a:r>
                        <a:rPr lang="en-IN" dirty="0"/>
                        <a:t>100000</a:t>
                      </a:r>
                    </a:p>
                  </a:txBody>
                  <a:tcPr/>
                </a:tc>
                <a:extLst>
                  <a:ext uri="{0D108BD9-81ED-4DB2-BD59-A6C34878D82A}">
                    <a16:rowId xmlns="" xmlns:a16="http://schemas.microsoft.com/office/drawing/2014/main" val="292085305"/>
                  </a:ext>
                </a:extLst>
              </a:tr>
              <a:tr h="370840">
                <a:tc>
                  <a:txBody>
                    <a:bodyPr/>
                    <a:lstStyle/>
                    <a:p>
                      <a:r>
                        <a:rPr lang="en-IN" dirty="0"/>
                        <a:t>Monthly income after meter cost recovery (approx. 2 </a:t>
                      </a:r>
                      <a:r>
                        <a:rPr lang="en-IN" dirty="0" err="1"/>
                        <a:t>yrs</a:t>
                      </a:r>
                      <a:r>
                        <a:rPr lang="en-IN" dirty="0"/>
                        <a:t>)</a:t>
                      </a:r>
                    </a:p>
                  </a:txBody>
                  <a:tcPr/>
                </a:tc>
                <a:tc>
                  <a:txBody>
                    <a:bodyPr/>
                    <a:lstStyle/>
                    <a:p>
                      <a:r>
                        <a:rPr lang="en-IN" dirty="0"/>
                        <a:t>60000</a:t>
                      </a:r>
                    </a:p>
                  </a:txBody>
                  <a:tcPr/>
                </a:tc>
                <a:tc>
                  <a:txBody>
                    <a:bodyPr/>
                    <a:lstStyle/>
                    <a:p>
                      <a:r>
                        <a:rPr lang="en-IN" dirty="0"/>
                        <a:t>200000</a:t>
                      </a:r>
                    </a:p>
                  </a:txBody>
                  <a:tcPr/>
                </a:tc>
                <a:extLst>
                  <a:ext uri="{0D108BD9-81ED-4DB2-BD59-A6C34878D82A}">
                    <a16:rowId xmlns="" xmlns:a16="http://schemas.microsoft.com/office/drawing/2014/main" val="3993276350"/>
                  </a:ext>
                </a:extLst>
              </a:tr>
            </a:tbl>
          </a:graphicData>
        </a:graphic>
      </p:graphicFrame>
      <p:sp>
        <p:nvSpPr>
          <p:cNvPr id="4" name="Date Placeholder 3">
            <a:extLst>
              <a:ext uri="{FF2B5EF4-FFF2-40B4-BE49-F238E27FC236}">
                <a16:creationId xmlns="" xmlns:a16="http://schemas.microsoft.com/office/drawing/2014/main" id="{E0C47A6F-A006-4CEF-B0CC-8CDEACB5A61A}"/>
              </a:ext>
            </a:extLst>
          </p:cNvPr>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a:extLst>
              <a:ext uri="{FF2B5EF4-FFF2-40B4-BE49-F238E27FC236}">
                <a16:creationId xmlns="" xmlns:a16="http://schemas.microsoft.com/office/drawing/2014/main" id="{CF929727-0606-4B61-AAD7-114A11DDF1CB}"/>
              </a:ext>
            </a:extLst>
          </p:cNvPr>
          <p:cNvSpPr>
            <a:spLocks noGrp="1"/>
          </p:cNvSpPr>
          <p:nvPr>
            <p:ph type="ftr" sz="quarter" idx="11"/>
          </p:nvPr>
        </p:nvSpPr>
        <p:spPr/>
        <p:txBody>
          <a:bodyPr/>
          <a:lstStyle/>
          <a:p>
            <a:r>
              <a:rPr lang="en-US"/>
              <a:t>Bengalathon 2018 - 19: An IT &amp; E Department Initiative</a:t>
            </a:r>
          </a:p>
        </p:txBody>
      </p:sp>
      <p:sp>
        <p:nvSpPr>
          <p:cNvPr id="6" name="Slide Number Placeholder 5">
            <a:extLst>
              <a:ext uri="{FF2B5EF4-FFF2-40B4-BE49-F238E27FC236}">
                <a16:creationId xmlns="" xmlns:a16="http://schemas.microsoft.com/office/drawing/2014/main" id="{474C4B36-D629-47EA-BA08-5BA843498FA2}"/>
              </a:ext>
            </a:extLst>
          </p:cNvPr>
          <p:cNvSpPr>
            <a:spLocks noGrp="1"/>
          </p:cNvSpPr>
          <p:nvPr>
            <p:ph type="sldNum" sz="quarter" idx="12"/>
          </p:nvPr>
        </p:nvSpPr>
        <p:spPr/>
        <p:txBody>
          <a:bodyPr/>
          <a:lstStyle/>
          <a:p>
            <a:fld id="{2B7D5BEC-95F8-47B9-9E8F-BBA8E530B6C3}" type="slidenum">
              <a:rPr lang="en-US" smtClean="0"/>
              <a:pPr/>
              <a:t>22</a:t>
            </a:fld>
            <a:endParaRPr lang="en-US"/>
          </a:p>
        </p:txBody>
      </p:sp>
      <p:sp>
        <p:nvSpPr>
          <p:cNvPr id="7" name="Title 1">
            <a:extLst>
              <a:ext uri="{FF2B5EF4-FFF2-40B4-BE49-F238E27FC236}">
                <a16:creationId xmlns="" xmlns:a16="http://schemas.microsoft.com/office/drawing/2014/main" id="{28966CA4-FAB1-47BA-BB9E-46DE28B53505}"/>
              </a:ext>
            </a:extLst>
          </p:cNvPr>
          <p:cNvSpPr txBox="1">
            <a:spLocks/>
          </p:cNvSpPr>
          <p:nvPr/>
        </p:nvSpPr>
        <p:spPr>
          <a:xfrm>
            <a:off x="1071943" y="889173"/>
            <a:ext cx="10058400" cy="7820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i="1" dirty="0">
                <a:latin typeface="Cambria" panose="02040503050406030204" pitchFamily="18" charset="0"/>
              </a:rPr>
              <a:t>Revenue Plan</a:t>
            </a:r>
          </a:p>
        </p:txBody>
      </p:sp>
      <p:graphicFrame>
        <p:nvGraphicFramePr>
          <p:cNvPr id="10" name="Chart 9">
            <a:extLst>
              <a:ext uri="{FF2B5EF4-FFF2-40B4-BE49-F238E27FC236}">
                <a16:creationId xmlns="" xmlns:a16="http://schemas.microsoft.com/office/drawing/2014/main" id="{1A35F60A-F985-41B6-8893-8D946F6B0FCC}"/>
              </a:ext>
            </a:extLst>
          </p:cNvPr>
          <p:cNvGraphicFramePr>
            <a:graphicFrameLocks/>
          </p:cNvGraphicFramePr>
          <p:nvPr>
            <p:extLst>
              <p:ext uri="{D42A27DB-BD31-4B8C-83A1-F6EECF244321}">
                <p14:modId xmlns:p14="http://schemas.microsoft.com/office/powerpoint/2010/main" val="1917953215"/>
              </p:ext>
            </p:extLst>
          </p:nvPr>
        </p:nvGraphicFramePr>
        <p:xfrm>
          <a:off x="6759671" y="211639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1766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957"/>
            <a:ext cx="10515600" cy="1325563"/>
          </a:xfrm>
        </p:spPr>
        <p:txBody>
          <a:bodyPr>
            <a:normAutofit/>
          </a:bodyPr>
          <a:lstStyle/>
          <a:p>
            <a:pPr algn="ctr"/>
            <a:r>
              <a:rPr lang="en-US" sz="7200" b="1" dirty="0">
                <a:latin typeface="Cambria" panose="02040503050406030204" pitchFamily="18" charset="0"/>
              </a:rPr>
              <a:t>Thank You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3" name="Date Placeholder 2"/>
          <p:cNvSpPr>
            <a:spLocks noGrp="1"/>
          </p:cNvSpPr>
          <p:nvPr>
            <p:ph type="dt" sz="half" idx="10"/>
          </p:nvPr>
        </p:nvSpPr>
        <p:spPr/>
        <p:txBody>
          <a:bodyPr/>
          <a:lstStyle/>
          <a:p>
            <a:fld id="{E91F11F2-6738-4F77-AADF-D361C2B3C305}" type="datetime1">
              <a:rPr lang="en-US" smtClean="0"/>
              <a:t>11/17/2019</a:t>
            </a:fld>
            <a:endParaRPr lang="en-US"/>
          </a:p>
        </p:txBody>
      </p:sp>
      <p:sp>
        <p:nvSpPr>
          <p:cNvPr id="4" name="Footer Placeholder 3"/>
          <p:cNvSpPr>
            <a:spLocks noGrp="1"/>
          </p:cNvSpPr>
          <p:nvPr>
            <p:ph type="ftr" sz="quarter" idx="11"/>
          </p:nvPr>
        </p:nvSpPr>
        <p:spPr/>
        <p:txBody>
          <a:bodyPr/>
          <a:lstStyle/>
          <a:p>
            <a:r>
              <a:rPr lang="en-US"/>
              <a:t>Bengalathon 2018 - 19: An IT &amp; E Department Initiative</a:t>
            </a:r>
          </a:p>
        </p:txBody>
      </p:sp>
      <p:sp>
        <p:nvSpPr>
          <p:cNvPr id="8" name="Slide Number Placeholder 7"/>
          <p:cNvSpPr>
            <a:spLocks noGrp="1"/>
          </p:cNvSpPr>
          <p:nvPr>
            <p:ph type="sldNum" sz="quarter" idx="12"/>
          </p:nvPr>
        </p:nvSpPr>
        <p:spPr/>
        <p:txBody>
          <a:bodyPr/>
          <a:lstStyle/>
          <a:p>
            <a:fld id="{2B7D5BEC-95F8-47B9-9E8F-BBA8E530B6C3}" type="slidenum">
              <a:rPr lang="en-US" smtClean="0"/>
              <a:pPr/>
              <a:t>23</a:t>
            </a:fld>
            <a:endParaRPr lang="en-US"/>
          </a:p>
        </p:txBody>
      </p:sp>
      <p:sp>
        <p:nvSpPr>
          <p:cNvPr id="5" name="TextBox 4">
            <a:extLst>
              <a:ext uri="{FF2B5EF4-FFF2-40B4-BE49-F238E27FC236}">
                <a16:creationId xmlns="" xmlns:a16="http://schemas.microsoft.com/office/drawing/2014/main" id="{F1ED71D3-2688-4E39-A66F-4638CF7C17F0}"/>
              </a:ext>
            </a:extLst>
          </p:cNvPr>
          <p:cNvSpPr txBox="1"/>
          <p:nvPr/>
        </p:nvSpPr>
        <p:spPr>
          <a:xfrm>
            <a:off x="4724400" y="3864080"/>
            <a:ext cx="2884379" cy="338554"/>
          </a:xfrm>
          <a:prstGeom prst="rect">
            <a:avLst/>
          </a:prstGeom>
          <a:noFill/>
        </p:spPr>
        <p:txBody>
          <a:bodyPr wrap="none" rtlCol="0">
            <a:spAutoFit/>
          </a:bodyPr>
          <a:lstStyle/>
          <a:p>
            <a:r>
              <a:rPr lang="en-IN" sz="1600" dirty="0"/>
              <a:t>We will take your questions now</a:t>
            </a:r>
          </a:p>
        </p:txBody>
      </p:sp>
    </p:spTree>
    <p:extLst>
      <p:ext uri="{BB962C8B-B14F-4D97-AF65-F5344CB8AC3E}">
        <p14:creationId xmlns:p14="http://schemas.microsoft.com/office/powerpoint/2010/main" val="175791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mbria" panose="02040503050406030204" pitchFamily="18" charset="0"/>
              </a:rPr>
              <a:t>Present Scenario</a:t>
            </a:r>
            <a:endParaRPr lang="en-IN" b="1" dirty="0"/>
          </a:p>
        </p:txBody>
      </p:sp>
      <p:sp>
        <p:nvSpPr>
          <p:cNvPr id="4" name="Date Placeholder 3"/>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3</a:t>
            </a:fld>
            <a:endParaRPr lang="en-US"/>
          </a:p>
        </p:txBody>
      </p:sp>
      <p:pic>
        <p:nvPicPr>
          <p:cNvPr id="7" name="Picture 4" descr="Image result for water wastage in india statist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054" y="1978360"/>
            <a:ext cx="4211791" cy="39720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621" y="2085953"/>
            <a:ext cx="3122315" cy="301831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808265" y="5104263"/>
            <a:ext cx="2944904" cy="954107"/>
          </a:xfrm>
          <a:prstGeom prst="rect">
            <a:avLst/>
          </a:prstGeom>
        </p:spPr>
        <p:txBody>
          <a:bodyPr wrap="square">
            <a:spAutoFit/>
          </a:bodyPr>
          <a:lstStyle/>
          <a:p>
            <a:r>
              <a:rPr lang="en-US" sz="1400" dirty="0"/>
              <a:t>Depicts one instance of how excessively (ground) water is getting used up.</a:t>
            </a:r>
          </a:p>
          <a:p>
            <a:r>
              <a:rPr lang="en-US" sz="1400" dirty="0"/>
              <a:t>11 June 2018, Times of India</a:t>
            </a:r>
          </a:p>
        </p:txBody>
      </p:sp>
      <p:pic>
        <p:nvPicPr>
          <p:cNvPr id="10" name="table"/>
          <p:cNvPicPr>
            <a:picLocks noChangeAspect="1"/>
          </p:cNvPicPr>
          <p:nvPr/>
        </p:nvPicPr>
        <p:blipFill>
          <a:blip r:embed="rId4"/>
          <a:stretch>
            <a:fillRect/>
          </a:stretch>
        </p:blipFill>
        <p:spPr>
          <a:xfrm>
            <a:off x="4898564" y="2085952"/>
            <a:ext cx="3726820" cy="3195731"/>
          </a:xfrm>
          <a:prstGeom prst="rect">
            <a:avLst/>
          </a:prstGeom>
        </p:spPr>
      </p:pic>
      <p:sp>
        <p:nvSpPr>
          <p:cNvPr id="11" name="TextBox 10"/>
          <p:cNvSpPr txBox="1"/>
          <p:nvPr/>
        </p:nvSpPr>
        <p:spPr>
          <a:xfrm>
            <a:off x="4808488" y="5145205"/>
            <a:ext cx="3516645" cy="1169551"/>
          </a:xfrm>
          <a:prstGeom prst="rect">
            <a:avLst/>
          </a:prstGeom>
          <a:noFill/>
        </p:spPr>
        <p:txBody>
          <a:bodyPr wrap="square" rtlCol="0">
            <a:spAutoFit/>
          </a:bodyPr>
          <a:lstStyle/>
          <a:p>
            <a:r>
              <a:rPr lang="en-IN" sz="1400" dirty="0"/>
              <a:t>Depicts the growth of population and declining per capita water for </a:t>
            </a:r>
            <a:r>
              <a:rPr lang="en-IN" sz="1400" b="1" dirty="0"/>
              <a:t>West Bengal</a:t>
            </a:r>
          </a:p>
          <a:p>
            <a:endParaRPr lang="en-IN" sz="1400" b="1" dirty="0"/>
          </a:p>
          <a:p>
            <a:r>
              <a:rPr lang="en-IN" sz="1400" dirty="0"/>
              <a:t>Source: The Status of Water Resources in West Bengal, </a:t>
            </a:r>
            <a:r>
              <a:rPr lang="en-IN" sz="1400" dirty="0" err="1"/>
              <a:t>Kalyan</a:t>
            </a:r>
            <a:r>
              <a:rPr lang="en-IN" sz="1400" dirty="0"/>
              <a:t> </a:t>
            </a:r>
            <a:r>
              <a:rPr lang="en-IN" sz="1400" dirty="0" err="1"/>
              <a:t>Rudra</a:t>
            </a:r>
            <a:r>
              <a:rPr lang="en-IN" sz="1400" dirty="0"/>
              <a:t>.</a:t>
            </a:r>
          </a:p>
        </p:txBody>
      </p:sp>
      <p:sp>
        <p:nvSpPr>
          <p:cNvPr id="12" name="TextBox 11"/>
          <p:cNvSpPr txBox="1"/>
          <p:nvPr/>
        </p:nvSpPr>
        <p:spPr>
          <a:xfrm>
            <a:off x="586852" y="5867298"/>
            <a:ext cx="4180691" cy="523220"/>
          </a:xfrm>
          <a:prstGeom prst="rect">
            <a:avLst/>
          </a:prstGeom>
          <a:noFill/>
        </p:spPr>
        <p:txBody>
          <a:bodyPr wrap="square" rtlCol="0">
            <a:spAutoFit/>
          </a:bodyPr>
          <a:lstStyle/>
          <a:p>
            <a:r>
              <a:rPr lang="en-IN" sz="1400" dirty="0"/>
              <a:t>Depicts the extreme shortage of water due to repeated overuse</a:t>
            </a:r>
          </a:p>
        </p:txBody>
      </p:sp>
    </p:spTree>
    <p:extLst>
      <p:ext uri="{BB962C8B-B14F-4D97-AF65-F5344CB8AC3E}">
        <p14:creationId xmlns:p14="http://schemas.microsoft.com/office/powerpoint/2010/main" val="433811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6163"/>
            <a:ext cx="10058400" cy="877551"/>
          </a:xfrm>
          <a:ln>
            <a:noFill/>
          </a:ln>
        </p:spPr>
        <p:txBody>
          <a:bodyPr anchor="ctr"/>
          <a:lstStyle/>
          <a:p>
            <a:r>
              <a:rPr lang="en-US" b="1" i="1" dirty="0">
                <a:latin typeface="Cambria" panose="02040503050406030204" pitchFamily="18" charset="0"/>
              </a:rPr>
              <a:t>Our understanding of the challenge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31BD11D2-2087-435E-A0DE-D2A97AA43210}" type="datetime1">
              <a:rPr lang="en-US" smtClean="0"/>
              <a:t>11/17/2019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4</a:t>
            </a:fld>
            <a:endParaRPr lang="en-US"/>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dirty="0">
                <a:latin typeface="Cambria" panose="02040503050406030204" pitchFamily="18" charset="0"/>
                <a:ea typeface="Cambria" panose="02040503050406030204" pitchFamily="18" charset="0"/>
              </a:rPr>
              <a:t>Estimation of the requisite amount of water required in an area in synchronization with the infrastructural design of the area. </a:t>
            </a:r>
            <a:endParaRPr lang="en-IN" dirty="0" smtClean="0">
              <a:latin typeface="Cambria" panose="02040503050406030204" pitchFamily="18" charset="0"/>
              <a:ea typeface="Cambria" panose="02040503050406030204" pitchFamily="18" charset="0"/>
            </a:endParaRPr>
          </a:p>
          <a:p>
            <a:pPr marL="0" indent="0" algn="just">
              <a:buNone/>
            </a:pPr>
            <a:endParaRPr lang="en-IN"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dirty="0">
                <a:latin typeface="Cambria" panose="02040503050406030204" pitchFamily="18" charset="0"/>
                <a:ea typeface="Cambria" panose="02040503050406030204" pitchFamily="18" charset="0"/>
              </a:rPr>
              <a:t>Designing an area specific customized tool for anomaly detection in flow rates</a:t>
            </a:r>
            <a:r>
              <a:rPr lang="en-IN" dirty="0" smtClean="0">
                <a:latin typeface="Cambria" panose="02040503050406030204" pitchFamily="18" charset="0"/>
                <a:ea typeface="Cambria" panose="02040503050406030204" pitchFamily="18" charset="0"/>
              </a:rPr>
              <a:t>.</a:t>
            </a:r>
          </a:p>
          <a:p>
            <a:pPr marL="0" indent="0" algn="just">
              <a:buNone/>
            </a:pPr>
            <a:endParaRPr lang="en-IN"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dirty="0">
                <a:latin typeface="Cambria" panose="02040503050406030204" pitchFamily="18" charset="0"/>
                <a:ea typeface="Cambria" panose="02040503050406030204" pitchFamily="18" charset="0"/>
              </a:rPr>
              <a:t>Visualization of water usage data on smartphones through a cloud based platform. </a:t>
            </a:r>
            <a:endParaRPr lang="en-IN" dirty="0" smtClean="0">
              <a:latin typeface="Cambria" panose="02040503050406030204" pitchFamily="18" charset="0"/>
              <a:ea typeface="Cambria" panose="02040503050406030204" pitchFamily="18" charset="0"/>
            </a:endParaRPr>
          </a:p>
          <a:p>
            <a:pPr marL="0" indent="0" algn="just">
              <a:buNone/>
            </a:pPr>
            <a:endParaRPr lang="en-IN"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dirty="0">
                <a:latin typeface="Cambria" panose="02040503050406030204" pitchFamily="18" charset="0"/>
                <a:ea typeface="Cambria" panose="02040503050406030204" pitchFamily="18" charset="0"/>
              </a:rPr>
              <a:t>Alerting any number of concerned user and other requisite authorities on anomalous water usage, in the concerned area.</a:t>
            </a:r>
          </a:p>
        </p:txBody>
      </p:sp>
    </p:spTree>
    <p:extLst>
      <p:ext uri="{BB962C8B-B14F-4D97-AF65-F5344CB8AC3E}">
        <p14:creationId xmlns:p14="http://schemas.microsoft.com/office/powerpoint/2010/main" val="453261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68991"/>
            <a:ext cx="10058400" cy="768369"/>
          </a:xfrm>
        </p:spPr>
        <p:txBody>
          <a:bodyPr/>
          <a:lstStyle/>
          <a:p>
            <a:r>
              <a:rPr lang="en-US" b="1" i="1" dirty="0">
                <a:latin typeface="Cambria" panose="02040503050406030204" pitchFamily="18" charset="0"/>
              </a:rPr>
              <a:t>Our Objective</a:t>
            </a:r>
          </a:p>
        </p:txBody>
      </p:sp>
      <p:sp>
        <p:nvSpPr>
          <p:cNvPr id="3" name="Content Placeholder 2"/>
          <p:cNvSpPr>
            <a:spLocks noGrp="1"/>
          </p:cNvSpPr>
          <p:nvPr>
            <p:ph idx="1"/>
          </p:nvPr>
        </p:nvSpPr>
        <p:spPr>
          <a:xfrm>
            <a:off x="1097280" y="2009100"/>
            <a:ext cx="10058400" cy="4023360"/>
          </a:xfrm>
        </p:spPr>
        <p:txBody>
          <a:bodyPr>
            <a:normAutofit/>
          </a:bodyPr>
          <a:lstStyle/>
          <a:p>
            <a:pPr>
              <a:buFont typeface="Wingdings" panose="05000000000000000000" pitchFamily="2" charset="2"/>
              <a:buChar char="Ø"/>
            </a:pPr>
            <a:r>
              <a:rPr lang="en-US" dirty="0">
                <a:latin typeface="Cambria" panose="02040503050406030204" pitchFamily="18" charset="0"/>
              </a:rPr>
              <a:t>Propose and deploy an autonomous system using Artificial Intelligence and Machine Learning to differentiate between normal and excessive water flow in a given area.</a:t>
            </a:r>
          </a:p>
          <a:p>
            <a:pPr>
              <a:buFont typeface="Wingdings" panose="05000000000000000000" pitchFamily="2" charset="2"/>
              <a:buChar char="Ø"/>
            </a:pPr>
            <a:endParaRPr lang="en-US" dirty="0">
              <a:latin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rPr>
              <a:t>Collection and visualization of water consumption data for the ease of analysis.</a:t>
            </a:r>
          </a:p>
          <a:p>
            <a:pPr>
              <a:buFont typeface="Wingdings" panose="05000000000000000000" pitchFamily="2" charset="2"/>
              <a:buChar char="Ø"/>
            </a:pPr>
            <a:endParaRPr lang="en-US" dirty="0">
              <a:latin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rPr>
              <a:t>Provide a system to alert users in case of the latter. </a:t>
            </a:r>
            <a:endParaRPr lang="en-US" dirty="0" smtClean="0">
              <a:latin typeface="Cambria" panose="02040503050406030204" pitchFamily="18" charset="0"/>
            </a:endParaRPr>
          </a:p>
          <a:p>
            <a:pPr marL="0" indent="0">
              <a:buNone/>
            </a:pPr>
            <a:endParaRPr lang="en-US" dirty="0" smtClean="0">
              <a:latin typeface="Cambria" panose="02040503050406030204" pitchFamily="18" charset="0"/>
            </a:endParaRPr>
          </a:p>
          <a:p>
            <a:pPr>
              <a:buFont typeface="Wingdings" panose="05000000000000000000" pitchFamily="2" charset="2"/>
              <a:buChar char="Ø"/>
            </a:pPr>
            <a:r>
              <a:rPr lang="en-US" dirty="0" smtClean="0">
                <a:latin typeface="Cambria" panose="02040503050406030204" pitchFamily="18" charset="0"/>
              </a:rPr>
              <a:t>Generate revenue.</a:t>
            </a: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457200" indent="-457200">
              <a:buAutoNum type="arabicPeriod"/>
            </a:pPr>
            <a:endParaRPr lang="en-US" dirty="0">
              <a:latin typeface="Cambria" panose="02040503050406030204" pitchFamily="18" charset="0"/>
            </a:endParaRPr>
          </a:p>
          <a:p>
            <a:pPr marL="457200" indent="-457200">
              <a:buAutoNum type="arabicPeriod"/>
            </a:pPr>
            <a:endParaRPr lang="en-US" dirty="0">
              <a:latin typeface="Cambria" panose="02040503050406030204" pitchFamily="18" charset="0"/>
            </a:endParaRPr>
          </a:p>
          <a:p>
            <a:pPr marL="457200" indent="-457200">
              <a:buAutoNum type="arabicPeriod"/>
            </a:pPr>
            <a:endParaRPr lang="en-US" dirty="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7" name="Date Placeholder 6"/>
          <p:cNvSpPr>
            <a:spLocks noGrp="1"/>
          </p:cNvSpPr>
          <p:nvPr>
            <p:ph type="dt" sz="half" idx="10"/>
          </p:nvPr>
        </p:nvSpPr>
        <p:spPr/>
        <p:txBody>
          <a:bodyPr/>
          <a:lstStyle/>
          <a:p>
            <a:fld id="{8D23918D-B4E3-4C58-9BF5-FCBB6909E4BD}" type="datetime1">
              <a:rPr lang="en-US" smtClean="0"/>
              <a:t>11/17/2019</a:t>
            </a:fld>
            <a:endParaRPr lang="en-US"/>
          </a:p>
        </p:txBody>
      </p:sp>
      <p:sp>
        <p:nvSpPr>
          <p:cNvPr id="8" name="Footer Placeholder 7"/>
          <p:cNvSpPr>
            <a:spLocks noGrp="1"/>
          </p:cNvSpPr>
          <p:nvPr>
            <p:ph type="ftr" sz="quarter" idx="11"/>
          </p:nvPr>
        </p:nvSpPr>
        <p:spPr/>
        <p:txBody>
          <a:bodyPr/>
          <a:lstStyle/>
          <a:p>
            <a:r>
              <a:rPr lang="en-US"/>
              <a:t>Bengalathon 2018 - 19: An IT &amp; E Department Initiative</a:t>
            </a:r>
          </a:p>
        </p:txBody>
      </p:sp>
      <p:sp>
        <p:nvSpPr>
          <p:cNvPr id="9" name="Slide Number Placeholder 8"/>
          <p:cNvSpPr>
            <a:spLocks noGrp="1"/>
          </p:cNvSpPr>
          <p:nvPr>
            <p:ph type="sldNum" sz="quarter" idx="12"/>
          </p:nvPr>
        </p:nvSpPr>
        <p:spPr/>
        <p:txBody>
          <a:bodyPr/>
          <a:lstStyle/>
          <a:p>
            <a:fld id="{2B7D5BEC-95F8-47B9-9E8F-BBA8E530B6C3}" type="slidenum">
              <a:rPr lang="en-US" smtClean="0"/>
              <a:pPr/>
              <a:t>5</a:t>
            </a:fld>
            <a:endParaRPr lang="en-US"/>
          </a:p>
        </p:txBody>
      </p:sp>
    </p:spTree>
    <p:extLst>
      <p:ext uri="{BB962C8B-B14F-4D97-AF65-F5344CB8AC3E}">
        <p14:creationId xmlns:p14="http://schemas.microsoft.com/office/powerpoint/2010/main" val="217898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mbria" panose="02040503050406030204" pitchFamily="18" charset="0"/>
              </a:rPr>
              <a:t>Utility of Water Meter</a:t>
            </a:r>
            <a:endParaRPr lang="en-IN" dirty="0"/>
          </a:p>
        </p:txBody>
      </p:sp>
      <p:sp>
        <p:nvSpPr>
          <p:cNvPr id="3" name="Content Placeholder 2"/>
          <p:cNvSpPr>
            <a:spLocks noGrp="1"/>
          </p:cNvSpPr>
          <p:nvPr>
            <p:ph idx="1"/>
          </p:nvPr>
        </p:nvSpPr>
        <p:spPr>
          <a:xfrm>
            <a:off x="1097280" y="2086892"/>
            <a:ext cx="10058400" cy="4023360"/>
          </a:xfrm>
        </p:spPr>
        <p:txBody>
          <a:bodyPr/>
          <a:lstStyle/>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rPr>
              <a:t>They help detect leaks and major faults in water pipeline distribution system.</a:t>
            </a:r>
          </a:p>
          <a:p>
            <a:pPr marL="0" indent="0">
              <a:buNone/>
            </a:pPr>
            <a:endParaRPr lang="en-US" dirty="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rPr>
              <a:t>They encourage customers to use water judiciously.</a:t>
            </a:r>
          </a:p>
          <a:p>
            <a:pPr marL="0" indent="0">
              <a:buNone/>
            </a:pPr>
            <a:endParaRPr lang="en-US" dirty="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rPr>
              <a:t>They allow a utility system to easily monitor the volume of water usage.</a:t>
            </a:r>
          </a:p>
          <a:p>
            <a:pPr marL="0" indent="0">
              <a:buNone/>
            </a:pPr>
            <a:endParaRPr lang="en-US" dirty="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rPr>
              <a:t>They make it possible to charge a tariff from customers in proportion to the amount of water they use.</a:t>
            </a:r>
            <a:endParaRPr lang="en-IN"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0695F5D6-9DE1-4CCE-9AB9-B3CE74965857}" type="datetime1">
              <a:rPr lang="en-US" smtClean="0"/>
              <a:t>11/17/2019</a:t>
            </a:fld>
            <a:endParaRPr lang="en-US"/>
          </a:p>
        </p:txBody>
      </p:sp>
      <p:sp>
        <p:nvSpPr>
          <p:cNvPr id="5" name="Footer Placeholder 4"/>
          <p:cNvSpPr>
            <a:spLocks noGrp="1"/>
          </p:cNvSpPr>
          <p:nvPr>
            <p:ph type="ftr" sz="quarter" idx="11"/>
          </p:nvPr>
        </p:nvSpPr>
        <p:spPr/>
        <p:txBody>
          <a:bodyPr/>
          <a:lstStyle/>
          <a:p>
            <a:r>
              <a:rPr lang="en-US"/>
              <a:t>Bengalathon 2018 - 19: An IT &amp; E Department Initiative</a:t>
            </a:r>
          </a:p>
        </p:txBody>
      </p:sp>
      <p:sp>
        <p:nvSpPr>
          <p:cNvPr id="6" name="Slide Number Placeholder 5"/>
          <p:cNvSpPr>
            <a:spLocks noGrp="1"/>
          </p:cNvSpPr>
          <p:nvPr>
            <p:ph type="sldNum" sz="quarter" idx="12"/>
          </p:nvPr>
        </p:nvSpPr>
        <p:spPr/>
        <p:txBody>
          <a:bodyPr/>
          <a:lstStyle/>
          <a:p>
            <a:fld id="{2B7D5BEC-95F8-47B9-9E8F-BBA8E530B6C3}" type="slidenum">
              <a:rPr lang="en-US" smtClean="0"/>
              <a:pPr/>
              <a:t>6</a:t>
            </a:fld>
            <a:endParaRPr lang="en-US"/>
          </a:p>
        </p:txBody>
      </p:sp>
    </p:spTree>
    <p:extLst>
      <p:ext uri="{BB962C8B-B14F-4D97-AF65-F5344CB8AC3E}">
        <p14:creationId xmlns:p14="http://schemas.microsoft.com/office/powerpoint/2010/main" val="52645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3582"/>
            <a:ext cx="10058400" cy="713778"/>
          </a:xfrm>
        </p:spPr>
        <p:txBody>
          <a:bodyPr/>
          <a:lstStyle/>
          <a:p>
            <a:r>
              <a:rPr lang="en-US" b="1" i="1" dirty="0">
                <a:latin typeface="Cambria" panose="02040503050406030204" pitchFamily="18" charset="0"/>
              </a:rPr>
              <a:t>Solution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9680" y="185958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3F03AD4C-2BBE-4F9B-A081-1D1E83E50DEC}" type="datetime1">
              <a:rPr lang="en-US" smtClean="0"/>
              <a:t>11/17/2019</a:t>
            </a:fld>
            <a:endParaRPr lang="en-US"/>
          </a:p>
        </p:txBody>
      </p:sp>
      <p:sp>
        <p:nvSpPr>
          <p:cNvPr id="10" name="Footer Placeholder 9"/>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1828801"/>
            <a:ext cx="9906000" cy="4339987"/>
          </a:xfrm>
          <a:prstGeom prst="rect">
            <a:avLst/>
          </a:prstGeom>
        </p:spPr>
      </p:pic>
      <p:sp>
        <p:nvSpPr>
          <p:cNvPr id="4" name="Rectangle 3"/>
          <p:cNvSpPr/>
          <p:nvPr/>
        </p:nvSpPr>
        <p:spPr>
          <a:xfrm>
            <a:off x="2770496" y="2538484"/>
            <a:ext cx="799055" cy="109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099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AutoNum type="arabicPeriod"/>
            </a:pPr>
            <a:r>
              <a:rPr lang="en-US" b="1" dirty="0">
                <a:latin typeface="Cambria" panose="02040503050406030204" pitchFamily="18" charset="0"/>
              </a:rPr>
              <a:t>Data Acquisition </a:t>
            </a:r>
            <a:r>
              <a:rPr lang="en-US" dirty="0">
                <a:latin typeface="Cambria" panose="02040503050406030204" pitchFamily="18" charset="0"/>
              </a:rPr>
              <a:t>from the Water Flow sensor using </a:t>
            </a:r>
            <a:r>
              <a:rPr lang="en-US" dirty="0" err="1">
                <a:latin typeface="Cambria" panose="02040503050406030204" pitchFamily="18" charset="0"/>
              </a:rPr>
              <a:t>NodeMCU</a:t>
            </a:r>
            <a:r>
              <a:rPr lang="en-US" dirty="0">
                <a:latin typeface="Cambria" panose="02040503050406030204" pitchFamily="18" charset="0"/>
              </a:rPr>
              <a:t>.</a:t>
            </a:r>
          </a:p>
          <a:p>
            <a:pPr marL="457200" indent="-457200" algn="just">
              <a:buAutoNum type="arabicPeriod"/>
            </a:pPr>
            <a:r>
              <a:rPr lang="en-US" dirty="0">
                <a:latin typeface="Cambria" panose="02040503050406030204" pitchFamily="18" charset="0"/>
              </a:rPr>
              <a:t>Connectivity with </a:t>
            </a:r>
            <a:r>
              <a:rPr lang="en-US" b="1" dirty="0" err="1">
                <a:latin typeface="Cambria" panose="02040503050406030204" pitchFamily="18" charset="0"/>
              </a:rPr>
              <a:t>ThingSpeak</a:t>
            </a:r>
            <a:r>
              <a:rPr lang="en-US" b="1" dirty="0">
                <a:latin typeface="Cambria" panose="02040503050406030204" pitchFamily="18" charset="0"/>
              </a:rPr>
              <a:t> Cloud </a:t>
            </a:r>
            <a:r>
              <a:rPr lang="en-US" dirty="0">
                <a:latin typeface="Cambria" panose="02040503050406030204" pitchFamily="18" charset="0"/>
              </a:rPr>
              <a:t>platform and </a:t>
            </a:r>
            <a:r>
              <a:rPr lang="en-US" b="1" dirty="0">
                <a:latin typeface="Cambria" panose="02040503050406030204" pitchFamily="18" charset="0"/>
              </a:rPr>
              <a:t>real-time data</a:t>
            </a:r>
            <a:r>
              <a:rPr lang="en-US" dirty="0">
                <a:latin typeface="Cambria" panose="02040503050406030204" pitchFamily="18" charset="0"/>
              </a:rPr>
              <a:t> transmission.</a:t>
            </a:r>
          </a:p>
          <a:p>
            <a:pPr marL="457200" indent="-457200" algn="just">
              <a:buAutoNum type="arabicPeriod"/>
            </a:pPr>
            <a:r>
              <a:rPr lang="en-US" dirty="0">
                <a:latin typeface="Cambria" panose="02040503050406030204" pitchFamily="18" charset="0"/>
              </a:rPr>
              <a:t>Graphical </a:t>
            </a:r>
            <a:r>
              <a:rPr lang="en-US" b="1" dirty="0">
                <a:latin typeface="Cambria" panose="02040503050406030204" pitchFamily="18" charset="0"/>
              </a:rPr>
              <a:t>visualization</a:t>
            </a:r>
            <a:r>
              <a:rPr lang="en-US" dirty="0">
                <a:latin typeface="Cambria" panose="02040503050406030204" pitchFamily="18" charset="0"/>
              </a:rPr>
              <a:t> of the data on </a:t>
            </a:r>
            <a:r>
              <a:rPr lang="en-US" dirty="0" err="1">
                <a:latin typeface="Cambria" panose="02040503050406030204" pitchFamily="18" charset="0"/>
              </a:rPr>
              <a:t>ThingSpeak</a:t>
            </a:r>
            <a:r>
              <a:rPr lang="en-US" dirty="0">
                <a:latin typeface="Cambria" panose="02040503050406030204" pitchFamily="18" charset="0"/>
              </a:rPr>
              <a:t> platform w.r.t </a:t>
            </a:r>
            <a:r>
              <a:rPr lang="en-US" b="1" dirty="0">
                <a:latin typeface="Cambria" panose="02040503050406030204" pitchFamily="18" charset="0"/>
              </a:rPr>
              <a:t>GMT</a:t>
            </a:r>
            <a:r>
              <a:rPr lang="en-US" dirty="0">
                <a:latin typeface="Cambria" panose="02040503050406030204" pitchFamily="18" charset="0"/>
              </a:rPr>
              <a:t> timestamps.</a:t>
            </a:r>
          </a:p>
          <a:p>
            <a:pPr marL="457200" indent="-457200" algn="just">
              <a:buAutoNum type="arabicPeriod"/>
            </a:pPr>
            <a:r>
              <a:rPr lang="en-US" dirty="0">
                <a:latin typeface="Cambria" panose="02040503050406030204" pitchFamily="18" charset="0"/>
              </a:rPr>
              <a:t>Calculating </a:t>
            </a:r>
            <a:r>
              <a:rPr lang="en-US" b="1" dirty="0">
                <a:latin typeface="Cambria" panose="02040503050406030204" pitchFamily="18" charset="0"/>
              </a:rPr>
              <a:t>total water flown </a:t>
            </a:r>
            <a:r>
              <a:rPr lang="en-US" dirty="0">
                <a:latin typeface="Cambria" panose="02040503050406030204" pitchFamily="18" charset="0"/>
              </a:rPr>
              <a:t>through a particular meter in a given time.</a:t>
            </a:r>
          </a:p>
          <a:p>
            <a:pPr marL="457200" indent="-457200" algn="just">
              <a:buAutoNum type="arabicPeriod"/>
            </a:pPr>
            <a:r>
              <a:rPr lang="en-US" dirty="0">
                <a:latin typeface="Cambria" panose="02040503050406030204" pitchFamily="18" charset="0"/>
              </a:rPr>
              <a:t>Machine Learning Tools – Linear and </a:t>
            </a:r>
            <a:r>
              <a:rPr lang="en-US" b="1" dirty="0">
                <a:latin typeface="Cambria" panose="02040503050406030204" pitchFamily="18" charset="0"/>
              </a:rPr>
              <a:t>Logistic Regression </a:t>
            </a:r>
            <a:r>
              <a:rPr lang="en-US" dirty="0">
                <a:latin typeface="Cambria" panose="02040503050406030204" pitchFamily="18" charset="0"/>
              </a:rPr>
              <a:t>to analyze excessive water </a:t>
            </a:r>
            <a:r>
              <a:rPr lang="en-US" dirty="0" smtClean="0">
                <a:latin typeface="Cambria" panose="02040503050406030204" pitchFamily="18" charset="0"/>
              </a:rPr>
              <a:t>flow using a </a:t>
            </a:r>
            <a:r>
              <a:rPr lang="en-US" b="1" dirty="0" smtClean="0">
                <a:latin typeface="Cambria" panose="02040503050406030204" pitchFamily="18" charset="0"/>
              </a:rPr>
              <a:t>SVM Classifier</a:t>
            </a:r>
            <a:r>
              <a:rPr lang="en-US" dirty="0" smtClean="0">
                <a:latin typeface="Cambria" panose="02040503050406030204" pitchFamily="18" charset="0"/>
              </a:rPr>
              <a:t>.</a:t>
            </a:r>
            <a:endParaRPr lang="en-US" dirty="0">
              <a:latin typeface="Cambria" panose="02040503050406030204" pitchFamily="18" charset="0"/>
            </a:endParaRPr>
          </a:p>
          <a:p>
            <a:pPr marL="457200" indent="-457200" algn="just">
              <a:buAutoNum type="arabicPeriod"/>
            </a:pPr>
            <a:r>
              <a:rPr lang="en-US" dirty="0">
                <a:latin typeface="Cambria" panose="02040503050406030204" pitchFamily="18" charset="0"/>
              </a:rPr>
              <a:t>System can alert if:</a:t>
            </a:r>
          </a:p>
          <a:p>
            <a:pPr marL="749808" lvl="1" indent="-457200" algn="just">
              <a:buAutoNum type="arabicPeriod"/>
            </a:pPr>
            <a:r>
              <a:rPr lang="en-US" b="1" dirty="0">
                <a:latin typeface="Cambria" panose="02040503050406030204" pitchFamily="18" charset="0"/>
              </a:rPr>
              <a:t>Excessive water usage </a:t>
            </a:r>
            <a:r>
              <a:rPr lang="en-US" dirty="0">
                <a:latin typeface="Cambria" panose="02040503050406030204" pitchFamily="18" charset="0"/>
              </a:rPr>
              <a:t>for a particular meter based on immediate </a:t>
            </a:r>
            <a:r>
              <a:rPr lang="en-US" b="1" dirty="0">
                <a:latin typeface="Cambria" panose="02040503050406030204" pitchFamily="18" charset="0"/>
              </a:rPr>
              <a:t>historical records. </a:t>
            </a:r>
          </a:p>
          <a:p>
            <a:pPr marL="749808" lvl="1" indent="-457200" algn="just">
              <a:buAutoNum type="arabicPeriod"/>
            </a:pPr>
            <a:r>
              <a:rPr lang="en-US" b="1" dirty="0">
                <a:latin typeface="Cambria" panose="02040503050406030204" pitchFamily="18" charset="0"/>
              </a:rPr>
              <a:t>Futuristic Prediction </a:t>
            </a:r>
            <a:r>
              <a:rPr lang="en-US" dirty="0">
                <a:latin typeface="Cambria" panose="02040503050406030204" pitchFamily="18" charset="0"/>
              </a:rPr>
              <a:t>of excessive water flow whose accuracy will depend on volume of data collected.</a:t>
            </a:r>
          </a:p>
          <a:p>
            <a:pPr marL="457200" indent="-457200" algn="just">
              <a:buAutoNum type="arabicPeriod"/>
            </a:pPr>
            <a:r>
              <a:rPr lang="en-US" b="1" dirty="0">
                <a:latin typeface="Cambria" panose="02040503050406030204" pitchFamily="18" charset="0"/>
              </a:rPr>
              <a:t>Triggering alerts </a:t>
            </a:r>
            <a:r>
              <a:rPr lang="en-US" dirty="0">
                <a:latin typeface="Cambria" panose="02040503050406030204" pitchFamily="18" charset="0"/>
              </a:rPr>
              <a:t>to concerned users through email notifications.</a:t>
            </a:r>
          </a:p>
          <a:p>
            <a:pPr marL="457200" indent="-457200" algn="just">
              <a:buAutoNum type="arabicPeriod"/>
            </a:pPr>
            <a:r>
              <a:rPr lang="en-US" b="1" dirty="0">
                <a:latin typeface="Cambria" panose="02040503050406030204" pitchFamily="18" charset="0"/>
              </a:rPr>
              <a:t>Solar Powered </a:t>
            </a:r>
            <a:r>
              <a:rPr lang="en-US" dirty="0">
                <a:latin typeface="Cambria" panose="02040503050406030204" pitchFamily="18" charset="0"/>
              </a:rPr>
              <a:t>self-sustainable water meter.</a:t>
            </a:r>
          </a:p>
          <a:p>
            <a:pPr marL="457200" indent="-457200" algn="just">
              <a:buFont typeface="Calibri" panose="020F0502020204030204" pitchFamily="34" charset="0"/>
              <a:buAutoNum type="arabicPeriod"/>
            </a:pPr>
            <a:endParaRPr lang="en-US" dirty="0">
              <a:latin typeface="Cambria" panose="02040503050406030204" pitchFamily="18" charset="0"/>
            </a:endParaRPr>
          </a:p>
          <a:p>
            <a:pPr marL="457200" indent="-457200" algn="just">
              <a:buFont typeface="Calibri" panose="020F0502020204030204" pitchFamily="34" charset="0"/>
              <a:buAutoNum type="arabicPeriod"/>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8</a:t>
            </a:fld>
            <a:endParaRPr lang="en-US"/>
          </a:p>
        </p:txBody>
      </p:sp>
    </p:spTree>
    <p:extLst>
      <p:ext uri="{BB962C8B-B14F-4D97-AF65-F5344CB8AC3E}">
        <p14:creationId xmlns:p14="http://schemas.microsoft.com/office/powerpoint/2010/main" val="72629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66" y="950023"/>
            <a:ext cx="10058400" cy="795664"/>
          </a:xfrm>
        </p:spPr>
        <p:txBody>
          <a:bodyPr/>
          <a:lstStyle/>
          <a:p>
            <a:r>
              <a:rPr lang="en-US" b="1" i="1" dirty="0">
                <a:latin typeface="Cambria" panose="02040503050406030204" pitchFamily="18" charset="0"/>
              </a:rPr>
              <a:t>Detailed Work Flow</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4103" y="11551"/>
            <a:ext cx="2164267" cy="747401"/>
          </a:xfrm>
          <a:prstGeom prst="rect">
            <a:avLst/>
          </a:prstGeom>
        </p:spPr>
      </p:pic>
      <p:sp>
        <p:nvSpPr>
          <p:cNvPr id="8" name="Content Placeholder 2"/>
          <p:cNvSpPr txBox="1">
            <a:spLocks/>
          </p:cNvSpPr>
          <p:nvPr/>
        </p:nvSpPr>
        <p:spPr>
          <a:xfrm>
            <a:off x="1242783" y="1936758"/>
            <a:ext cx="9912897" cy="4254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AutoNum type="arabicPeriod"/>
            </a:pPr>
            <a:r>
              <a:rPr lang="en-US" b="1" dirty="0">
                <a:latin typeface="Cambria" panose="02040503050406030204" pitchFamily="18" charset="0"/>
              </a:rPr>
              <a:t>Data Acquisition </a:t>
            </a:r>
            <a:r>
              <a:rPr lang="en-US" dirty="0">
                <a:latin typeface="Cambria" panose="02040503050406030204" pitchFamily="18" charset="0"/>
              </a:rPr>
              <a:t>from the Water Flow sensor using </a:t>
            </a:r>
            <a:r>
              <a:rPr lang="en-US" dirty="0" err="1">
                <a:latin typeface="Cambria" panose="02040503050406030204" pitchFamily="18" charset="0"/>
              </a:rPr>
              <a:t>NodeMCU</a:t>
            </a:r>
            <a:r>
              <a:rPr lang="en-US" dirty="0">
                <a:latin typeface="Cambria" panose="02040503050406030204" pitchFamily="18" charset="0"/>
              </a:rPr>
              <a:t>.</a:t>
            </a:r>
          </a:p>
          <a:p>
            <a:pPr marL="457200" indent="-457200" algn="just">
              <a:buFont typeface="Calibri" panose="020F0502020204030204" pitchFamily="34" charset="0"/>
              <a:buAutoNum type="arabicPeriod"/>
            </a:pPr>
            <a:r>
              <a:rPr lang="en-US" dirty="0">
                <a:latin typeface="Cambria" panose="02040503050406030204" pitchFamily="18" charset="0"/>
              </a:rPr>
              <a:t>Connectivity with </a:t>
            </a:r>
            <a:r>
              <a:rPr lang="en-US" b="1" dirty="0" err="1">
                <a:latin typeface="Cambria" panose="02040503050406030204" pitchFamily="18" charset="0"/>
              </a:rPr>
              <a:t>ThingSpeak</a:t>
            </a:r>
            <a:r>
              <a:rPr lang="en-US" b="1" dirty="0">
                <a:latin typeface="Cambria" panose="02040503050406030204" pitchFamily="18" charset="0"/>
              </a:rPr>
              <a:t> Cloud </a:t>
            </a:r>
            <a:r>
              <a:rPr lang="en-US" dirty="0">
                <a:latin typeface="Cambria" panose="02040503050406030204" pitchFamily="18" charset="0"/>
              </a:rPr>
              <a:t>platform and </a:t>
            </a:r>
            <a:r>
              <a:rPr lang="en-US" b="1" dirty="0">
                <a:latin typeface="Cambria" panose="02040503050406030204" pitchFamily="18" charset="0"/>
              </a:rPr>
              <a:t>real-time data</a:t>
            </a:r>
            <a:r>
              <a:rPr lang="en-US" dirty="0">
                <a:latin typeface="Cambria" panose="02040503050406030204" pitchFamily="18" charset="0"/>
              </a:rPr>
              <a:t> transmission.</a:t>
            </a:r>
          </a:p>
          <a:p>
            <a:pPr marL="457200" indent="-457200" algn="just">
              <a:buFont typeface="Calibri" panose="020F0502020204030204" pitchFamily="34" charset="0"/>
              <a:buAutoNum type="arabicPeriod"/>
            </a:pPr>
            <a:endParaRPr lang="en-US" dirty="0">
              <a:latin typeface="Cambria" panose="02040503050406030204" pitchFamily="18" charset="0"/>
            </a:endParaRPr>
          </a:p>
        </p:txBody>
      </p:sp>
      <p:sp>
        <p:nvSpPr>
          <p:cNvPr id="7" name="Date Placeholder 6"/>
          <p:cNvSpPr>
            <a:spLocks noGrp="1"/>
          </p:cNvSpPr>
          <p:nvPr>
            <p:ph type="dt" sz="half" idx="10"/>
          </p:nvPr>
        </p:nvSpPr>
        <p:spPr/>
        <p:txBody>
          <a:bodyPr/>
          <a:lstStyle/>
          <a:p>
            <a:fld id="{5F6C4183-871B-4CD4-8136-BC2DF10CBDAA}" type="datetime1">
              <a:rPr lang="en-US" smtClean="0"/>
              <a:t>11/17/2019</a:t>
            </a:fld>
            <a:endParaRPr lang="en-US"/>
          </a:p>
        </p:txBody>
      </p:sp>
      <p:sp>
        <p:nvSpPr>
          <p:cNvPr id="9" name="Footer Placeholder 8"/>
          <p:cNvSpPr>
            <a:spLocks noGrp="1"/>
          </p:cNvSpPr>
          <p:nvPr>
            <p:ph type="ftr" sz="quarter" idx="11"/>
          </p:nvPr>
        </p:nvSpPr>
        <p:spPr/>
        <p:txBody>
          <a:bodyPr/>
          <a:lstStyle/>
          <a:p>
            <a:r>
              <a:rPr lang="en-US"/>
              <a:t>Bengalathon 2018 - 19: An IT &amp; E Department Initiative</a:t>
            </a:r>
          </a:p>
        </p:txBody>
      </p:sp>
      <p:sp>
        <p:nvSpPr>
          <p:cNvPr id="11" name="Slide Number Placeholder 10"/>
          <p:cNvSpPr>
            <a:spLocks noGrp="1"/>
          </p:cNvSpPr>
          <p:nvPr>
            <p:ph type="sldNum" sz="quarter" idx="12"/>
          </p:nvPr>
        </p:nvSpPr>
        <p:spPr/>
        <p:txBody>
          <a:bodyPr/>
          <a:lstStyle/>
          <a:p>
            <a:fld id="{2B7D5BEC-95F8-47B9-9E8F-BBA8E530B6C3}" type="slidenum">
              <a:rPr lang="en-US" smtClean="0"/>
              <a:pPr/>
              <a:t>9</a:t>
            </a:fld>
            <a:endParaRPr lang="en-US"/>
          </a:p>
        </p:txBody>
      </p:sp>
      <p:pic>
        <p:nvPicPr>
          <p:cNvPr id="4" name="DataAcq">
            <a:hlinkClick r:id="" action="ppaction://media"/>
          </p:cNvPr>
          <p:cNvPicPr>
            <a:picLocks noChangeAspect="1"/>
          </p:cNvPicPr>
          <p:nvPr>
            <a:videoFile r:link="rId1"/>
            <p:extLst>
              <p:ext uri="{DAA4B4D4-6D71-4841-9C94-3DE7FCFB9230}">
                <p14:media xmlns:p14="http://schemas.microsoft.com/office/powerpoint/2010/main" r:embed="rId2">
                  <p14:trim st="7768"/>
                </p14:media>
              </p:ext>
            </p:extLst>
          </p:nvPr>
        </p:nvPicPr>
        <p:blipFill>
          <a:blip r:embed="rId5"/>
          <a:stretch>
            <a:fillRect/>
          </a:stretch>
        </p:blipFill>
        <p:spPr>
          <a:xfrm>
            <a:off x="2636306" y="2768422"/>
            <a:ext cx="6485834" cy="3191696"/>
          </a:xfrm>
          <a:prstGeom prst="rect">
            <a:avLst/>
          </a:prstGeom>
        </p:spPr>
      </p:pic>
      <p:sp>
        <p:nvSpPr>
          <p:cNvPr id="5" name="TextBox 4"/>
          <p:cNvSpPr txBox="1"/>
          <p:nvPr/>
        </p:nvSpPr>
        <p:spPr>
          <a:xfrm>
            <a:off x="2579424" y="5878230"/>
            <a:ext cx="6619164" cy="523220"/>
          </a:xfrm>
          <a:prstGeom prst="rect">
            <a:avLst/>
          </a:prstGeom>
          <a:noFill/>
        </p:spPr>
        <p:txBody>
          <a:bodyPr wrap="square" rtlCol="0">
            <a:spAutoFit/>
          </a:bodyPr>
          <a:lstStyle/>
          <a:p>
            <a:r>
              <a:rPr lang="en-IN" sz="1400" dirty="0"/>
              <a:t>Video to demonstrate data acquisition from water flow sensor and real-time transmission to cloud platform.</a:t>
            </a:r>
          </a:p>
        </p:txBody>
      </p:sp>
    </p:spTree>
    <p:extLst>
      <p:ext uri="{BB962C8B-B14F-4D97-AF65-F5344CB8AC3E}">
        <p14:creationId xmlns:p14="http://schemas.microsoft.com/office/powerpoint/2010/main" val="7194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1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2546</TotalTime>
  <Words>1967</Words>
  <Application>Microsoft Office PowerPoint</Application>
  <PresentationFormat>Widescreen</PresentationFormat>
  <Paragraphs>287</Paragraphs>
  <Slides>23</Slides>
  <Notes>3</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vt:lpstr>
      <vt:lpstr>Wingdings</vt:lpstr>
      <vt:lpstr>Retrospect</vt:lpstr>
      <vt:lpstr>Smart Water Metering</vt:lpstr>
      <vt:lpstr>Present Scenario</vt:lpstr>
      <vt:lpstr>Present Scenario</vt:lpstr>
      <vt:lpstr>Our understanding of the challenge</vt:lpstr>
      <vt:lpstr>Our Objective</vt:lpstr>
      <vt:lpstr>Utility of Water Meter</vt:lpstr>
      <vt:lpstr>Solution Architecture</vt:lpstr>
      <vt:lpstr>Detailed Work Flow</vt:lpstr>
      <vt:lpstr>Detailed Work Flow</vt:lpstr>
      <vt:lpstr>Detailed Work Flow</vt:lpstr>
      <vt:lpstr>Detailed Work Flow</vt:lpstr>
      <vt:lpstr>Detailed Work Flow</vt:lpstr>
      <vt:lpstr>Detailed Work Flow</vt:lpstr>
      <vt:lpstr>Detailed Work Flow</vt:lpstr>
      <vt:lpstr>Detailed Work Flow</vt:lpstr>
      <vt:lpstr>What is the USP?</vt:lpstr>
      <vt:lpstr>Risk, Issues and Mitigation plan</vt:lpstr>
      <vt:lpstr>Revenue Plan</vt:lpstr>
      <vt:lpstr>Revenue Plan: Unit Cost</vt:lpstr>
      <vt:lpstr>PowerPoint Presentation</vt:lpstr>
      <vt:lpstr>PowerPoint Presentation</vt:lpstr>
      <vt:lpstr>PowerPoint Presentation</vt:lpstr>
      <vt:lpstr>Thank You</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&lt;Solution Name&gt;</dc:title>
  <dc:creator>Rajesh Swain</dc:creator>
  <cp:lastModifiedBy>HP</cp:lastModifiedBy>
  <cp:revision>172</cp:revision>
  <dcterms:created xsi:type="dcterms:W3CDTF">2017-06-27T05:47:36Z</dcterms:created>
  <dcterms:modified xsi:type="dcterms:W3CDTF">2019-11-17T08:51:29Z</dcterms:modified>
</cp:coreProperties>
</file>