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9" r:id="rId4"/>
    <p:sldId id="261" r:id="rId5"/>
    <p:sldId id="260" r:id="rId6"/>
    <p:sldId id="258" r:id="rId7"/>
    <p:sldId id="27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CEFF25-2CEC-4ED2-8BAA-70CA1860BBFF}" type="datetimeFigureOut">
              <a:rPr lang="en-US" smtClean="0"/>
              <a:t>16/06/2022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D1D3F1-BD87-4FDA-AB2E-D8A571415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73487"/>
            <a:ext cx="10058400" cy="3951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Microstructural Image using a Transfer Learning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63744" y="501134"/>
            <a:ext cx="4903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sz="4000" b="1" dirty="0" smtClean="0">
              <a:solidFill>
                <a:srgbClr val="D27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84857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75786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843233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58431"/>
              </p:ext>
            </p:extLst>
          </p:nvPr>
        </p:nvGraphicFramePr>
        <p:xfrm>
          <a:off x="1184857" y="1552786"/>
          <a:ext cx="1031626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83"/>
                <a:gridCol w="1402080"/>
                <a:gridCol w="2052320"/>
                <a:gridCol w="1615769"/>
                <a:gridCol w="34439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accuracy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Class-wise precession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DenseNet121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 x 224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dendrite. 100%</a:t>
                      </a:r>
                    </a:p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Without dendritic. 94%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MnasNet0_5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 x 224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dendrite. 96%,</a:t>
                      </a:r>
                    </a:p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Without dendritic. 90%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MnasNet0_1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 x 224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dendrite. 99%</a:t>
                      </a:r>
                    </a:p>
                    <a:p>
                      <a:pPr marL="0" marR="0" indent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Without dendritic. 90%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2169" y="320828"/>
            <a:ext cx="65870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(Cont</a:t>
            </a:r>
            <a:r>
              <a:rPr lang="en-US" sz="4000" b="1" dirty="0" smtClean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84857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75786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843233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36735"/>
              </p:ext>
            </p:extLst>
          </p:nvPr>
        </p:nvGraphicFramePr>
        <p:xfrm>
          <a:off x="853441" y="1107864"/>
          <a:ext cx="1054608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213"/>
                <a:gridCol w="3065171"/>
                <a:gridCol w="1609860"/>
                <a:gridCol w="1442433"/>
                <a:gridCol w="1429555"/>
                <a:gridCol w="1263848"/>
              </a:tblGrid>
              <a:tr h="419331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(Label)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rowSpan="4"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DenseNet121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With-dendrite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Without- dendritic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 avg.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avg.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MnasNet0_5</a:t>
                      </a:r>
                      <a:endParaRPr lang="en-US" sz="2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With-dendrite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Without- dendritic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 avg.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rowSpan="3"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MnasNet1_0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avg.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With-dendrite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Without- dendritic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098" name="Object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Object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73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97069" y="320828"/>
            <a:ext cx="2637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 smtClean="0">
              <a:solidFill>
                <a:srgbClr val="D27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84857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75786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843233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1673" y="1275008"/>
            <a:ext cx="107409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based models offer a new way of recognizing microstructural image of interest.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pre-trained DCNN can classify microstructure images with high degree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future work, the model can be extended by incorporating the deep learning with attention network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batch normalization and dropout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97069" y="320828"/>
            <a:ext cx="2637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 smtClean="0">
              <a:solidFill>
                <a:srgbClr val="D27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84857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75786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843233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0157" y="1197734"/>
            <a:ext cx="10740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hangingPunct="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Goulart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R., W.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Osório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Spinelli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Garcia. "Dendritic microstructure affecting mechanical properties and corrosion resistance of an Al-9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Si alloy." Materials and manufacturing processes 22, no. 3 (2007): 328-332.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Brian L., and Elizabeth A. Holm. “A Computer Vision Approach for Automated Analysis and Classification of Microstructural Image Data.” Computational Materials Science 110 (2015): 126–33. 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Chowdhury,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Elizabeth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Kautz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Bülent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Daniel Lewis. “Image Driven Machine Learning Methods for Microstructure Recognition.” Computational Materials Science 123 (2016): 176–87. 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Ruoqian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Zhengzhang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Agrawal,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Sundararaghavan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Choudhary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“A Predictive Machine Learning Approach for Microstructure Optimization and Materials Design.” Scientific Reports 5, no. 1 (2015). 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al.“DELTA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TRANSFER USING FEATURE MAP WITH ATTENTION FOR CONVOLUTIONAL Networks (ICLR) 2019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Kitahara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R., and Elizabeth A. Holm. “Microstructure Cluster Analysis with Transfer Learning and Unsupervised Learning.” Integrating Materials and Manufacturing Innovation, vol. 7, no. 3, 2018, pp. 148–156.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Jiuxiang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Zhenhua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Jason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Lianyang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Ma, Amir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Shahroudy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Ting Liu, et al. “Recent Advances in Convolutional Neural Networks.” Pattern Recognition 77 (2018):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354–77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97069" y="320828"/>
            <a:ext cx="2637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 smtClean="0">
              <a:solidFill>
                <a:srgbClr val="D27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84857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75786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843233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3036" y="1159097"/>
            <a:ext cx="107409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Alex, et al. “ImageNet Classification with Deep Convolutional Neural Networks.” Communications of the ACM, vol. 60, no. 6, 2017, pp. 84–90.</a:t>
            </a:r>
          </a:p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Matthew D., and Rob Fergus. “Visualizing and Understanding Convolutional Networks.” Computer Vision – ECCV 2014 Lecture Notes in Computer Science, 2014, pp. 818–833.</a:t>
            </a:r>
          </a:p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Zisserman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“Very deep convolutional networks for large-scale image recognition” ICLR, vol. 75, no. 6, pp. 398–406, 2015.</a:t>
            </a:r>
          </a:p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Christian, Wei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Yangqing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Pierre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Sermanet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Scott Reed,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Dragomir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Anguelov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Dumitru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Vincent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Vanhoucke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Andrew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Rabinovich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“Going Deeper with Convolutions.” 2015 IEEE Conference on Computer Vision and Pattern Recognition (CVPR), 2015. </a:t>
            </a:r>
          </a:p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Shaoqing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Sun. “Deep Residual Learning for Image Recognition.” 2016 IEEE Conference on Computer Vision and Pattern Recognition </a:t>
            </a:r>
          </a:p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Weiss, Karl, et al. “A Survey of Transfer Learning.” Journal of Big Data, vol. 3, no. 1, 2016’</a:t>
            </a:r>
          </a:p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Yang. "A survey on transfer learning." IEEE Transactions on knowledge and data engineering 22, no. 10 (2009): 1345-1359. </a:t>
            </a:r>
          </a:p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“Densely Connected Convolutional Networks.” 2017 IEEE Conference on Computer Vision and Pattern Recognition (CVPR), 2017.</a:t>
            </a:r>
          </a:p>
          <a:p>
            <a:pPr marL="342900" lvl="0" indent="-342900" hangingPunct="0"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Mingxing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MnasNet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Platform-Aware Neural Architecture Search for Mobile.” 2019 IEEE/CVF Conference on Computer Vision and Pattern Recognition (CVPR), 2019.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8484" y="2626434"/>
            <a:ext cx="3313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7B9899"/>
              </a:buClr>
            </a:pPr>
            <a:r>
              <a:rPr lang="en-GB" sz="4000" b="1" dirty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74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531813"/>
            <a:ext cx="10058400" cy="9239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2835" y="1859253"/>
            <a:ext cx="10058400" cy="4022725"/>
          </a:xfrm>
        </p:spPr>
        <p:txBody>
          <a:bodyPr>
            <a:normAutofit lnSpcReduction="10000"/>
          </a:bodyPr>
          <a:lstStyle/>
          <a:p>
            <a:pPr marL="107442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</a:t>
            </a:r>
          </a:p>
          <a:p>
            <a:pPr marL="107442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work </a:t>
            </a:r>
          </a:p>
          <a:p>
            <a:pPr marL="2545820" lvl="8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Collection &amp; dataset preparation</a:t>
            </a:r>
          </a:p>
          <a:p>
            <a:pPr marL="2545820" lvl="8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</a:p>
          <a:p>
            <a:pPr marL="2545820" lvl="8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customization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5820" lvl="8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107442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107442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7684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521" y="1831539"/>
            <a:ext cx="103803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 of metallic alloy is described by the grain size, type of phases, structure, shape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texture of dendrite microstructure is a tree like structure of crystal growing as molten metal solidifies.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dendritic growth has large consequences on the mechanical properties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corrosion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of metallic alloys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05280" y="308293"/>
            <a:ext cx="10058400" cy="923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icrostructure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03133" y="423860"/>
            <a:ext cx="2825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503" y="298833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dendrite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 descr="D:\Research paper_collegePC\microstructure picture\sorted microstructures\dendritic\00038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10" y="1389369"/>
            <a:ext cx="2443431" cy="158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D:\Research paper_collegePC\microstructure picture\sorted microstructures\dendritic\00040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62" y="1376635"/>
            <a:ext cx="2251136" cy="156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sss\Desktop\final microstructure\dendritic\micrograph46.t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19" y="1363902"/>
            <a:ext cx="2227475" cy="158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Ritu\Desktop\microstructure pic\cementite\000025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10" y="3567112"/>
            <a:ext cx="2058843" cy="191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Ritu\Desktop\microstructure pic\pearlite\000020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13" y="3502718"/>
            <a:ext cx="2058843" cy="194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Ritu\Desktop\microstructure pic\000051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46" y="3502718"/>
            <a:ext cx="2101874" cy="19450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925893" y="5456284"/>
            <a:ext cx="2586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Widmanstätten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cementite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without dendrite)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40891" y="5484010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Pearlite cementite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without dendrite)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58610" y="5572395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Cementite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without dendrite)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88173" y="298833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dendrite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1410" y="2987950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dendrite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1623" y="501134"/>
            <a:ext cx="4008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0479" y="3657600"/>
            <a:ext cx="1052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310" y="1622738"/>
            <a:ext cx="10740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collected from ~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DoITPoMS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micrograph library ( https://www.doitpoms.ac.uk/)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High Carbon Steel Micrograph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http://uhcsdb.materials.cmu.edu/)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8162" y="3758482"/>
            <a:ext cx="107409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>
              <a:spcBef>
                <a:spcPts val="550"/>
              </a:spcBef>
              <a:buClr>
                <a:srgbClr val="CCB400"/>
              </a:buClr>
              <a:buSzPct val="70000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~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cropping the original image of size 128x128 image  are classified manually into 2 categories (With dendrite and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dendrite).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348" y="578408"/>
            <a:ext cx="7000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Present Technique</a:t>
            </a:r>
            <a:endParaRPr lang="en-US" sz="4000" b="1" dirty="0">
              <a:solidFill>
                <a:srgbClr val="D27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037" y="1584101"/>
            <a:ext cx="1052203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 Neural Network(DCNN)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Learning DCNN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Fine-tuning DCNN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selection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7513" y="578408"/>
            <a:ext cx="7116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</a:t>
            </a:r>
            <a:r>
              <a:rPr lang="en-US" sz="4000" b="1" dirty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DCNN </a:t>
            </a:r>
            <a:r>
              <a:rPr lang="en-US" sz="4000" b="1" dirty="0" smtClean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endParaRPr lang="en-US" sz="4000" b="1" dirty="0">
              <a:solidFill>
                <a:srgbClr val="D27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7699" y="193849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MnasNet0_5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MnasNet1_0</a:t>
            </a:r>
          </a:p>
        </p:txBody>
      </p:sp>
    </p:spTree>
    <p:extLst>
      <p:ext uri="{BB962C8B-B14F-4D97-AF65-F5344CB8AC3E}">
        <p14:creationId xmlns:p14="http://schemas.microsoft.com/office/powerpoint/2010/main" val="34787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3814" y="578408"/>
            <a:ext cx="7903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Diagram of our Present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0479" y="3657600"/>
            <a:ext cx="1052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146132"/>
              </p:ext>
            </p:extLst>
          </p:nvPr>
        </p:nvGraphicFramePr>
        <p:xfrm>
          <a:off x="2073498" y="1596980"/>
          <a:ext cx="7892653" cy="314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6419786" imgH="2489058" progId="Visio.Drawing.11">
                  <p:embed/>
                </p:oleObj>
              </mc:Choice>
              <mc:Fallback>
                <p:oleObj name="Visio" r:id="rId3" imgW="6419786" imgH="24890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498" y="1596980"/>
                        <a:ext cx="7892653" cy="3142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16687" y="5151549"/>
            <a:ext cx="714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Transfer learning based architecture used for classification of microstructure images.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63744" y="501134"/>
            <a:ext cx="4903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D27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sz="4000" b="1" dirty="0" smtClean="0">
              <a:solidFill>
                <a:srgbClr val="D27A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17442" y="2073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84857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021210"/>
              </p:ext>
            </p:extLst>
          </p:nvPr>
        </p:nvGraphicFramePr>
        <p:xfrm>
          <a:off x="708339" y="1774735"/>
          <a:ext cx="3314968" cy="234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Visio" r:id="rId3" imgW="4189809" imgH="3047280" progId="Visio.Drawing.11">
                  <p:embed/>
                </p:oleObj>
              </mc:Choice>
              <mc:Fallback>
                <p:oleObj name="Visio" r:id="rId3" imgW="4189809" imgH="30472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39" y="1774735"/>
                        <a:ext cx="3314968" cy="234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75786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44186"/>
              </p:ext>
            </p:extLst>
          </p:nvPr>
        </p:nvGraphicFramePr>
        <p:xfrm>
          <a:off x="4133873" y="1674252"/>
          <a:ext cx="3456881" cy="244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Visio" r:id="rId5" imgW="4304236" imgH="3047280" progId="Visio.Drawing.11">
                  <p:embed/>
                </p:oleObj>
              </mc:Choice>
              <mc:Fallback>
                <p:oleObj name="Visio" r:id="rId5" imgW="4304236" imgH="30472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73" y="1674252"/>
                        <a:ext cx="3456881" cy="24476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843233" y="2228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33494"/>
              </p:ext>
            </p:extLst>
          </p:nvPr>
        </p:nvGraphicFramePr>
        <p:xfrm>
          <a:off x="7843233" y="1731243"/>
          <a:ext cx="3503054" cy="230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Visio" r:id="rId7" imgW="4218686" imgH="2846989" progId="Visio.Drawing.11">
                  <p:embed/>
                </p:oleObj>
              </mc:Choice>
              <mc:Fallback>
                <p:oleObj name="Visio" r:id="rId7" imgW="4218686" imgH="284698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233" y="1731243"/>
                        <a:ext cx="3503054" cy="2304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1300765" y="4392365"/>
            <a:ext cx="980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3. Graphical plot of the classification accuracy of the respective models for various distribution of training and test datasets. (a) Densenet121 model, (b) MnasNet0_5 model; (c) MnasNet1_0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1024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Times New Roman</vt:lpstr>
      <vt:lpstr>Wingdings</vt:lpstr>
      <vt:lpstr>Retrospect</vt:lpstr>
      <vt:lpstr>Visio</vt:lpstr>
      <vt:lpstr>Classification of Microstructural Image using a Transfer Learning Approach    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Microstructural Image using a Transfer Learning Approach   Shib Sankar Sarkar Govt. College of Engineering &amp; Textile Technology Berhampore Berhampore, Murshidabad  West Bengal, India</dc:title>
  <dc:creator>Ritu</dc:creator>
  <cp:lastModifiedBy>Ritu</cp:lastModifiedBy>
  <cp:revision>23</cp:revision>
  <dcterms:created xsi:type="dcterms:W3CDTF">2020-06-27T04:55:39Z</dcterms:created>
  <dcterms:modified xsi:type="dcterms:W3CDTF">2022-06-16T16:55:56Z</dcterms:modified>
</cp:coreProperties>
</file>