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0"/>
  </p:notesMasterIdLst>
  <p:sldIdLst>
    <p:sldId id="256" r:id="rId2"/>
    <p:sldId id="295" r:id="rId3"/>
    <p:sldId id="366" r:id="rId4"/>
    <p:sldId id="2134960147" r:id="rId5"/>
    <p:sldId id="407" r:id="rId6"/>
    <p:sldId id="410" r:id="rId7"/>
    <p:sldId id="2134960148" r:id="rId8"/>
    <p:sldId id="28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7150" autoAdjust="0"/>
  </p:normalViewPr>
  <p:slideViewPr>
    <p:cSldViewPr snapToGrid="0">
      <p:cViewPr varScale="1">
        <p:scale>
          <a:sx n="52" d="100"/>
          <a:sy n="52" d="100"/>
        </p:scale>
        <p:origin x="12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3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4C7D5-1DEF-4D87-8C3C-AA351B9BDA5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4476C-F9F7-40AF-A5F8-851AFA76E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4476C-F9F7-40AF-A5F8-851AFA76E7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3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4476C-F9F7-40AF-A5F8-851AFA76E7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54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4476C-F9F7-40AF-A5F8-851AFA76E7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96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4476C-F9F7-40AF-A5F8-851AFA76E7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85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4476C-F9F7-40AF-A5F8-851AFA76E7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36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4476C-F9F7-40AF-A5F8-851AFA76E7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3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823E6DB-C871-435A-9398-EDF14E555C34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0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9CAD-838E-4C24-86D5-91B84957B48E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E6BB52E-DEF0-469A-914D-101E1A683A32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8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F153-56FA-4F61-9D83-EFEE653078C6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2F02EE0-5CA5-4EE5-9178-93224477538B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4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4D5BF8E-44C6-46F5-8739-DA1161F221CC}" type="datetime1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0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5B8E108-82D8-4C0D-9FD8-B29201B8C9CB}" type="datetime1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126D-54CA-4C84-A954-D50F8CF41312}" type="datetime1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0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C72E4CD-F118-45C9-A4E4-DE861C04808B}" type="datetime1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0999694" y="0"/>
            <a:ext cx="1192306" cy="11923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5699760" y="6227064"/>
            <a:ext cx="5693664" cy="320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55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4A82-AADF-413B-BF5A-8DF7283221B2}" type="datetime1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0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0D83847-7771-46D2-8382-17C93257DE9A}" type="datetime1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3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CD9EF-9B2F-4E6C-8144-C5C744328717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5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3AA4-ABD9-48CE-ACEB-F798F163F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219" y="1781630"/>
            <a:ext cx="8679915" cy="193397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Nova Light"/>
              </a:rPr>
              <a:t>Data Mining for Business</a:t>
            </a:r>
            <a:br>
              <a:rPr lang="en-US" sz="4000" dirty="0">
                <a:latin typeface="Arial Nova Light"/>
              </a:rPr>
            </a:br>
            <a:br>
              <a:rPr lang="en-US" sz="4000" dirty="0">
                <a:latin typeface="Arial Nova Light"/>
              </a:rPr>
            </a:br>
            <a:r>
              <a:rPr lang="en-US" sz="3600" i="1" dirty="0">
                <a:latin typeface="Arial Nova Light"/>
              </a:rPr>
              <a:t>Introduction to Business Analytics</a:t>
            </a:r>
            <a:endParaRPr lang="en-US" sz="4000" i="1" dirty="0">
              <a:latin typeface="Arial Nova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00A17-4AED-4920-86BE-B4FE5E658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6" y="4109384"/>
            <a:ext cx="8673427" cy="132258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 Nova Light"/>
              </a:rPr>
              <a:t>Dr. Shipra Maurya</a:t>
            </a:r>
          </a:p>
          <a:p>
            <a:r>
              <a:rPr lang="en-US" dirty="0">
                <a:latin typeface="Arial Nova Light"/>
              </a:rPr>
              <a:t>Department of Management Studies</a:t>
            </a:r>
          </a:p>
          <a:p>
            <a:r>
              <a:rPr lang="en-US" dirty="0">
                <a:latin typeface="Arial Nova Light"/>
              </a:rPr>
              <a:t>IIT (ISM) </a:t>
            </a:r>
            <a:r>
              <a:rPr lang="en-US" dirty="0" err="1">
                <a:latin typeface="Arial Nova Light"/>
              </a:rPr>
              <a:t>Dhanbad</a:t>
            </a:r>
            <a:endParaRPr lang="en-US" dirty="0">
              <a:latin typeface="Arial Nova Light"/>
            </a:endParaRPr>
          </a:p>
          <a:p>
            <a:r>
              <a:rPr lang="en-US" dirty="0">
                <a:latin typeface="Arial Nova Light"/>
              </a:rPr>
              <a:t>Email: shipra@iitism.ac.in</a:t>
            </a:r>
          </a:p>
          <a:p>
            <a:endParaRPr lang="en-US" dirty="0">
              <a:latin typeface="Arial Nov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73" y="5775119"/>
            <a:ext cx="939008" cy="93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5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70F79E08-E569-472A-9329-8205A86CF6D5}"/>
              </a:ext>
            </a:extLst>
          </p:cNvPr>
          <p:cNvSpPr txBox="1">
            <a:spLocks/>
          </p:cNvSpPr>
          <p:nvPr/>
        </p:nvSpPr>
        <p:spPr>
          <a:xfrm>
            <a:off x="353101" y="335292"/>
            <a:ext cx="10835640" cy="502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rial Nova Light" panose="020B0304020202020204"/>
              </a:rPr>
              <a:t>Agenda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EEC0E2-6AF7-4B3B-95A0-7F2A5A83C792}"/>
              </a:ext>
            </a:extLst>
          </p:cNvPr>
          <p:cNvSpPr txBox="1"/>
          <p:nvPr/>
        </p:nvSpPr>
        <p:spPr>
          <a:xfrm>
            <a:off x="423205" y="966354"/>
            <a:ext cx="108356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altLang="en-US" sz="2200" dirty="0">
                <a:solidFill>
                  <a:srgbClr val="002060"/>
                </a:solidFill>
                <a:latin typeface="Arial Nova Light" panose="020B0304020202020204" pitchFamily="34" charset="0"/>
              </a:rPr>
              <a:t>Quick Introduction of Students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rgbClr val="002060"/>
                </a:solidFill>
                <a:latin typeface="Arial Nova Light" panose="020B0304020202020204" pitchFamily="34" charset="0"/>
              </a:rPr>
              <a:t>Name, Qualification, Millennials/Gen-Z, Native place, Interests and Work Experience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rgbClr val="002060"/>
                </a:solidFill>
                <a:latin typeface="Arial Nova Light" panose="020B0304020202020204" pitchFamily="34" charset="0"/>
              </a:rPr>
              <a:t>What do you expect to learn from this course?</a:t>
            </a:r>
          </a:p>
          <a:p>
            <a:pPr lvl="1" algn="just"/>
            <a:endParaRPr lang="en-GB" altLang="en-US" sz="2000" dirty="0">
              <a:solidFill>
                <a:srgbClr val="002060"/>
              </a:solidFill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latin typeface="Arial Nova Light" panose="020B0304020202020204" pitchFamily="34" charset="0"/>
              </a:rPr>
              <a:t>Introduction to the Course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2060"/>
              </a:solidFill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latin typeface="Arial Nova Light" panose="020B0304020202020204" pitchFamily="34" charset="0"/>
              </a:rPr>
              <a:t>Course Outline and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2060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C59881-7C0F-4607-B8FB-215AB40B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1541" y="6202668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z="1200" smtClean="0"/>
              <a:t>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821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70F79E08-E569-472A-9329-8205A86CF6D5}"/>
              </a:ext>
            </a:extLst>
          </p:cNvPr>
          <p:cNvSpPr txBox="1">
            <a:spLocks/>
          </p:cNvSpPr>
          <p:nvPr/>
        </p:nvSpPr>
        <p:spPr>
          <a:xfrm>
            <a:off x="353101" y="335292"/>
            <a:ext cx="10835640" cy="502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ova Light" panose="020B0304020202020204"/>
              </a:rPr>
              <a:t>Key Outcome of the course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EEC0E2-6AF7-4B3B-95A0-7F2A5A83C792}"/>
              </a:ext>
            </a:extLst>
          </p:cNvPr>
          <p:cNvSpPr txBox="1"/>
          <p:nvPr/>
        </p:nvSpPr>
        <p:spPr>
          <a:xfrm>
            <a:off x="353101" y="999456"/>
            <a:ext cx="10835640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Able to understand the fundamental concepts of data mining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2060"/>
              </a:solidFill>
              <a:latin typeface="Arial Nova Light" panose="020B03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Able to understand the model development pipeline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2060"/>
              </a:solidFill>
              <a:latin typeface="Arial Nova Light" panose="020B03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Able to appreciate the usefulness of analytical models for business decision making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2060"/>
              </a:solidFill>
              <a:latin typeface="Arial Nova Light" panose="020B03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Equipped with analytical tools to make decisions in the firms 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2060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C59881-7C0F-4607-B8FB-215AB40B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1541" y="6202668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z="1200" smtClean="0"/>
              <a:t>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1285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70F79E08-E569-472A-9329-8205A86CF6D5}"/>
              </a:ext>
            </a:extLst>
          </p:cNvPr>
          <p:cNvSpPr txBox="1">
            <a:spLocks/>
          </p:cNvSpPr>
          <p:nvPr/>
        </p:nvSpPr>
        <p:spPr>
          <a:xfrm>
            <a:off x="353101" y="335292"/>
            <a:ext cx="10835640" cy="502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ova Light" panose="020B0304020202020204"/>
              </a:rPr>
              <a:t>Major Topics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C59881-7C0F-4607-B8FB-215AB40B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1541" y="6202668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z="1200" smtClean="0"/>
              <a:t>4</a:t>
            </a:fld>
            <a:endParaRPr lang="en-US" sz="12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DC7CB3E-4B57-4D5A-B6C5-D1C3DAB572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0250805"/>
              </p:ext>
            </p:extLst>
          </p:nvPr>
        </p:nvGraphicFramePr>
        <p:xfrm>
          <a:off x="546059" y="953125"/>
          <a:ext cx="10835640" cy="70247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707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kern="1200" dirty="0">
                          <a:solidFill>
                            <a:srgbClr val="002060"/>
                          </a:solidFill>
                          <a:effectLst/>
                          <a:latin typeface="Arial Nova Light" panose="020B0304020202020204"/>
                          <a:ea typeface="+mn-ea"/>
                          <a:cs typeface="+mn-cs"/>
                        </a:rPr>
                        <a:t>Overview of Business Analytics, Big data and Data Mining concepts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kern="1200" dirty="0">
                          <a:solidFill>
                            <a:srgbClr val="002060"/>
                          </a:solidFill>
                          <a:effectLst/>
                          <a:latin typeface="Arial Nova Light" panose="020B0304020202020204"/>
                          <a:ea typeface="+mn-ea"/>
                          <a:cs typeface="+mn-cs"/>
                        </a:rPr>
                        <a:t>Data pre-processing, Visualization, Dimension Reduction, Feature Engineering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kern="1200" dirty="0">
                          <a:solidFill>
                            <a:srgbClr val="002060"/>
                          </a:solidFill>
                          <a:effectLst/>
                          <a:latin typeface="Arial Nova Light" panose="020B0304020202020204"/>
                          <a:ea typeface="+mn-ea"/>
                          <a:cs typeface="+mn-cs"/>
                        </a:rPr>
                        <a:t>Prediction and Classification Methods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rgbClr val="002060"/>
                          </a:solidFill>
                          <a:effectLst/>
                          <a:latin typeface="Arial Nova Light" panose="020B0304020202020204"/>
                          <a:ea typeface="+mn-ea"/>
                          <a:cs typeface="+mn-cs"/>
                        </a:rPr>
                        <a:t>Clustering and Association Mining Techniques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kern="1200" dirty="0">
                          <a:solidFill>
                            <a:srgbClr val="002060"/>
                          </a:solidFill>
                          <a:effectLst/>
                          <a:latin typeface="Arial Nova Light" panose="020B0304020202020204"/>
                          <a:ea typeface="+mn-ea"/>
                          <a:cs typeface="+mn-cs"/>
                        </a:rPr>
                        <a:t>Model Performance, Model Calibration and Model Monitoring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kern="1200" dirty="0">
                          <a:solidFill>
                            <a:srgbClr val="002060"/>
                          </a:solidFill>
                          <a:effectLst/>
                          <a:latin typeface="Arial Nova Light" panose="020B0304020202020204"/>
                          <a:ea typeface="+mn-ea"/>
                          <a:cs typeface="+mn-cs"/>
                        </a:rPr>
                        <a:t>Automating Data Mining Solutions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kern="1200" dirty="0">
                          <a:solidFill>
                            <a:srgbClr val="002060"/>
                          </a:solidFill>
                          <a:effectLst/>
                          <a:latin typeface="Arial Nova Light" panose="020B0304020202020204"/>
                          <a:ea typeface="+mn-ea"/>
                          <a:cs typeface="+mn-cs"/>
                        </a:rPr>
                        <a:t>Introduction to Text Mining and NLP Concepts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0" kern="1200" dirty="0">
                        <a:solidFill>
                          <a:srgbClr val="002060"/>
                        </a:solidFill>
                        <a:effectLst/>
                        <a:latin typeface="Arial Nova Light" panose="020B0304020202020204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0" kern="1200" dirty="0">
                        <a:solidFill>
                          <a:srgbClr val="002060"/>
                        </a:solidFill>
                        <a:effectLst/>
                        <a:latin typeface="Arial Nova Light" panose="020B0304020202020204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400" b="0" kern="1200" dirty="0">
                        <a:solidFill>
                          <a:srgbClr val="002060"/>
                        </a:solidFill>
                        <a:effectLst/>
                        <a:latin typeface="Arial Nova Light" panose="020B0304020202020204"/>
                        <a:ea typeface="+mn-ea"/>
                        <a:cs typeface="+mn-cs"/>
                      </a:endParaRPr>
                    </a:p>
                  </a:txBody>
                  <a:tcPr marL="68063" marR="6806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0" kern="1200" dirty="0">
                        <a:solidFill>
                          <a:srgbClr val="002060"/>
                        </a:solidFill>
                        <a:effectLst/>
                        <a:latin typeface="Arial Nova Light" panose="020B0304020202020204"/>
                        <a:ea typeface="+mn-ea"/>
                        <a:cs typeface="+mn-cs"/>
                      </a:endParaRPr>
                    </a:p>
                  </a:txBody>
                  <a:tcPr marL="68063" marR="68063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0" kern="1200" dirty="0">
                        <a:solidFill>
                          <a:srgbClr val="002060"/>
                        </a:solidFill>
                        <a:effectLst/>
                        <a:latin typeface="Arial Nova Light" panose="020B0304020202020204"/>
                        <a:ea typeface="+mn-ea"/>
                        <a:cs typeface="+mn-cs"/>
                      </a:endParaRPr>
                    </a:p>
                  </a:txBody>
                  <a:tcPr marL="68063" marR="68063" marT="0" marB="0" anchor="ctr"/>
                </a:tc>
                <a:extLst>
                  <a:ext uri="{0D108BD9-81ED-4DB2-BD59-A6C34878D82A}">
                    <a16:rowId xmlns:a16="http://schemas.microsoft.com/office/drawing/2014/main" val="1130496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90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70F79E08-E569-472A-9329-8205A86CF6D5}"/>
              </a:ext>
            </a:extLst>
          </p:cNvPr>
          <p:cNvSpPr txBox="1">
            <a:spLocks/>
          </p:cNvSpPr>
          <p:nvPr/>
        </p:nvSpPr>
        <p:spPr>
          <a:xfrm>
            <a:off x="353101" y="335292"/>
            <a:ext cx="10835640" cy="502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ova Light" panose="020B0304020202020204"/>
              </a:rPr>
              <a:t>Text Books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EEC0E2-6AF7-4B3B-95A0-7F2A5A83C792}"/>
              </a:ext>
            </a:extLst>
          </p:cNvPr>
          <p:cNvSpPr txBox="1"/>
          <p:nvPr/>
        </p:nvSpPr>
        <p:spPr>
          <a:xfrm>
            <a:off x="353101" y="1295095"/>
            <a:ext cx="1083564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Data Analytics Using Python (Bharti Motwani), Wiley</a:t>
            </a:r>
          </a:p>
          <a:p>
            <a:pPr algn="just"/>
            <a:endParaRPr lang="en-US" altLang="en-US" sz="2800" dirty="0">
              <a:solidFill>
                <a:srgbClr val="002060"/>
              </a:solidFill>
              <a:latin typeface="Arial Nova Light" panose="020B03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Python for Everybody: Exploring data using Python 3 (Charles R. Severance) – Free E-book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C59881-7C0F-4607-B8FB-215AB40B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1541" y="6202668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z="1200" smtClean="0"/>
              <a:t>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760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70F79E08-E569-472A-9329-8205A86CF6D5}"/>
              </a:ext>
            </a:extLst>
          </p:cNvPr>
          <p:cNvSpPr txBox="1">
            <a:spLocks/>
          </p:cNvSpPr>
          <p:nvPr/>
        </p:nvSpPr>
        <p:spPr>
          <a:xfrm>
            <a:off x="353101" y="335292"/>
            <a:ext cx="10835640" cy="502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ova Light" panose="020B0304020202020204"/>
              </a:rPr>
              <a:t>Grading Criteria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C59881-7C0F-4607-B8FB-215AB40B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1541" y="6202668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z="1200" smtClean="0"/>
              <a:t>6</a:t>
            </a:fld>
            <a:endParaRPr lang="en-US" sz="12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DC7CB3E-4B57-4D5A-B6C5-D1C3DAB572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4373181"/>
              </p:ext>
            </p:extLst>
          </p:nvPr>
        </p:nvGraphicFramePr>
        <p:xfrm>
          <a:off x="1128165" y="1043463"/>
          <a:ext cx="7739742" cy="198888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35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Arial Nova Light" panose="020B0304020202020204"/>
                        </a:rPr>
                        <a:t>Evaluation Components</a:t>
                      </a:r>
                      <a:endParaRPr lang="en-IN" sz="3200" b="1" dirty="0">
                        <a:solidFill>
                          <a:srgbClr val="002060"/>
                        </a:solidFill>
                        <a:effectLst/>
                        <a:latin typeface="Arial Nova Light" panose="020B03040202020202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63" marR="680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Arial Nova Light" panose="020B0304020202020204"/>
                        </a:rPr>
                        <a:t>100 Marks</a:t>
                      </a:r>
                      <a:endParaRPr lang="en-IN" sz="3200" b="1" dirty="0">
                        <a:solidFill>
                          <a:srgbClr val="002060"/>
                        </a:solidFill>
                        <a:effectLst/>
                        <a:latin typeface="Arial Nova Light" panose="020B03040202020202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63" marR="6806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kern="1200" dirty="0">
                          <a:solidFill>
                            <a:srgbClr val="002060"/>
                          </a:solidFill>
                          <a:effectLst/>
                          <a:latin typeface="Arial Nova Light" panose="020B0304020202020204"/>
                          <a:ea typeface="+mn-ea"/>
                          <a:cs typeface="+mn-cs"/>
                        </a:rPr>
                        <a:t>Mid-semester Exam</a:t>
                      </a:r>
                    </a:p>
                  </a:txBody>
                  <a:tcPr marL="68063" marR="680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Arial Nova Light" panose="020B0304020202020204"/>
                        </a:rPr>
                        <a:t>28 Marks </a:t>
                      </a:r>
                      <a:endParaRPr lang="en-IN" sz="3200" dirty="0">
                        <a:solidFill>
                          <a:srgbClr val="002060"/>
                        </a:solidFill>
                        <a:effectLst/>
                        <a:latin typeface="Arial Nova Light" panose="020B03040202020202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63" marR="6806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002060"/>
                          </a:solidFill>
                          <a:effectLst/>
                          <a:latin typeface="Arial Nova Light" panose="020B0304020202020204"/>
                          <a:ea typeface="+mn-ea"/>
                          <a:cs typeface="+mn-cs"/>
                        </a:rPr>
                        <a:t>End-semester Exam </a:t>
                      </a:r>
                      <a:endParaRPr lang="en-IN" sz="2400" kern="1200" dirty="0">
                        <a:solidFill>
                          <a:srgbClr val="002060"/>
                        </a:solidFill>
                        <a:effectLst/>
                        <a:latin typeface="Arial Nova Light" panose="020B0304020202020204"/>
                        <a:ea typeface="+mn-ea"/>
                        <a:cs typeface="+mn-cs"/>
                      </a:endParaRPr>
                    </a:p>
                  </a:txBody>
                  <a:tcPr marL="68063" marR="680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  <a:latin typeface="Arial Nova Light" panose="020B0304020202020204"/>
                        </a:rPr>
                        <a:t>42 Marks </a:t>
                      </a:r>
                      <a:endParaRPr lang="en-IN" sz="3200" dirty="0">
                        <a:solidFill>
                          <a:srgbClr val="002060"/>
                        </a:solidFill>
                        <a:effectLst/>
                        <a:latin typeface="Arial Nova Light" panose="020B03040202020202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63" marR="6806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rgbClr val="002060"/>
                          </a:solidFill>
                          <a:effectLst/>
                          <a:latin typeface="Arial Nova Light" panose="020B0304020202020204"/>
                          <a:ea typeface="+mn-ea"/>
                          <a:cs typeface="+mn-cs"/>
                        </a:rPr>
                        <a:t>Term Paper/Case study etc.</a:t>
                      </a:r>
                    </a:p>
                  </a:txBody>
                  <a:tcPr marL="68063" marR="68063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kern="1200" dirty="0">
                          <a:solidFill>
                            <a:srgbClr val="002060"/>
                          </a:solidFill>
                          <a:effectLst/>
                          <a:latin typeface="Arial Nova Light" panose="020B0304020202020204"/>
                          <a:ea typeface="+mn-ea"/>
                          <a:cs typeface="+mn-cs"/>
                        </a:rPr>
                        <a:t>10 Marks</a:t>
                      </a:r>
                    </a:p>
                  </a:txBody>
                  <a:tcPr marL="68063" marR="68063" marT="0" marB="0"/>
                </a:tc>
                <a:extLst>
                  <a:ext uri="{0D108BD9-81ED-4DB2-BD59-A6C34878D82A}">
                    <a16:rowId xmlns:a16="http://schemas.microsoft.com/office/drawing/2014/main" val="1130496517"/>
                  </a:ext>
                </a:extLst>
              </a:tr>
              <a:tr h="396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rgbClr val="002060"/>
                          </a:solidFill>
                          <a:effectLst/>
                          <a:latin typeface="Arial Nova Light" panose="020B0304020202020204"/>
                          <a:ea typeface="+mn-ea"/>
                          <a:cs typeface="+mn-cs"/>
                        </a:rPr>
                        <a:t>Presentation</a:t>
                      </a:r>
                    </a:p>
                  </a:txBody>
                  <a:tcPr marL="68063" marR="68063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kern="1200" dirty="0">
                          <a:solidFill>
                            <a:srgbClr val="002060"/>
                          </a:solidFill>
                          <a:effectLst/>
                          <a:latin typeface="Arial Nova Light" panose="020B0304020202020204"/>
                          <a:ea typeface="+mn-ea"/>
                          <a:cs typeface="+mn-cs"/>
                        </a:rPr>
                        <a:t>20 Marks</a:t>
                      </a:r>
                    </a:p>
                  </a:txBody>
                  <a:tcPr marL="68063" marR="68063" marT="0" marB="0"/>
                </a:tc>
                <a:extLst>
                  <a:ext uri="{0D108BD9-81ED-4DB2-BD59-A6C34878D82A}">
                    <a16:rowId xmlns:a16="http://schemas.microsoft.com/office/drawing/2014/main" val="3843746987"/>
                  </a:ext>
                </a:extLst>
              </a:tr>
            </a:tbl>
          </a:graphicData>
        </a:graphic>
      </p:graphicFrame>
      <p:sp>
        <p:nvSpPr>
          <p:cNvPr id="7" name="Arrow: Bent 6">
            <a:extLst>
              <a:ext uri="{FF2B5EF4-FFF2-40B4-BE49-F238E27FC236}">
                <a16:creationId xmlns:a16="http://schemas.microsoft.com/office/drawing/2014/main" id="{F5327334-FF20-EA39-5D69-D881028949E1}"/>
              </a:ext>
            </a:extLst>
          </p:cNvPr>
          <p:cNvSpPr/>
          <p:nvPr/>
        </p:nvSpPr>
        <p:spPr>
          <a:xfrm rot="5400000" flipV="1">
            <a:off x="6154492" y="2952091"/>
            <a:ext cx="996006" cy="751115"/>
          </a:xfrm>
          <a:prstGeom prst="bentArrow">
            <a:avLst>
              <a:gd name="adj1" fmla="val 3400"/>
              <a:gd name="adj2" fmla="val 6931"/>
              <a:gd name="adj3" fmla="val 24390"/>
              <a:gd name="adj4" fmla="val 44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84C6F-436C-0BF8-DC13-F2217DED1391}"/>
              </a:ext>
            </a:extLst>
          </p:cNvPr>
          <p:cNvSpPr txBox="1"/>
          <p:nvPr/>
        </p:nvSpPr>
        <p:spPr>
          <a:xfrm>
            <a:off x="3731457" y="3802870"/>
            <a:ext cx="6790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Arial Nova Light" panose="020B0304020202020204" pitchFamily="34" charset="0"/>
              </a:rPr>
              <a:t>Content Quality (both in PPT and Speaking) </a:t>
            </a:r>
            <a:r>
              <a:rPr lang="en-US" sz="2000" dirty="0">
                <a:solidFill>
                  <a:srgbClr val="002060"/>
                </a:solidFill>
                <a:latin typeface="Arial Nova Light" panose="020B0304020202020204" pitchFamily="34" charset="0"/>
              </a:rPr>
              <a:t>– 10 marks</a:t>
            </a:r>
          </a:p>
          <a:p>
            <a:r>
              <a:rPr lang="en-US" sz="2000" b="1" dirty="0">
                <a:solidFill>
                  <a:srgbClr val="002060"/>
                </a:solidFill>
                <a:latin typeface="Arial Nova Light" panose="020B0304020202020204" pitchFamily="34" charset="0"/>
              </a:rPr>
              <a:t>Presentation Style (soft skills) </a:t>
            </a:r>
            <a:r>
              <a:rPr lang="en-US" sz="2000" dirty="0">
                <a:solidFill>
                  <a:srgbClr val="002060"/>
                </a:solidFill>
                <a:latin typeface="Arial Nova Light" panose="020B0304020202020204" pitchFamily="34" charset="0"/>
              </a:rPr>
              <a:t>– 5 marks</a:t>
            </a:r>
          </a:p>
          <a:p>
            <a:r>
              <a:rPr lang="en-US" sz="2000" b="1" dirty="0">
                <a:solidFill>
                  <a:srgbClr val="002060"/>
                </a:solidFill>
                <a:latin typeface="Arial Nova Light" panose="020B0304020202020204" pitchFamily="34" charset="0"/>
              </a:rPr>
              <a:t>Peer-Review </a:t>
            </a:r>
            <a:r>
              <a:rPr lang="en-US" sz="2000" dirty="0">
                <a:solidFill>
                  <a:srgbClr val="002060"/>
                </a:solidFill>
                <a:latin typeface="Arial Nova Light" panose="020B0304020202020204" pitchFamily="34" charset="0"/>
              </a:rPr>
              <a:t>– 5 marks</a:t>
            </a:r>
            <a:endParaRPr lang="en-IN" sz="2000" dirty="0">
              <a:solidFill>
                <a:srgbClr val="002060"/>
              </a:solidFill>
              <a:latin typeface="Arial Nova Light" panose="020B03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B9FFA5-C87C-31D4-E87D-8EA291B7FA22}"/>
              </a:ext>
            </a:extLst>
          </p:cNvPr>
          <p:cNvSpPr txBox="1"/>
          <p:nvPr/>
        </p:nvSpPr>
        <p:spPr>
          <a:xfrm>
            <a:off x="209379" y="5051606"/>
            <a:ext cx="1083564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2060"/>
                </a:solidFill>
                <a:latin typeface="Arial Nova Light" panose="020B0304020202020204" pitchFamily="34" charset="0"/>
              </a:rPr>
              <a:t>Group Formation deadline – August 22, 2022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2060"/>
                </a:solidFill>
                <a:latin typeface="Arial Nova Light" panose="020B0304020202020204" pitchFamily="34" charset="0"/>
              </a:rPr>
              <a:t>Title Submission deadline for both Concept paper and Presentation – September 19, 2022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2060"/>
                </a:solidFill>
                <a:latin typeface="Arial Nova Light" panose="020B0304020202020204" pitchFamily="34" charset="0"/>
              </a:rPr>
              <a:t>Term Paper Submission deadline – October 24, 2022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2060"/>
                </a:solidFill>
                <a:latin typeface="Arial Nova Light" panose="020B0304020202020204" pitchFamily="34" charset="0"/>
              </a:rPr>
              <a:t>Presentation deadline – November 14 – 18, 2022</a:t>
            </a:r>
          </a:p>
        </p:txBody>
      </p:sp>
    </p:spTree>
    <p:extLst>
      <p:ext uri="{BB962C8B-B14F-4D97-AF65-F5344CB8AC3E}">
        <p14:creationId xmlns:p14="http://schemas.microsoft.com/office/powerpoint/2010/main" val="366730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70F79E08-E569-472A-9329-8205A86CF6D5}"/>
              </a:ext>
            </a:extLst>
          </p:cNvPr>
          <p:cNvSpPr txBox="1">
            <a:spLocks/>
          </p:cNvSpPr>
          <p:nvPr/>
        </p:nvSpPr>
        <p:spPr>
          <a:xfrm>
            <a:off x="353101" y="335292"/>
            <a:ext cx="10835640" cy="502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ova Light" panose="020B0304020202020204"/>
              </a:rPr>
              <a:t>Presentation Modalities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EEC0E2-6AF7-4B3B-95A0-7F2A5A83C792}"/>
              </a:ext>
            </a:extLst>
          </p:cNvPr>
          <p:cNvSpPr txBox="1"/>
          <p:nvPr/>
        </p:nvSpPr>
        <p:spPr>
          <a:xfrm>
            <a:off x="353101" y="1022952"/>
            <a:ext cx="10835640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Each team should contain 4 members each</a:t>
            </a:r>
          </a:p>
          <a:p>
            <a:endParaRPr lang="en-US" altLang="en-US" sz="2800" dirty="0">
              <a:solidFill>
                <a:srgbClr val="002060"/>
              </a:solidFill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Each member of the team gets 5 min for presentation</a:t>
            </a:r>
          </a:p>
          <a:p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Each team gets 5 minutes for Q&amp;A session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2060"/>
              </a:solidFill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Presentation Deliverables: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Develop an Interactive dashboard for a problem of your choice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Dashboard content: KPIs, Data visuals, Outcome of Analytical models etc.</a:t>
            </a:r>
            <a:b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</a:br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2060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C59881-7C0F-4607-B8FB-215AB40B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1541" y="6202668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z="1200" smtClean="0"/>
              <a:t>7</a:t>
            </a:fld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502B9-61A1-FA95-4738-34630416BC65}"/>
              </a:ext>
            </a:extLst>
          </p:cNvPr>
          <p:cNvSpPr txBox="1"/>
          <p:nvPr/>
        </p:nvSpPr>
        <p:spPr>
          <a:xfrm>
            <a:off x="124501" y="6362688"/>
            <a:ext cx="108356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000" dirty="0">
                <a:solidFill>
                  <a:srgbClr val="002060"/>
                </a:solidFill>
                <a:latin typeface="Arial Nova Light" panose="020B0304020202020204" pitchFamily="34" charset="0"/>
              </a:rPr>
              <a:t>Note - Term paper/Case study is an individual submission</a:t>
            </a:r>
          </a:p>
        </p:txBody>
      </p:sp>
    </p:spTree>
    <p:extLst>
      <p:ext uri="{BB962C8B-B14F-4D97-AF65-F5344CB8AC3E}">
        <p14:creationId xmlns:p14="http://schemas.microsoft.com/office/powerpoint/2010/main" val="366639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9D53-8316-485D-9A60-477F7F6F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E7D95-8F1F-4864-89DA-A45069699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reach me on : </a:t>
            </a:r>
          </a:p>
          <a:p>
            <a:r>
              <a:rPr lang="en-US" dirty="0"/>
              <a:t>Email : </a:t>
            </a:r>
            <a:r>
              <a:rPr lang="en-US" dirty="0">
                <a:solidFill>
                  <a:schemeClr val="bg1"/>
                </a:solidFill>
              </a:rPr>
              <a:t>shipra@iitism.ac.in</a:t>
            </a:r>
          </a:p>
          <a:p>
            <a:r>
              <a:rPr lang="en-US" dirty="0"/>
              <a:t>LinkedIn : https://www.linkedin.com/in/shipra-maurya1205/?originalSubdomain=in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CEAB-F976-4861-A1AA-82D11F842B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3592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12027</TotalTime>
  <Words>402</Words>
  <Application>Microsoft Office PowerPoint</Application>
  <PresentationFormat>Widescreen</PresentationFormat>
  <Paragraphs>80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Nova Light</vt:lpstr>
      <vt:lpstr>Calibri</vt:lpstr>
      <vt:lpstr>Calibri Light</vt:lpstr>
      <vt:lpstr>Rockwell</vt:lpstr>
      <vt:lpstr>Wingdings</vt:lpstr>
      <vt:lpstr>Atlas</vt:lpstr>
      <vt:lpstr>Data Mining for Business  Introduction to Business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ARIMA Method (AutoRegressive Integrated Moving Average)</dc:title>
  <dc:creator>Maurya, Shipra (.)</dc:creator>
  <cp:lastModifiedBy>DELL</cp:lastModifiedBy>
  <cp:revision>1060</cp:revision>
  <dcterms:created xsi:type="dcterms:W3CDTF">2021-08-27T07:31:38Z</dcterms:created>
  <dcterms:modified xsi:type="dcterms:W3CDTF">2022-08-10T05:39:48Z</dcterms:modified>
</cp:coreProperties>
</file>