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19" r:id="rId2"/>
    <p:sldId id="256" r:id="rId3"/>
    <p:sldId id="411" r:id="rId4"/>
    <p:sldId id="413" r:id="rId5"/>
    <p:sldId id="414" r:id="rId6"/>
    <p:sldId id="412" r:id="rId7"/>
    <p:sldId id="415" r:id="rId8"/>
    <p:sldId id="416" r:id="rId9"/>
    <p:sldId id="417" r:id="rId10"/>
    <p:sldId id="288" r:id="rId11"/>
    <p:sldId id="4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C7D5-1DEF-4D87-8C3C-AA351B9BDA5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476C-F9F7-40AF-A5F8-851AFA76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https://docs.aws.amazon.com/machine-learning/latest/dg/model-fit-underfitting-vs-overfitting.html</a:t>
            </a:r>
          </a:p>
          <a:p>
            <a:r>
              <a:rPr lang="en-IN" dirty="0" smtClean="0"/>
              <a:t>https://towardsdatascience.com/overfitting-and-underfitting-principles-ea8964d9c45c</a:t>
            </a:r>
          </a:p>
          <a:p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supervised learning, </a:t>
            </a:r>
            <a:r>
              <a:rPr lang="en-US" dirty="0" err="1" smtClean="0"/>
              <a:t>underfitting</a:t>
            </a:r>
            <a:r>
              <a:rPr lang="en-US" dirty="0" smtClean="0"/>
              <a:t> happens when a model unable to capture the underlying pattern of the data</a:t>
            </a:r>
            <a:br>
              <a:rPr lang="en-US" dirty="0" smtClean="0"/>
            </a:br>
            <a:r>
              <a:rPr lang="en-US" dirty="0" smtClean="0"/>
              <a:t>In supervised learning, overfitting happens when our model captures the noise along with the underlying pattern in data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https://docs.aws.amazon.com/machine-learning/latest/dg/model-fit-underfitting-vs-overfitting.html</a:t>
            </a:r>
          </a:p>
          <a:p>
            <a:r>
              <a:rPr lang="en-IN" dirty="0" smtClean="0"/>
              <a:t>https://towardsdatascience.com/overfitting-and-underfitting-principles-ea8964d9c45c</a:t>
            </a:r>
          </a:p>
          <a:p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supervised learning, </a:t>
            </a:r>
            <a:r>
              <a:rPr lang="en-US" dirty="0" err="1" smtClean="0"/>
              <a:t>underfitting</a:t>
            </a:r>
            <a:r>
              <a:rPr lang="en-US" dirty="0" smtClean="0"/>
              <a:t> happens when a model unable to capture the underlying pattern of the data</a:t>
            </a:r>
            <a:br>
              <a:rPr lang="en-US" dirty="0" smtClean="0"/>
            </a:br>
            <a:r>
              <a:rPr lang="en-US" dirty="0" smtClean="0"/>
              <a:t>In supervised learning, overfitting happens when our model captures the noise along with the underlying pattern in data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https://towardsdatascience.com/understanding-the-bias-variance-tradeoff-165e6942b229</a:t>
            </a:r>
          </a:p>
          <a:p>
            <a:endParaRPr lang="en-US" dirty="0" smtClean="0"/>
          </a:p>
          <a:p>
            <a:r>
              <a:rPr lang="en-US" dirty="0" smtClean="0"/>
              <a:t>How to measure the model’s bias-variance?</a:t>
            </a:r>
          </a:p>
          <a:p>
            <a:r>
              <a:rPr lang="en-US" dirty="0" smtClean="0"/>
              <a:t>After k-fold cross validation, we’ll get k different model estimation errors (e1, e2 …..</a:t>
            </a:r>
            <a:r>
              <a:rPr lang="en-US" dirty="0" err="1" smtClean="0"/>
              <a:t>ek</a:t>
            </a:r>
            <a:r>
              <a:rPr lang="en-US" dirty="0" smtClean="0"/>
              <a:t>). In an ideal scenario, these error values should sum up to zero. To return the model’s bias, we take the average of all the errors. Lower the average value, better the model.</a:t>
            </a:r>
          </a:p>
          <a:p>
            <a:endParaRPr lang="en-US" dirty="0" smtClean="0"/>
          </a:p>
          <a:p>
            <a:r>
              <a:rPr lang="en-US" dirty="0" smtClean="0"/>
              <a:t>Similarly for calculating the model variance, we take standard deviation of all the errors. A low value of standard deviation suggests our model does not vary a lot with different subsets of training data.</a:t>
            </a:r>
          </a:p>
          <a:p>
            <a:endParaRPr lang="en-US" dirty="0" smtClean="0"/>
          </a:p>
          <a:p>
            <a:r>
              <a:rPr lang="en-US" dirty="0" smtClean="0"/>
              <a:t>We should focus on achieving a balance between bias and variance. This can be done by reducing the variance and controlling bias to an extent. It’ll result in a better predictive model. This trade-off usually leads to building less complex predictive models as well.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optimal balance of bias and variance would never </a:t>
            </a:r>
            <a:r>
              <a:rPr lang="en-US" dirty="0" err="1" smtClean="0"/>
              <a:t>overfit</a:t>
            </a:r>
            <a:r>
              <a:rPr lang="en-US" dirty="0" smtClean="0"/>
              <a:t> or </a:t>
            </a:r>
            <a:r>
              <a:rPr lang="en-US" dirty="0" err="1" smtClean="0"/>
              <a:t>underfit</a:t>
            </a:r>
            <a:r>
              <a:rPr lang="en-US" dirty="0" smtClean="0"/>
              <a:t> the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https://towardsdatascience.com/understanding-the-bias-variance-tradeoff-165e6942b229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https://towardsdatascience.com/understanding-the-bias-variance-tradeoff-165e6942b229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823E6DB-C871-435A-9398-EDF14E555C3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9CAD-838E-4C24-86D5-91B84957B48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6BB52E-DEF0-469A-914D-101E1A683A3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F153-56FA-4F61-9D83-EFEE653078C6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2F02EE0-5CA5-4EE5-9178-93224477538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D5BF8E-44C6-46F5-8739-DA1161F221CC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B8E108-82D8-4C0D-9FD8-B29201B8C9CB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26D-54CA-4C84-A954-D50F8CF41312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72E4CD-F118-45C9-A4E4-DE861C04808B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999694" y="0"/>
            <a:ext cx="1192306" cy="11923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699760" y="6227064"/>
            <a:ext cx="5693664" cy="320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A82-AADF-413B-BF5A-8DF7283221B2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0D83847-7771-46D2-8382-17C93257DE9A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D9EF-9B2F-4E6C-8144-C5C74432871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1</a:t>
            </a:fld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035"/>
          <a:stretch/>
        </p:blipFill>
        <p:spPr>
          <a:xfrm>
            <a:off x="687639" y="1654255"/>
            <a:ext cx="11001189" cy="2421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7012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F9D53-8316-485D-9A60-477F7F6F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3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225052"/>
            <a:ext cx="4848397" cy="65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93AA4-ABD9-48CE-ACEB-F798F163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19" y="1781630"/>
            <a:ext cx="8679915" cy="193397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Nova Light"/>
              </a:rPr>
              <a:t>Data Mining for Business</a:t>
            </a:r>
            <a:br>
              <a:rPr lang="en-US" sz="4000" dirty="0">
                <a:latin typeface="Arial Nova Light"/>
              </a:rPr>
            </a:br>
            <a:r>
              <a:rPr lang="en-US" sz="4000" dirty="0">
                <a:latin typeface="Arial Nova Light"/>
              </a:rPr>
              <a:t/>
            </a:r>
            <a:br>
              <a:rPr lang="en-US" sz="4000" dirty="0">
                <a:latin typeface="Arial Nova Light"/>
              </a:rPr>
            </a:br>
            <a:r>
              <a:rPr lang="en-US" sz="3600" i="1" dirty="0" smtClean="0">
                <a:latin typeface="Arial Nova Light"/>
              </a:rPr>
              <a:t>Overfitting and Underfitting</a:t>
            </a:r>
            <a:br>
              <a:rPr lang="en-US" sz="3600" i="1" dirty="0" smtClean="0">
                <a:latin typeface="Arial Nova Light"/>
              </a:rPr>
            </a:br>
            <a:r>
              <a:rPr lang="en-US" sz="3600" i="1" dirty="0" smtClean="0">
                <a:latin typeface="Arial Nova Light"/>
              </a:rPr>
              <a:t>Bias and Variance Trade-off</a:t>
            </a:r>
            <a:endParaRPr lang="en-US" sz="4000" i="1" dirty="0">
              <a:latin typeface="Arial Nova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400A17-4AED-4920-86BE-B4FE5E65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4109384"/>
            <a:ext cx="8673427" cy="13225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ova Light"/>
              </a:rPr>
              <a:t>Dr. Shipra Maurya</a:t>
            </a:r>
          </a:p>
          <a:p>
            <a:r>
              <a:rPr lang="en-US" dirty="0">
                <a:latin typeface="Arial Nova Light"/>
              </a:rPr>
              <a:t>Department of Management Studies</a:t>
            </a:r>
          </a:p>
          <a:p>
            <a:r>
              <a:rPr lang="en-US" dirty="0">
                <a:latin typeface="Arial Nova Light"/>
              </a:rPr>
              <a:t>IIT (ISM) </a:t>
            </a:r>
            <a:r>
              <a:rPr lang="en-US" dirty="0" err="1">
                <a:latin typeface="Arial Nova Light"/>
              </a:rPr>
              <a:t>Dhanbad</a:t>
            </a:r>
            <a:endParaRPr lang="en-US" dirty="0">
              <a:latin typeface="Arial Nova Light"/>
            </a:endParaRPr>
          </a:p>
          <a:p>
            <a:r>
              <a:rPr lang="en-US" dirty="0">
                <a:latin typeface="Arial Nova Light"/>
              </a:rPr>
              <a:t>Email: shipra@iitism.ac.in</a:t>
            </a:r>
          </a:p>
          <a:p>
            <a:endParaRPr lang="en-US" dirty="0">
              <a:latin typeface="Arial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73" y="5775119"/>
            <a:ext cx="939008" cy="9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Overfitting and Underfitting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7EEC0E2-6AF7-4B3B-95A0-7F2A5A83C792}"/>
              </a:ext>
            </a:extLst>
          </p:cNvPr>
          <p:cNvSpPr txBox="1"/>
          <p:nvPr/>
        </p:nvSpPr>
        <p:spPr>
          <a:xfrm>
            <a:off x="353100" y="1148312"/>
            <a:ext cx="11049357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To understand the root cause for poor model performance, it is important to understand the model fit</a:t>
            </a:r>
          </a:p>
          <a:p>
            <a:pPr algn="just"/>
            <a:endParaRPr lang="en-US" altLang="en-US" sz="26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Underfitting</a:t>
            </a: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 : means model performance is poor on the training data and can not be generalized to the new data (validation set/ holdout set)</a:t>
            </a:r>
          </a:p>
          <a:p>
            <a:pPr algn="just"/>
            <a:endParaRPr lang="en-US" altLang="en-US" sz="26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Overfitting</a:t>
            </a: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 : means model performance is too good on the training data but is poor on validation and holdout set</a:t>
            </a:r>
            <a:endParaRPr lang="en-US" altLang="en-US" sz="26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3</a:t>
            </a:fld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19" y="4441521"/>
            <a:ext cx="9349838" cy="2288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7602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How to detect Overfitting and Underfitting?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4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48" y="1056414"/>
            <a:ext cx="6132979" cy="5046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96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0" y="335292"/>
            <a:ext cx="11732403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Techniques to overcome Overfitting and Underfitting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517793" y="1090671"/>
            <a:ext cx="11431618" cy="4480895"/>
            <a:chOff x="517793" y="1090671"/>
            <a:chExt cx="11431618" cy="4480895"/>
          </a:xfrm>
        </p:grpSpPr>
        <p:grpSp>
          <p:nvGrpSpPr>
            <p:cNvPr id="8" name="Group 7"/>
            <p:cNvGrpSpPr/>
            <p:nvPr/>
          </p:nvGrpSpPr>
          <p:grpSpPr>
            <a:xfrm>
              <a:off x="517793" y="1090671"/>
              <a:ext cx="11431618" cy="4480895"/>
              <a:chOff x="517793" y="1090671"/>
              <a:chExt cx="11431618" cy="448089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7793" y="1090671"/>
                <a:ext cx="11431618" cy="4480895"/>
                <a:chOff x="517793" y="1090671"/>
                <a:chExt cx="11431618" cy="4480895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958" t="9821" r="647" b="11366"/>
                <a:stretch/>
              </p:blipFill>
              <p:spPr>
                <a:xfrm>
                  <a:off x="517793" y="1090671"/>
                  <a:ext cx="11431618" cy="4461830"/>
                </a:xfrm>
                <a:prstGeom prst="rect">
                  <a:avLst/>
                </a:prstGeom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727113" y="5233012"/>
                  <a:ext cx="7491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IN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7645706" y="3822853"/>
                <a:ext cx="3712684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N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94053" y="2543061"/>
              <a:ext cx="491741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95710" y="2541224"/>
              <a:ext cx="486945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Bias and Variance Trade-off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7EEC0E2-6AF7-4B3B-95A0-7F2A5A83C792}"/>
              </a:ext>
            </a:extLst>
          </p:cNvPr>
          <p:cNvSpPr txBox="1"/>
          <p:nvPr/>
        </p:nvSpPr>
        <p:spPr>
          <a:xfrm>
            <a:off x="353101" y="928404"/>
            <a:ext cx="1083564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Bias and variance are prediction errors. These are important to understand the model performance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Bias</a:t>
            </a: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 –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the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difference between the </a:t>
            </a: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prediction and actuals.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Model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with high bias pays very little attention to the training data and oversimplifies the model. </a:t>
            </a:r>
            <a:endParaRPr lang="en-US" altLang="en-US" sz="26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It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always leads to high error on training and test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0" y="4434916"/>
            <a:ext cx="3866281" cy="20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Bias and Variance Trade-off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7EEC0E2-6AF7-4B3B-95A0-7F2A5A83C792}"/>
              </a:ext>
            </a:extLst>
          </p:cNvPr>
          <p:cNvSpPr txBox="1"/>
          <p:nvPr/>
        </p:nvSpPr>
        <p:spPr>
          <a:xfrm>
            <a:off x="353101" y="928404"/>
            <a:ext cx="10835640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Variance</a:t>
            </a: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 –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Variance is the variability of model prediction for a given data point </a:t>
            </a: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which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tells us spread of our data. </a:t>
            </a:r>
            <a:endParaRPr lang="en-US" altLang="en-US" sz="26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Model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with high variance pays a lot of attention to training data and does not generalize on the data which it hasn’t seen before. </a:t>
            </a:r>
            <a:endParaRPr lang="en-US" altLang="en-US" sz="26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As </a:t>
            </a:r>
            <a:r>
              <a:rPr lang="en-US" altLang="en-US" sz="2600" dirty="0">
                <a:solidFill>
                  <a:srgbClr val="002060"/>
                </a:solidFill>
                <a:latin typeface="Arial Nova Light" panose="020B0304020202020204" pitchFamily="34" charset="0"/>
              </a:rPr>
              <a:t>a result, such models perform very well on training data but has high error rates on test </a:t>
            </a:r>
            <a:r>
              <a:rPr lang="en-US" altLang="en-US" sz="26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data.</a:t>
            </a:r>
            <a:endParaRPr lang="en-US" altLang="en-US" sz="26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7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82" y="3942473"/>
            <a:ext cx="4107946" cy="22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Why Bias and Variance Trade-off?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7EEC0E2-6AF7-4B3B-95A0-7F2A5A83C792}"/>
              </a:ext>
            </a:extLst>
          </p:cNvPr>
          <p:cNvSpPr txBox="1"/>
          <p:nvPr/>
        </p:nvSpPr>
        <p:spPr>
          <a:xfrm>
            <a:off x="353101" y="1081957"/>
            <a:ext cx="1083564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A too simple model with few features may suffer from High Bias and Low Variance</a:t>
            </a:r>
          </a:p>
          <a:p>
            <a:pPr algn="just"/>
            <a:endParaRPr lang="en-US" altLang="en-US" sz="28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A complex model with many features may suffer from Low Bias and High Variance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This tradeoff in complexity is why there is a tradeoff between bias and variance. An algorithm can’t be more complex and less complex at the same time</a:t>
            </a:r>
            <a:endParaRPr lang="en-US" altLang="en-US" sz="28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380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xmlns="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Why Bias and Variance Trade-off?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7EEC0E2-6AF7-4B3B-95A0-7F2A5A83C792}"/>
              </a:ext>
            </a:extLst>
          </p:cNvPr>
          <p:cNvSpPr txBox="1"/>
          <p:nvPr/>
        </p:nvSpPr>
        <p:spPr>
          <a:xfrm>
            <a:off x="353101" y="1081957"/>
            <a:ext cx="108356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Aim is to build a good model which minimizes the total error</a:t>
            </a:r>
          </a:p>
          <a:p>
            <a:pPr algn="just"/>
            <a:endParaRPr lang="en-US" altLang="en-US" sz="2800" dirty="0" smtClean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9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6096"/>
            <a:ext cx="289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 - Internet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98" y="3163960"/>
            <a:ext cx="7495270" cy="62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732" y="1622544"/>
            <a:ext cx="8585403" cy="1570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921" y="3612018"/>
            <a:ext cx="5627910" cy="31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51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13526</TotalTime>
  <Words>581</Words>
  <Application>Microsoft Office PowerPoint</Application>
  <PresentationFormat>Widescreen</PresentationFormat>
  <Paragraphs>79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 Light</vt:lpstr>
      <vt:lpstr>Calibri</vt:lpstr>
      <vt:lpstr>Calibri Light</vt:lpstr>
      <vt:lpstr>Rockwell</vt:lpstr>
      <vt:lpstr>Wingdings</vt:lpstr>
      <vt:lpstr>Atlas</vt:lpstr>
      <vt:lpstr>PowerPoint Presentation</vt:lpstr>
      <vt:lpstr>Data Mining for Business  Overfitting and Underfitting Bias and Variance Trade-off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Method (AutoRegressive Integrated Moving Average)</dc:title>
  <dc:creator>Maurya, Shipra (.)</dc:creator>
  <cp:lastModifiedBy>Shipra Maurya</cp:lastModifiedBy>
  <cp:revision>1131</cp:revision>
  <dcterms:created xsi:type="dcterms:W3CDTF">2021-08-27T07:31:38Z</dcterms:created>
  <dcterms:modified xsi:type="dcterms:W3CDTF">2022-10-10T05:48:45Z</dcterms:modified>
</cp:coreProperties>
</file>