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110D-7316-4326-B748-AD568599317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CDFD-E825-4A8B-9E6F-5518EE0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4D6-39F1-46B3-9662-CAA810467600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89D1-82B1-4BA3-A316-C4D975485E8D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C43E-4E3B-4065-B6AC-093B7135541B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3E4-0022-4CFF-B96C-06427DF29AC5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FB80-21D2-4471-B394-345113F3FE5D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A49-0A72-46C8-B030-374F76A823FB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B620-780E-48FE-A0E2-623CAAC5592B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0F3-7934-4315-B84E-2916CFB641FF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682388" y="1665027"/>
            <a:ext cx="10863618" cy="2729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791570"/>
            <a:ext cx="10863618" cy="777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765361"/>
            <a:ext cx="10863617" cy="40808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593" y="5969000"/>
            <a:ext cx="1600200" cy="279400"/>
          </a:xfrm>
        </p:spPr>
        <p:txBody>
          <a:bodyPr/>
          <a:lstStyle>
            <a:lvl1pPr algn="l">
              <a:defRPr sz="1200" b="1"/>
            </a:lvl1pPr>
          </a:lstStyle>
          <a:p>
            <a:fld id="{CBE46F4A-1483-41F8-BA5E-34C26491A926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2643" y="5969000"/>
            <a:ext cx="542697" cy="279400"/>
          </a:xfrm>
        </p:spPr>
        <p:txBody>
          <a:bodyPr/>
          <a:lstStyle>
            <a:lvl1pPr>
              <a:defRPr sz="1200" b="1"/>
            </a:lvl1pPr>
          </a:lstStyle>
          <a:p>
            <a:fld id="{B2597BF7-A8DF-4ED6-A1A8-BB78042FC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CC80-F96A-44E7-A450-1CA491F3301E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1BC-9BDF-4FA7-B47E-D352C9C2E0C2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8B61-11B2-4C68-A945-D7E96CAAB6B8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0FE6-CC02-4B58-BE56-941418BAFD71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4BDC-6E0B-45EF-91A2-CD9D6735C6FB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C1A-3914-417D-9229-5FEA2ECFE0B8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1DA6-782A-4398-91A1-4FAFA248774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FBF28-3146-4C49-8D8E-BC3332BC6D5D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Principal Component Analysis (PCA)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Suman Roy</a:t>
            </a:r>
          </a:p>
          <a:p>
            <a:r>
              <a:rPr lang="en-US" b="1" dirty="0"/>
              <a:t>+91 - 8961153126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5330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8" y="1747030"/>
            <a:ext cx="3181350" cy="223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38" y="1746913"/>
            <a:ext cx="3181350" cy="22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38" y="4005926"/>
            <a:ext cx="3181350" cy="22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38" y="4005926"/>
            <a:ext cx="3181350" cy="22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5559188" y="4955988"/>
            <a:ext cx="990600" cy="4405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59188" y="2743414"/>
            <a:ext cx="990600" cy="367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Curved Left Arrow 12"/>
          <p:cNvSpPr/>
          <p:nvPr/>
        </p:nvSpPr>
        <p:spPr>
          <a:xfrm>
            <a:off x="9521588" y="2962358"/>
            <a:ext cx="990600" cy="21293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7" y="2357437"/>
            <a:ext cx="10192775" cy="2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790345"/>
            <a:ext cx="5586307" cy="402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94" y="1815150"/>
            <a:ext cx="5099891" cy="399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516" y="3312354"/>
            <a:ext cx="1750069" cy="5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84" y="2396248"/>
            <a:ext cx="7362825" cy="3457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32" y="1948573"/>
            <a:ext cx="4124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63" y="1890712"/>
            <a:ext cx="8925381" cy="35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71" y="2690812"/>
            <a:ext cx="9723963" cy="1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768995"/>
            <a:ext cx="4651885" cy="2843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04" y="1768994"/>
            <a:ext cx="6232838" cy="38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8" y="1840434"/>
            <a:ext cx="3694941" cy="254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6" y="1840434"/>
            <a:ext cx="6948252" cy="4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6" y="1893697"/>
            <a:ext cx="10017408" cy="112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3" y="3514558"/>
            <a:ext cx="3251252" cy="9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883296"/>
            <a:ext cx="3631149" cy="2142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88" y="1774634"/>
            <a:ext cx="3496314" cy="4195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37" y="1883295"/>
            <a:ext cx="3688573" cy="39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8740" y="1910687"/>
            <a:ext cx="10877265" cy="3965181"/>
          </a:xfrm>
        </p:spPr>
        <p:txBody>
          <a:bodyPr>
            <a:normAutofit/>
          </a:bodyPr>
          <a:lstStyle/>
          <a:p>
            <a:r>
              <a:rPr lang="en-US" altLang="en-US" dirty="0"/>
              <a:t>Feature Extraction Technique.</a:t>
            </a:r>
          </a:p>
          <a:p>
            <a:r>
              <a:rPr lang="en-US" altLang="en-US" dirty="0"/>
              <a:t>Map Data to new Space.</a:t>
            </a:r>
          </a:p>
          <a:p>
            <a:r>
              <a:rPr lang="en-US" altLang="en-US" dirty="0"/>
              <a:t>New Space has </a:t>
            </a:r>
            <a:r>
              <a:rPr lang="en-US" altLang="en-US" b="1" dirty="0"/>
              <a:t>REDUCED DIMENSION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DIMENSIONALITY REDUCTION</a:t>
            </a:r>
          </a:p>
          <a:p>
            <a:r>
              <a:rPr lang="en-US" altLang="en-US" dirty="0"/>
              <a:t>Data Representation is more meaningful for classification or regression technique.</a:t>
            </a:r>
          </a:p>
          <a:p>
            <a:r>
              <a:rPr lang="en-US" altLang="en-US" b="1" dirty="0"/>
              <a:t>LOSING MINIMUM INFORMATION.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7433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3" y="1826145"/>
            <a:ext cx="5323420" cy="4198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63" y="1826144"/>
            <a:ext cx="5143392" cy="35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12" y="1746913"/>
            <a:ext cx="8120417" cy="42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1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Mathematical Derivation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8" y="1816878"/>
            <a:ext cx="8407020" cy="42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157412"/>
            <a:ext cx="9734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6" y="2142699"/>
            <a:ext cx="9996648" cy="24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01" y="1983541"/>
            <a:ext cx="7859535" cy="35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7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59" y="1993780"/>
            <a:ext cx="7835775" cy="3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3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02" y="1875998"/>
            <a:ext cx="8044292" cy="30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79" y="2019869"/>
            <a:ext cx="8377008" cy="26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2</a:t>
            </a:r>
            <a:r>
              <a:rPr lang="en-US" baseline="30000" dirty="0"/>
              <a:t>nd</a:t>
            </a:r>
            <a:r>
              <a:rPr lang="en-US" dirty="0"/>
              <a:t> Principal Component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11" y="1809750"/>
            <a:ext cx="8446943" cy="3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933575"/>
            <a:ext cx="7181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2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PCA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2" y="1779177"/>
            <a:ext cx="10536072" cy="3511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6537" y="5399236"/>
            <a:ext cx="972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 is Principal Component.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275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PCA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4788" y="3482458"/>
            <a:ext cx="10863618" cy="7779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USING OCTAVE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444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PCA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04" y="2038349"/>
            <a:ext cx="5525189" cy="38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1697" y="5950430"/>
            <a:ext cx="10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 </a:t>
            </a:r>
            <a:r>
              <a:rPr lang="en-US" sz="1200" dirty="0" err="1"/>
              <a:t>Ghodsi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5" y="1801504"/>
            <a:ext cx="9744500" cy="41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3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Correct Dimension in PCA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93" y="1955084"/>
            <a:ext cx="7900857" cy="39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990536"/>
            <a:ext cx="10768084" cy="534300"/>
          </a:xfrm>
        </p:spPr>
        <p:txBody>
          <a:bodyPr/>
          <a:lstStyle/>
          <a:p>
            <a:r>
              <a:rPr lang="en-US" dirty="0"/>
              <a:t>Eigenvalue and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D58B-B74D-42FD-8512-8F54D2CDCDC8}" type="datetime5">
              <a:rPr lang="en-US" smtClean="0"/>
              <a:pPr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</a:t>
            </a:r>
            <a:fld id="{5D84065D-F351-4B03-BD91-D8A6B8D4B36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9" y="2854491"/>
            <a:ext cx="10344526" cy="21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Singular Value Decomposition (SVD)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D58B-B74D-42FD-8512-8F54D2CDCDC8}" type="datetime5">
              <a:rPr lang="en-US" smtClean="0"/>
              <a:pPr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</a:t>
            </a:r>
            <a:fld id="{5D84065D-F351-4B03-BD91-D8A6B8D4B3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965279"/>
            <a:ext cx="10653215" cy="3875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i="1" dirty="0" err="1">
                <a:solidFill>
                  <a:srgbClr val="000000"/>
                </a:solidFill>
              </a:rPr>
              <a:t>U</a:t>
            </a:r>
            <a:r>
              <a:rPr lang="en-US" altLang="en-US" b="1" i="1" baseline="-25000" dirty="0" err="1">
                <a:solidFill>
                  <a:srgbClr val="000000"/>
                </a:solidFill>
              </a:rPr>
              <a:t>nxn</a:t>
            </a:r>
            <a:r>
              <a:rPr lang="en-US" altLang="en-US" b="1" i="1" dirty="0" err="1">
                <a:solidFill>
                  <a:srgbClr val="000000"/>
                </a:solidFill>
              </a:rPr>
              <a:t>S</a:t>
            </a:r>
            <a:r>
              <a:rPr lang="en-US" altLang="en-US" b="1" i="1" baseline="-25000" dirty="0" err="1">
                <a:solidFill>
                  <a:srgbClr val="000000"/>
                </a:solidFill>
              </a:rPr>
              <a:t>nxm</a:t>
            </a:r>
            <a:r>
              <a:rPr lang="en-US" altLang="en-US" b="1" i="1" dirty="0" err="1">
                <a:solidFill>
                  <a:srgbClr val="000000"/>
                </a:solidFill>
              </a:rPr>
              <a:t>V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en-US" altLang="en-US" b="1" i="1" baseline="30000" dirty="0" err="1">
                <a:solidFill>
                  <a:srgbClr val="000000"/>
                </a:solidFill>
              </a:rPr>
              <a:t>T</a:t>
            </a:r>
            <a:r>
              <a:rPr lang="en-US" altLang="en-US" b="1" i="1" baseline="-25000" dirty="0" err="1">
                <a:solidFill>
                  <a:srgbClr val="000000"/>
                </a:solidFill>
              </a:rPr>
              <a:t>mxm</a:t>
            </a:r>
            <a:r>
              <a:rPr lang="en-IN" altLang="en-US" b="1" i="1" dirty="0">
                <a:solidFill>
                  <a:srgbClr val="000000"/>
                </a:solidFill>
              </a:rPr>
              <a:t>= </a:t>
            </a:r>
            <a:r>
              <a:rPr lang="en-IN" altLang="en-US" b="1" i="1" dirty="0" err="1">
                <a:solidFill>
                  <a:srgbClr val="000000"/>
                </a:solidFill>
              </a:rPr>
              <a:t>svd</a:t>
            </a:r>
            <a:r>
              <a:rPr lang="en-IN" altLang="en-US" b="1" i="1" dirty="0">
                <a:solidFill>
                  <a:srgbClr val="000000"/>
                </a:solidFill>
              </a:rPr>
              <a:t> (</a:t>
            </a:r>
            <a:r>
              <a:rPr lang="en-US" altLang="en-US" b="1" i="1" dirty="0" err="1">
                <a:solidFill>
                  <a:srgbClr val="000000"/>
                </a:solidFill>
              </a:rPr>
              <a:t>X</a:t>
            </a:r>
            <a:r>
              <a:rPr lang="en-US" altLang="en-US" b="1" i="1" baseline="-25000" dirty="0" err="1">
                <a:solidFill>
                  <a:srgbClr val="000000"/>
                </a:solidFill>
              </a:rPr>
              <a:t>nxm</a:t>
            </a:r>
            <a:r>
              <a:rPr lang="en-US" altLang="en-US" b="1" i="1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en-US" dirty="0"/>
              <a:t>U and V are orthogonal matrix</a:t>
            </a:r>
            <a:r>
              <a:rPr lang="en-US" altLang="en-US" b="1" i="1" dirty="0"/>
              <a:t> </a:t>
            </a:r>
            <a:r>
              <a:rPr lang="en-US" altLang="en-US" dirty="0"/>
              <a:t>i.e. </a:t>
            </a:r>
            <a:r>
              <a:rPr lang="en-US" altLang="en-US" b="1" dirty="0"/>
              <a:t>U</a:t>
            </a:r>
            <a:r>
              <a:rPr lang="en-US" altLang="en-US" b="1" baseline="30000" dirty="0"/>
              <a:t>T</a:t>
            </a:r>
            <a:r>
              <a:rPr lang="en-US" altLang="en-US" b="1" dirty="0"/>
              <a:t>U=I, V</a:t>
            </a:r>
            <a:r>
              <a:rPr lang="en-US" altLang="en-US" b="1" baseline="30000" dirty="0"/>
              <a:t>T</a:t>
            </a:r>
            <a:r>
              <a:rPr lang="en-US" altLang="en-US" b="1" dirty="0"/>
              <a:t>V=I.</a:t>
            </a:r>
          </a:p>
          <a:p>
            <a:r>
              <a:rPr lang="en-US" altLang="en-US" dirty="0"/>
              <a:t>S is diagonal matrix.</a:t>
            </a:r>
          </a:p>
          <a:p>
            <a:r>
              <a:rPr lang="en-US" altLang="en-US" dirty="0"/>
              <a:t>columns of </a:t>
            </a:r>
            <a:r>
              <a:rPr lang="en-US" altLang="en-US" i="1" dirty="0"/>
              <a:t>U </a:t>
            </a:r>
            <a:r>
              <a:rPr lang="en-US" altLang="en-US" dirty="0"/>
              <a:t>are orthonormal eigenvectors of </a:t>
            </a:r>
            <a:r>
              <a:rPr lang="en-US" altLang="en-US" b="1" i="1" dirty="0"/>
              <a:t>XX</a:t>
            </a:r>
            <a:r>
              <a:rPr lang="en-US" altLang="en-US" b="1" i="1" baseline="30000" dirty="0"/>
              <a:t>T</a:t>
            </a:r>
            <a:r>
              <a:rPr lang="en-US" altLang="en-US" b="1" i="1" dirty="0"/>
              <a:t>.</a:t>
            </a:r>
          </a:p>
          <a:p>
            <a:r>
              <a:rPr lang="en-US" altLang="en-US" dirty="0"/>
              <a:t>columns of </a:t>
            </a:r>
            <a:r>
              <a:rPr lang="en-US" altLang="en-US" i="1" dirty="0"/>
              <a:t>V </a:t>
            </a:r>
            <a:r>
              <a:rPr lang="en-US" altLang="en-US" dirty="0"/>
              <a:t>are orthonormal eigenvectors of </a:t>
            </a:r>
            <a:r>
              <a:rPr lang="en-US" altLang="en-US" b="1" i="1" dirty="0"/>
              <a:t>X</a:t>
            </a:r>
            <a:r>
              <a:rPr lang="en-US" altLang="en-US" b="1" i="1" baseline="30000" dirty="0"/>
              <a:t>T</a:t>
            </a:r>
            <a:r>
              <a:rPr lang="en-US" altLang="en-US" b="1" i="1" dirty="0"/>
              <a:t>X.</a:t>
            </a:r>
          </a:p>
          <a:p>
            <a:r>
              <a:rPr lang="en-US" altLang="en-US" b="1" dirty="0"/>
              <a:t>S</a:t>
            </a:r>
            <a:r>
              <a:rPr lang="en-US" altLang="en-US" i="1" dirty="0"/>
              <a:t> </a:t>
            </a:r>
            <a:r>
              <a:rPr lang="en-US" altLang="en-US" dirty="0"/>
              <a:t>is a diagonal matrix containing the square roots of eigenvalues from </a:t>
            </a:r>
            <a:r>
              <a:rPr lang="en-US" altLang="en-US" i="1" dirty="0"/>
              <a:t>U </a:t>
            </a:r>
            <a:r>
              <a:rPr lang="en-US" altLang="en-US" dirty="0"/>
              <a:t>or </a:t>
            </a:r>
            <a:r>
              <a:rPr lang="en-US" altLang="en-US" i="1" dirty="0"/>
              <a:t>V </a:t>
            </a:r>
            <a:r>
              <a:rPr lang="en-US" altLang="en-US" dirty="0"/>
              <a:t>in descending order</a:t>
            </a:r>
            <a:endParaRPr lang="en-IN" altLang="en-US" b="1" dirty="0"/>
          </a:p>
        </p:txBody>
      </p:sp>
    </p:spTree>
    <p:extLst>
      <p:ext uri="{BB962C8B-B14F-4D97-AF65-F5344CB8AC3E}">
        <p14:creationId xmlns:p14="http://schemas.microsoft.com/office/powerpoint/2010/main" val="313623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0549" y="1749962"/>
            <a:ext cx="525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Points are distributed over 2-d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exists no 1-d subspace i.e. line such that points are placed on that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exists a line such that points are close to that line. 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1" y="1758377"/>
            <a:ext cx="5404518" cy="39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833762"/>
            <a:ext cx="6100549" cy="3993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2937" y="1749962"/>
            <a:ext cx="4763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Direction of u1 is 1</a:t>
            </a:r>
            <a:r>
              <a:rPr lang="en-US" sz="2400" baseline="30000" dirty="0"/>
              <a:t>st</a:t>
            </a:r>
            <a:r>
              <a:rPr lang="en-US" sz="2400" dirty="0"/>
              <a:t> Principal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Points are close to </a:t>
            </a:r>
            <a:r>
              <a:rPr lang="en-US" sz="2400" b="1" dirty="0"/>
              <a:t>subspace/line u1.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u1 captures </a:t>
            </a:r>
            <a:r>
              <a:rPr lang="en-US" sz="2400" b="1" dirty="0"/>
              <a:t>MAXIMUM VARIATION OF THE DATA.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255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4382" y="1749962"/>
            <a:ext cx="4121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Points are projected towards the direction where there exists </a:t>
            </a:r>
            <a:r>
              <a:rPr lang="en-US" sz="2400" b="1" dirty="0"/>
              <a:t>MAXIMUM VARIATION OF THE DATA.</a:t>
            </a:r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6" y="1763977"/>
            <a:ext cx="6619168" cy="4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7BE-DF0F-4A8B-8D7D-9871959CAFE3}" type="datetime5">
              <a:rPr lang="en-US" smtClean="0"/>
              <a:t>19-Sep-22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7" y="1733466"/>
            <a:ext cx="8624943" cy="20196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7105" y="3794275"/>
            <a:ext cx="80658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Direction of </a:t>
            </a:r>
            <a:r>
              <a:rPr lang="en-US" sz="2400" b="1" dirty="0"/>
              <a:t>u2 is 2</a:t>
            </a:r>
            <a:r>
              <a:rPr lang="en-US" sz="2400" b="1" baseline="30000" dirty="0"/>
              <a:t>nd</a:t>
            </a:r>
            <a:r>
              <a:rPr lang="en-US" sz="2400" b="1" dirty="0"/>
              <a:t>  Principal Component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u2 captures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b="1" dirty="0"/>
              <a:t>MAXIMUM VARIATION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u2 is orthogonal to u1.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Principal Component = Number of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PCA is the representation of Coordinate system rotation.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51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1883</TotalTime>
  <Words>445</Words>
  <Application>Microsoft Office PowerPoint</Application>
  <PresentationFormat>Widescreen</PresentationFormat>
  <Paragraphs>138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Garamond</vt:lpstr>
      <vt:lpstr>Organic</vt:lpstr>
      <vt:lpstr>Principal Component Analysis (PCA)</vt:lpstr>
      <vt:lpstr>Abstract</vt:lpstr>
      <vt:lpstr>Dimensionality Reduction</vt:lpstr>
      <vt:lpstr>Linear Algebra</vt:lpstr>
      <vt:lpstr>Singular Value Decomposition (SVD)</vt:lpstr>
      <vt:lpstr>Intuition</vt:lpstr>
      <vt:lpstr>Intuition</vt:lpstr>
      <vt:lpstr>Intuition</vt:lpstr>
      <vt:lpstr>Intuition</vt:lpstr>
      <vt:lpstr>Intuition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 Mathematical Derivation</vt:lpstr>
      <vt:lpstr>PCA Mathematical Derivation</vt:lpstr>
      <vt:lpstr>PCA Mathematical Derivation</vt:lpstr>
      <vt:lpstr>PCA Mathematical Derivation</vt:lpstr>
      <vt:lpstr>PCA Mathematical Derivation</vt:lpstr>
      <vt:lpstr>PCA Mathematical Derivation</vt:lpstr>
      <vt:lpstr>PCA Mathematical Derivation</vt:lpstr>
      <vt:lpstr>Proof of 2nd Principal Component</vt:lpstr>
      <vt:lpstr>Proof of 2nd Principal Component</vt:lpstr>
      <vt:lpstr>Proof of 2nd Principal Component</vt:lpstr>
      <vt:lpstr>Proof of 2nd Principal Component</vt:lpstr>
      <vt:lpstr>Proof of 2nd Principal Component</vt:lpstr>
      <vt:lpstr>Proof of 2nd Principal Component</vt:lpstr>
      <vt:lpstr>Proof of 2nd Principal Component</vt:lpstr>
      <vt:lpstr>Implementation of PCA</vt:lpstr>
      <vt:lpstr>Implementation of PCA</vt:lpstr>
      <vt:lpstr>Implementation of PCA</vt:lpstr>
      <vt:lpstr>PCA Algorithm</vt:lpstr>
      <vt:lpstr>Finding Correct Dimension in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Gourab_ML_DL</dc:creator>
  <cp:lastModifiedBy>Suman Roy</cp:lastModifiedBy>
  <cp:revision>313</cp:revision>
  <dcterms:created xsi:type="dcterms:W3CDTF">2018-09-17T12:15:31Z</dcterms:created>
  <dcterms:modified xsi:type="dcterms:W3CDTF">2022-09-19T13:16:38Z</dcterms:modified>
</cp:coreProperties>
</file>