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74" r:id="rId4"/>
    <p:sldId id="275" r:id="rId5"/>
    <p:sldId id="257" r:id="rId6"/>
    <p:sldId id="259" r:id="rId7"/>
    <p:sldId id="260" r:id="rId8"/>
    <p:sldId id="261" r:id="rId9"/>
    <p:sldId id="262" r:id="rId10"/>
    <p:sldId id="263" r:id="rId11"/>
    <p:sldId id="276" r:id="rId12"/>
    <p:sldId id="264" r:id="rId13"/>
    <p:sldId id="265" r:id="rId14"/>
    <p:sldId id="266" r:id="rId15"/>
    <p:sldId id="267" r:id="rId16"/>
    <p:sldId id="268" r:id="rId17"/>
    <p:sldId id="269" r:id="rId18"/>
    <p:sldId id="270" r:id="rId19"/>
    <p:sldId id="277" r:id="rId20"/>
    <p:sldId id="278" r:id="rId21"/>
    <p:sldId id="271" r:id="rId22"/>
    <p:sldId id="272" r:id="rId23"/>
    <p:sldId id="27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2E9667-5D64-458E-B648-283B86FE7E56}"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333340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C2E9667-5D64-458E-B648-283B86FE7E56}"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987714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C2E9667-5D64-458E-B648-283B86FE7E56}"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1892052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C2E9667-5D64-458E-B648-283B86FE7E56}"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F0C2-3855-48C7-A044-EA6D133F641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96383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2E9667-5D64-458E-B648-283B86FE7E56}"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2987603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C2E9667-5D64-458E-B648-283B86FE7E56}" type="datetimeFigureOut">
              <a:rPr lang="en-US" smtClean="0"/>
              <a:t>1/25/2019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20927483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C2E9667-5D64-458E-B648-283B86FE7E56}" type="datetimeFigureOut">
              <a:rPr lang="en-US" smtClean="0"/>
              <a:t>1/25/2019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3612228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E9667-5D64-458E-B648-283B86FE7E56}"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3651468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E9667-5D64-458E-B648-283B86FE7E56}"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3047347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C2E9667-5D64-458E-B648-283B86FE7E56}"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3903371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2E9667-5D64-458E-B648-283B86FE7E56}"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1130531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2E9667-5D64-458E-B648-283B86FE7E56}"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1192766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2E9667-5D64-458E-B648-283B86FE7E56}" type="datetimeFigureOut">
              <a:rPr lang="en-US" smtClean="0"/>
              <a:t>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458516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C2E9667-5D64-458E-B648-283B86FE7E56}" type="datetimeFigureOut">
              <a:rPr lang="en-US" smtClean="0"/>
              <a:t>1/25/2019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1027121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C2E9667-5D64-458E-B648-283B86FE7E56}" type="datetimeFigureOut">
              <a:rPr lang="en-US" smtClean="0"/>
              <a:t>1/25/2019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1231938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C2E9667-5D64-458E-B648-283B86FE7E56}" type="datetimeFigureOut">
              <a:rPr lang="en-US" smtClean="0"/>
              <a:t>1/25/2019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626039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C2E9667-5D64-458E-B648-283B86FE7E56}"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296806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C2E9667-5D64-458E-B648-283B86FE7E56}" type="datetimeFigureOut">
              <a:rPr lang="en-US" smtClean="0"/>
              <a:t>1/25/2019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B12F0C2-3855-48C7-A044-EA6D133F641F}" type="slidenum">
              <a:rPr lang="en-US" smtClean="0"/>
              <a:t>‹#›</a:t>
            </a:fld>
            <a:endParaRPr lang="en-US"/>
          </a:p>
        </p:txBody>
      </p:sp>
    </p:spTree>
    <p:extLst>
      <p:ext uri="{BB962C8B-B14F-4D97-AF65-F5344CB8AC3E}">
        <p14:creationId xmlns:p14="http://schemas.microsoft.com/office/powerpoint/2010/main" val="29994380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C5001-63BF-4063-B567-A7962D601F5C}"/>
              </a:ext>
            </a:extLst>
          </p:cNvPr>
          <p:cNvSpPr>
            <a:spLocks noGrp="1"/>
          </p:cNvSpPr>
          <p:nvPr>
            <p:ph type="ctrTitle"/>
          </p:nvPr>
        </p:nvSpPr>
        <p:spPr/>
        <p:txBody>
          <a:bodyPr/>
          <a:lstStyle/>
          <a:p>
            <a:r>
              <a:rPr lang="en-US" dirty="0"/>
              <a:t>Education Expenditure in Relation to Performance</a:t>
            </a:r>
          </a:p>
        </p:txBody>
      </p:sp>
      <p:sp>
        <p:nvSpPr>
          <p:cNvPr id="3" name="Subtitle 2">
            <a:extLst>
              <a:ext uri="{FF2B5EF4-FFF2-40B4-BE49-F238E27FC236}">
                <a16:creationId xmlns:a16="http://schemas.microsoft.com/office/drawing/2014/main" id="{32D51373-8DC4-4F87-A59F-1F944B4BA3FB}"/>
              </a:ext>
            </a:extLst>
          </p:cNvPr>
          <p:cNvSpPr>
            <a:spLocks noGrp="1"/>
          </p:cNvSpPr>
          <p:nvPr>
            <p:ph type="subTitle" idx="1"/>
          </p:nvPr>
        </p:nvSpPr>
        <p:spPr/>
        <p:txBody>
          <a:bodyPr/>
          <a:lstStyle/>
          <a:p>
            <a:r>
              <a:rPr lang="en-US" dirty="0"/>
              <a:t>Analysis of how regional expenditures affect the performances of enrolled students.</a:t>
            </a:r>
          </a:p>
        </p:txBody>
      </p:sp>
      <p:sp>
        <p:nvSpPr>
          <p:cNvPr id="4" name="TextBox 3">
            <a:extLst>
              <a:ext uri="{FF2B5EF4-FFF2-40B4-BE49-F238E27FC236}">
                <a16:creationId xmlns:a16="http://schemas.microsoft.com/office/drawing/2014/main" id="{FDD3EFAD-45A0-408F-AA6B-7936CDB0ABDF}"/>
              </a:ext>
            </a:extLst>
          </p:cNvPr>
          <p:cNvSpPr txBox="1"/>
          <p:nvPr/>
        </p:nvSpPr>
        <p:spPr>
          <a:xfrm>
            <a:off x="3614738" y="5786438"/>
            <a:ext cx="5286375" cy="646331"/>
          </a:xfrm>
          <a:prstGeom prst="rect">
            <a:avLst/>
          </a:prstGeom>
          <a:noFill/>
        </p:spPr>
        <p:txBody>
          <a:bodyPr wrap="square" rtlCol="0">
            <a:spAutoFit/>
          </a:bodyPr>
          <a:lstStyle/>
          <a:p>
            <a:pPr algn="ctr"/>
            <a:r>
              <a:rPr lang="en-US" dirty="0"/>
              <a:t>TEAM MARS</a:t>
            </a:r>
          </a:p>
          <a:p>
            <a:pPr algn="ctr"/>
            <a:r>
              <a:rPr lang="en-US" dirty="0"/>
              <a:t>Matt, </a:t>
            </a:r>
            <a:r>
              <a:rPr lang="en-US" dirty="0" err="1"/>
              <a:t>Aritra</a:t>
            </a:r>
            <a:r>
              <a:rPr lang="en-US" dirty="0"/>
              <a:t>, Roman, Sean</a:t>
            </a:r>
          </a:p>
        </p:txBody>
      </p:sp>
    </p:spTree>
    <p:extLst>
      <p:ext uri="{BB962C8B-B14F-4D97-AF65-F5344CB8AC3E}">
        <p14:creationId xmlns:p14="http://schemas.microsoft.com/office/powerpoint/2010/main" val="1389148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7D47-7BEC-4B70-B971-FE26696947C7}"/>
              </a:ext>
            </a:extLst>
          </p:cNvPr>
          <p:cNvSpPr>
            <a:spLocks noGrp="1"/>
          </p:cNvSpPr>
          <p:nvPr>
            <p:ph type="title"/>
          </p:nvPr>
        </p:nvSpPr>
        <p:spPr>
          <a:xfrm>
            <a:off x="839788" y="365126"/>
            <a:ext cx="10515600" cy="935038"/>
          </a:xfrm>
        </p:spPr>
        <p:txBody>
          <a:bodyPr/>
          <a:lstStyle/>
          <a:p>
            <a:r>
              <a:rPr lang="en-US" dirty="0"/>
              <a:t>Analysis of Question 2</a:t>
            </a:r>
          </a:p>
        </p:txBody>
      </p:sp>
      <p:sp>
        <p:nvSpPr>
          <p:cNvPr id="3" name="Text Placeholder 2">
            <a:extLst>
              <a:ext uri="{FF2B5EF4-FFF2-40B4-BE49-F238E27FC236}">
                <a16:creationId xmlns:a16="http://schemas.microsoft.com/office/drawing/2014/main" id="{552F366B-ACFA-4D3C-9DCA-37E378B22800}"/>
              </a:ext>
            </a:extLst>
          </p:cNvPr>
          <p:cNvSpPr>
            <a:spLocks noGrp="1"/>
          </p:cNvSpPr>
          <p:nvPr>
            <p:ph type="body" idx="1"/>
          </p:nvPr>
        </p:nvSpPr>
        <p:spPr>
          <a:xfrm>
            <a:off x="514350" y="1027906"/>
            <a:ext cx="11487150" cy="823912"/>
          </a:xfrm>
        </p:spPr>
        <p:txBody>
          <a:bodyPr/>
          <a:lstStyle/>
          <a:p>
            <a:r>
              <a:rPr lang="en-US" dirty="0"/>
              <a:t>Average enrollment has drastically increased over the past 14 years.</a:t>
            </a:r>
          </a:p>
        </p:txBody>
      </p:sp>
      <p:pic>
        <p:nvPicPr>
          <p:cNvPr id="10" name="Content Placeholder 9">
            <a:extLst>
              <a:ext uri="{FF2B5EF4-FFF2-40B4-BE49-F238E27FC236}">
                <a16:creationId xmlns:a16="http://schemas.microsoft.com/office/drawing/2014/main" id="{50B32AB4-B7C6-4A9E-8A7F-495285BCD98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73536" y="2257425"/>
            <a:ext cx="10181852" cy="4072739"/>
          </a:xfrm>
        </p:spPr>
      </p:pic>
    </p:spTree>
    <p:extLst>
      <p:ext uri="{BB962C8B-B14F-4D97-AF65-F5344CB8AC3E}">
        <p14:creationId xmlns:p14="http://schemas.microsoft.com/office/powerpoint/2010/main" val="3129668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7D47-7BEC-4B70-B971-FE26696947C7}"/>
              </a:ext>
            </a:extLst>
          </p:cNvPr>
          <p:cNvSpPr>
            <a:spLocks noGrp="1"/>
          </p:cNvSpPr>
          <p:nvPr>
            <p:ph type="title"/>
          </p:nvPr>
        </p:nvSpPr>
        <p:spPr>
          <a:xfrm>
            <a:off x="839788" y="365126"/>
            <a:ext cx="10515600" cy="935038"/>
          </a:xfrm>
        </p:spPr>
        <p:txBody>
          <a:bodyPr/>
          <a:lstStyle/>
          <a:p>
            <a:r>
              <a:rPr lang="en-US" dirty="0"/>
              <a:t>Analysis of Question 2</a:t>
            </a:r>
          </a:p>
        </p:txBody>
      </p:sp>
      <p:sp>
        <p:nvSpPr>
          <p:cNvPr id="3" name="Text Placeholder 2">
            <a:extLst>
              <a:ext uri="{FF2B5EF4-FFF2-40B4-BE49-F238E27FC236}">
                <a16:creationId xmlns:a16="http://schemas.microsoft.com/office/drawing/2014/main" id="{552F366B-ACFA-4D3C-9DCA-37E378B22800}"/>
              </a:ext>
            </a:extLst>
          </p:cNvPr>
          <p:cNvSpPr>
            <a:spLocks noGrp="1"/>
          </p:cNvSpPr>
          <p:nvPr>
            <p:ph type="body" idx="1"/>
          </p:nvPr>
        </p:nvSpPr>
        <p:spPr>
          <a:xfrm>
            <a:off x="514350" y="1027906"/>
            <a:ext cx="11487150" cy="823912"/>
          </a:xfrm>
        </p:spPr>
        <p:txBody>
          <a:bodyPr/>
          <a:lstStyle/>
          <a:p>
            <a:r>
              <a:rPr lang="en-US" dirty="0"/>
              <a:t>Average expenditure per Region has been greater than revenue until 2010.</a:t>
            </a:r>
          </a:p>
        </p:txBody>
      </p:sp>
      <p:pic>
        <p:nvPicPr>
          <p:cNvPr id="10" name="Content Placeholder 9">
            <a:extLst>
              <a:ext uri="{FF2B5EF4-FFF2-40B4-BE49-F238E27FC236}">
                <a16:creationId xmlns:a16="http://schemas.microsoft.com/office/drawing/2014/main" id="{50B32AB4-B7C6-4A9E-8A7F-495285BCD98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16349" y="2114550"/>
            <a:ext cx="10945809" cy="4378323"/>
          </a:xfrm>
        </p:spPr>
      </p:pic>
    </p:spTree>
    <p:extLst>
      <p:ext uri="{BB962C8B-B14F-4D97-AF65-F5344CB8AC3E}">
        <p14:creationId xmlns:p14="http://schemas.microsoft.com/office/powerpoint/2010/main" val="2275278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F2246-9360-4077-9E62-A308F5BEAE99}"/>
              </a:ext>
            </a:extLst>
          </p:cNvPr>
          <p:cNvSpPr>
            <a:spLocks noGrp="1"/>
          </p:cNvSpPr>
          <p:nvPr>
            <p:ph type="title"/>
          </p:nvPr>
        </p:nvSpPr>
        <p:spPr/>
        <p:txBody>
          <a:bodyPr/>
          <a:lstStyle/>
          <a:p>
            <a:r>
              <a:rPr lang="en-US" dirty="0"/>
              <a:t>Question 2 Conclusion</a:t>
            </a:r>
          </a:p>
        </p:txBody>
      </p:sp>
      <p:sp>
        <p:nvSpPr>
          <p:cNvPr id="3" name="Content Placeholder 2">
            <a:extLst>
              <a:ext uri="{FF2B5EF4-FFF2-40B4-BE49-F238E27FC236}">
                <a16:creationId xmlns:a16="http://schemas.microsoft.com/office/drawing/2014/main" id="{02C84F74-27C1-4C95-A5FC-57C180F0B521}"/>
              </a:ext>
            </a:extLst>
          </p:cNvPr>
          <p:cNvSpPr>
            <a:spLocks noGrp="1"/>
          </p:cNvSpPr>
          <p:nvPr>
            <p:ph idx="1"/>
          </p:nvPr>
        </p:nvSpPr>
        <p:spPr/>
        <p:txBody>
          <a:bodyPr/>
          <a:lstStyle/>
          <a:p>
            <a:r>
              <a:rPr lang="en-US" dirty="0"/>
              <a:t>Initial increase in expenditures will initiate a more drastic increase in enrollment, however through the years even though regions have continued to increase expenditures the increase in enrollment is not as drastic and levels out to a steady in increase.</a:t>
            </a:r>
          </a:p>
          <a:p>
            <a:r>
              <a:rPr lang="en-US" dirty="0"/>
              <a:t>For many years there was a clear goal to budget more funding for education versus other programs or resources.</a:t>
            </a:r>
          </a:p>
        </p:txBody>
      </p:sp>
    </p:spTree>
    <p:extLst>
      <p:ext uri="{BB962C8B-B14F-4D97-AF65-F5344CB8AC3E}">
        <p14:creationId xmlns:p14="http://schemas.microsoft.com/office/powerpoint/2010/main" val="2558720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3EB1B-2826-4209-BF5F-3DC1AE719DC5}"/>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CA71B8DC-F34D-4BEA-883E-AFDC400FADB3}"/>
              </a:ext>
            </a:extLst>
          </p:cNvPr>
          <p:cNvSpPr>
            <a:spLocks noGrp="1"/>
          </p:cNvSpPr>
          <p:nvPr>
            <p:ph idx="1"/>
          </p:nvPr>
        </p:nvSpPr>
        <p:spPr>
          <a:xfrm>
            <a:off x="838200" y="1825625"/>
            <a:ext cx="10515600" cy="1017588"/>
          </a:xfrm>
        </p:spPr>
        <p:txBody>
          <a:bodyPr>
            <a:normAutofit/>
          </a:bodyPr>
          <a:lstStyle/>
          <a:p>
            <a:endParaRPr lang="en-US" dirty="0"/>
          </a:p>
          <a:p>
            <a:pPr marL="0" indent="0">
              <a:buNone/>
            </a:pPr>
            <a:endParaRPr lang="en-US" dirty="0"/>
          </a:p>
        </p:txBody>
      </p:sp>
      <p:sp>
        <p:nvSpPr>
          <p:cNvPr id="4" name="TextBox 3">
            <a:extLst>
              <a:ext uri="{FF2B5EF4-FFF2-40B4-BE49-F238E27FC236}">
                <a16:creationId xmlns:a16="http://schemas.microsoft.com/office/drawing/2014/main" id="{2E7CDA4B-A000-41B0-BFA8-0D77C70D258D}"/>
              </a:ext>
            </a:extLst>
          </p:cNvPr>
          <p:cNvSpPr txBox="1"/>
          <p:nvPr/>
        </p:nvSpPr>
        <p:spPr>
          <a:xfrm>
            <a:off x="838200" y="3429000"/>
            <a:ext cx="10515600" cy="830997"/>
          </a:xfrm>
          <a:prstGeom prst="rect">
            <a:avLst/>
          </a:prstGeom>
          <a:noFill/>
        </p:spPr>
        <p:txBody>
          <a:bodyPr wrap="square" rtlCol="0">
            <a:spAutoFit/>
          </a:bodyPr>
          <a:lstStyle/>
          <a:p>
            <a:r>
              <a:rPr lang="en-US" sz="2400" dirty="0"/>
              <a:t>How does each Region’s performance become affected by the expenditure of each Region?</a:t>
            </a:r>
          </a:p>
        </p:txBody>
      </p:sp>
    </p:spTree>
    <p:extLst>
      <p:ext uri="{BB962C8B-B14F-4D97-AF65-F5344CB8AC3E}">
        <p14:creationId xmlns:p14="http://schemas.microsoft.com/office/powerpoint/2010/main" val="2761239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7D47-7BEC-4B70-B971-FE26696947C7}"/>
              </a:ext>
            </a:extLst>
          </p:cNvPr>
          <p:cNvSpPr>
            <a:spLocks noGrp="1"/>
          </p:cNvSpPr>
          <p:nvPr>
            <p:ph type="title"/>
          </p:nvPr>
        </p:nvSpPr>
        <p:spPr>
          <a:xfrm>
            <a:off x="839788" y="365126"/>
            <a:ext cx="10515600" cy="935038"/>
          </a:xfrm>
        </p:spPr>
        <p:txBody>
          <a:bodyPr/>
          <a:lstStyle/>
          <a:p>
            <a:r>
              <a:rPr lang="en-US" dirty="0"/>
              <a:t>Analysis of Question 3</a:t>
            </a:r>
          </a:p>
        </p:txBody>
      </p:sp>
      <p:sp>
        <p:nvSpPr>
          <p:cNvPr id="3" name="Text Placeholder 2">
            <a:extLst>
              <a:ext uri="{FF2B5EF4-FFF2-40B4-BE49-F238E27FC236}">
                <a16:creationId xmlns:a16="http://schemas.microsoft.com/office/drawing/2014/main" id="{552F366B-ACFA-4D3C-9DCA-37E378B22800}"/>
              </a:ext>
            </a:extLst>
          </p:cNvPr>
          <p:cNvSpPr>
            <a:spLocks noGrp="1"/>
          </p:cNvSpPr>
          <p:nvPr>
            <p:ph type="body" idx="1"/>
          </p:nvPr>
        </p:nvSpPr>
        <p:spPr>
          <a:xfrm>
            <a:off x="0" y="1027906"/>
            <a:ext cx="12192000" cy="823912"/>
          </a:xfrm>
        </p:spPr>
        <p:txBody>
          <a:bodyPr/>
          <a:lstStyle/>
          <a:p>
            <a:r>
              <a:rPr lang="en-US" dirty="0"/>
              <a:t>Overall in since 1993 all regions have increased their Grade 4 Math and Reading performances.</a:t>
            </a:r>
          </a:p>
        </p:txBody>
      </p:sp>
      <p:pic>
        <p:nvPicPr>
          <p:cNvPr id="10" name="Content Placeholder 9">
            <a:extLst>
              <a:ext uri="{FF2B5EF4-FFF2-40B4-BE49-F238E27FC236}">
                <a16:creationId xmlns:a16="http://schemas.microsoft.com/office/drawing/2014/main" id="{50B32AB4-B7C6-4A9E-8A7F-495285BCD98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1962944"/>
            <a:ext cx="6262687" cy="4789598"/>
          </a:xfrm>
        </p:spPr>
      </p:pic>
      <p:pic>
        <p:nvPicPr>
          <p:cNvPr id="5" name="Picture 4">
            <a:extLst>
              <a:ext uri="{FF2B5EF4-FFF2-40B4-BE49-F238E27FC236}">
                <a16:creationId xmlns:a16="http://schemas.microsoft.com/office/drawing/2014/main" id="{7572C23C-6D64-4805-BDAF-8CCF8B0131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9313" y="1962944"/>
            <a:ext cx="6262687" cy="4789598"/>
          </a:xfrm>
          <a:prstGeom prst="rect">
            <a:avLst/>
          </a:prstGeom>
        </p:spPr>
      </p:pic>
    </p:spTree>
    <p:extLst>
      <p:ext uri="{BB962C8B-B14F-4D97-AF65-F5344CB8AC3E}">
        <p14:creationId xmlns:p14="http://schemas.microsoft.com/office/powerpoint/2010/main" val="2351603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7D47-7BEC-4B70-B971-FE26696947C7}"/>
              </a:ext>
            </a:extLst>
          </p:cNvPr>
          <p:cNvSpPr>
            <a:spLocks noGrp="1"/>
          </p:cNvSpPr>
          <p:nvPr>
            <p:ph type="title"/>
          </p:nvPr>
        </p:nvSpPr>
        <p:spPr>
          <a:xfrm>
            <a:off x="839788" y="365126"/>
            <a:ext cx="10515600" cy="935038"/>
          </a:xfrm>
        </p:spPr>
        <p:txBody>
          <a:bodyPr/>
          <a:lstStyle/>
          <a:p>
            <a:r>
              <a:rPr lang="en-US" dirty="0"/>
              <a:t>Analysis of Question 3</a:t>
            </a:r>
          </a:p>
        </p:txBody>
      </p:sp>
      <p:sp>
        <p:nvSpPr>
          <p:cNvPr id="3" name="Text Placeholder 2">
            <a:extLst>
              <a:ext uri="{FF2B5EF4-FFF2-40B4-BE49-F238E27FC236}">
                <a16:creationId xmlns:a16="http://schemas.microsoft.com/office/drawing/2014/main" id="{552F366B-ACFA-4D3C-9DCA-37E378B22800}"/>
              </a:ext>
            </a:extLst>
          </p:cNvPr>
          <p:cNvSpPr>
            <a:spLocks noGrp="1"/>
          </p:cNvSpPr>
          <p:nvPr>
            <p:ph type="body" idx="1"/>
          </p:nvPr>
        </p:nvSpPr>
        <p:spPr>
          <a:xfrm>
            <a:off x="514350" y="1027906"/>
            <a:ext cx="11487150" cy="823912"/>
          </a:xfrm>
        </p:spPr>
        <p:txBody>
          <a:bodyPr/>
          <a:lstStyle/>
          <a:p>
            <a:r>
              <a:rPr lang="en-US" dirty="0"/>
              <a:t>Average Grade 8 Math and Reading Scores have significantly increased for all Regions.</a:t>
            </a:r>
          </a:p>
        </p:txBody>
      </p:sp>
      <p:pic>
        <p:nvPicPr>
          <p:cNvPr id="10" name="Content Placeholder 9">
            <a:extLst>
              <a:ext uri="{FF2B5EF4-FFF2-40B4-BE49-F238E27FC236}">
                <a16:creationId xmlns:a16="http://schemas.microsoft.com/office/drawing/2014/main" id="{50B32AB4-B7C6-4A9E-8A7F-495285BCD98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1976582"/>
            <a:ext cx="6096000" cy="4844940"/>
          </a:xfrm>
        </p:spPr>
      </p:pic>
      <p:pic>
        <p:nvPicPr>
          <p:cNvPr id="5" name="Picture 4">
            <a:extLst>
              <a:ext uri="{FF2B5EF4-FFF2-40B4-BE49-F238E27FC236}">
                <a16:creationId xmlns:a16="http://schemas.microsoft.com/office/drawing/2014/main" id="{968C7630-A54C-458D-89BC-46CF3443A1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8238" y="1981202"/>
            <a:ext cx="6133762" cy="4840320"/>
          </a:xfrm>
          <a:prstGeom prst="rect">
            <a:avLst/>
          </a:prstGeom>
        </p:spPr>
      </p:pic>
    </p:spTree>
    <p:extLst>
      <p:ext uri="{BB962C8B-B14F-4D97-AF65-F5344CB8AC3E}">
        <p14:creationId xmlns:p14="http://schemas.microsoft.com/office/powerpoint/2010/main" val="836645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F2246-9360-4077-9E62-A308F5BEAE99}"/>
              </a:ext>
            </a:extLst>
          </p:cNvPr>
          <p:cNvSpPr>
            <a:spLocks noGrp="1"/>
          </p:cNvSpPr>
          <p:nvPr>
            <p:ph type="title"/>
          </p:nvPr>
        </p:nvSpPr>
        <p:spPr/>
        <p:txBody>
          <a:bodyPr/>
          <a:lstStyle/>
          <a:p>
            <a:r>
              <a:rPr lang="en-US" dirty="0"/>
              <a:t>Question 3 Conclusion</a:t>
            </a:r>
          </a:p>
        </p:txBody>
      </p:sp>
      <p:sp>
        <p:nvSpPr>
          <p:cNvPr id="3" name="Content Placeholder 2">
            <a:extLst>
              <a:ext uri="{FF2B5EF4-FFF2-40B4-BE49-F238E27FC236}">
                <a16:creationId xmlns:a16="http://schemas.microsoft.com/office/drawing/2014/main" id="{02C84F74-27C1-4C95-A5FC-57C180F0B521}"/>
              </a:ext>
            </a:extLst>
          </p:cNvPr>
          <p:cNvSpPr>
            <a:spLocks noGrp="1"/>
          </p:cNvSpPr>
          <p:nvPr>
            <p:ph idx="1"/>
          </p:nvPr>
        </p:nvSpPr>
        <p:spPr/>
        <p:txBody>
          <a:bodyPr/>
          <a:lstStyle/>
          <a:p>
            <a:r>
              <a:rPr lang="en-US" dirty="0"/>
              <a:t>Math scores for both 4th and 8th grades directly correlate with the expenditure between regions and as the expenditures increase the overall math performance increases.</a:t>
            </a:r>
          </a:p>
          <a:p>
            <a:r>
              <a:rPr lang="en-US" dirty="0"/>
              <a:t>Increase in expenditure does not necessarily mean higher reading performance even though as a whole through the past 16 years all reading scores across regions are higher just like regional expenditures.</a:t>
            </a:r>
          </a:p>
          <a:p>
            <a:r>
              <a:rPr lang="en-US" dirty="0"/>
              <a:t>The lack of correlation between expenditures signifies that there could be outside factors increasing reading scores, such as, increased exposure to K-12 education.</a:t>
            </a:r>
          </a:p>
        </p:txBody>
      </p:sp>
    </p:spTree>
    <p:extLst>
      <p:ext uri="{BB962C8B-B14F-4D97-AF65-F5344CB8AC3E}">
        <p14:creationId xmlns:p14="http://schemas.microsoft.com/office/powerpoint/2010/main" val="1252188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3EB1B-2826-4209-BF5F-3DC1AE719DC5}"/>
              </a:ext>
            </a:extLst>
          </p:cNvPr>
          <p:cNvSpPr>
            <a:spLocks noGrp="1"/>
          </p:cNvSpPr>
          <p:nvPr>
            <p:ph type="title"/>
          </p:nvPr>
        </p:nvSpPr>
        <p:spPr/>
        <p:txBody>
          <a:bodyPr/>
          <a:lstStyle/>
          <a:p>
            <a:r>
              <a:rPr lang="en-US" dirty="0"/>
              <a:t>Question 4</a:t>
            </a:r>
          </a:p>
        </p:txBody>
      </p:sp>
      <p:sp>
        <p:nvSpPr>
          <p:cNvPr id="4" name="TextBox 3">
            <a:extLst>
              <a:ext uri="{FF2B5EF4-FFF2-40B4-BE49-F238E27FC236}">
                <a16:creationId xmlns:a16="http://schemas.microsoft.com/office/drawing/2014/main" id="{2E7CDA4B-A000-41B0-BFA8-0D77C70D258D}"/>
              </a:ext>
            </a:extLst>
          </p:cNvPr>
          <p:cNvSpPr txBox="1"/>
          <p:nvPr/>
        </p:nvSpPr>
        <p:spPr>
          <a:xfrm>
            <a:off x="838200" y="3429000"/>
            <a:ext cx="10515600" cy="461665"/>
          </a:xfrm>
          <a:prstGeom prst="rect">
            <a:avLst/>
          </a:prstGeom>
          <a:noFill/>
        </p:spPr>
        <p:txBody>
          <a:bodyPr wrap="square" rtlCol="0">
            <a:spAutoFit/>
          </a:bodyPr>
          <a:lstStyle/>
          <a:p>
            <a:r>
              <a:rPr lang="en-US" sz="2400" dirty="0"/>
              <a:t>Education revenue per region over the years.</a:t>
            </a:r>
          </a:p>
        </p:txBody>
      </p:sp>
    </p:spTree>
    <p:extLst>
      <p:ext uri="{BB962C8B-B14F-4D97-AF65-F5344CB8AC3E}">
        <p14:creationId xmlns:p14="http://schemas.microsoft.com/office/powerpoint/2010/main" val="2557086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7D47-7BEC-4B70-B971-FE26696947C7}"/>
              </a:ext>
            </a:extLst>
          </p:cNvPr>
          <p:cNvSpPr>
            <a:spLocks noGrp="1"/>
          </p:cNvSpPr>
          <p:nvPr>
            <p:ph type="title"/>
          </p:nvPr>
        </p:nvSpPr>
        <p:spPr>
          <a:xfrm>
            <a:off x="838199" y="420689"/>
            <a:ext cx="10515600" cy="935038"/>
          </a:xfrm>
        </p:spPr>
        <p:txBody>
          <a:bodyPr/>
          <a:lstStyle/>
          <a:p>
            <a:r>
              <a:rPr lang="en-US" dirty="0"/>
              <a:t>Analysis of Question 4</a:t>
            </a:r>
          </a:p>
        </p:txBody>
      </p:sp>
      <p:sp>
        <p:nvSpPr>
          <p:cNvPr id="3" name="Text Placeholder 2">
            <a:extLst>
              <a:ext uri="{FF2B5EF4-FFF2-40B4-BE49-F238E27FC236}">
                <a16:creationId xmlns:a16="http://schemas.microsoft.com/office/drawing/2014/main" id="{552F366B-ACFA-4D3C-9DCA-37E378B22800}"/>
              </a:ext>
            </a:extLst>
          </p:cNvPr>
          <p:cNvSpPr>
            <a:spLocks noGrp="1"/>
          </p:cNvSpPr>
          <p:nvPr>
            <p:ph type="body" idx="1"/>
          </p:nvPr>
        </p:nvSpPr>
        <p:spPr>
          <a:xfrm>
            <a:off x="1788318" y="888208"/>
            <a:ext cx="8615363" cy="823912"/>
          </a:xfrm>
        </p:spPr>
        <p:txBody>
          <a:bodyPr/>
          <a:lstStyle/>
          <a:p>
            <a:r>
              <a:rPr lang="en-US" dirty="0"/>
              <a:t>Overall since 1993 revenue per capita has increased in all regions.</a:t>
            </a:r>
          </a:p>
        </p:txBody>
      </p:sp>
      <p:pic>
        <p:nvPicPr>
          <p:cNvPr id="8" name="Content Placeholder 7">
            <a:extLst>
              <a:ext uri="{FF2B5EF4-FFF2-40B4-BE49-F238E27FC236}">
                <a16:creationId xmlns:a16="http://schemas.microsoft.com/office/drawing/2014/main" id="{B0BB819F-C180-4EF6-8377-7C0A204D9A4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28600" y="1823246"/>
            <a:ext cx="11834197" cy="4920453"/>
          </a:xfrm>
        </p:spPr>
      </p:pic>
    </p:spTree>
    <p:extLst>
      <p:ext uri="{BB962C8B-B14F-4D97-AF65-F5344CB8AC3E}">
        <p14:creationId xmlns:p14="http://schemas.microsoft.com/office/powerpoint/2010/main" val="253753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7D47-7BEC-4B70-B971-FE26696947C7}"/>
              </a:ext>
            </a:extLst>
          </p:cNvPr>
          <p:cNvSpPr>
            <a:spLocks noGrp="1"/>
          </p:cNvSpPr>
          <p:nvPr>
            <p:ph type="title"/>
          </p:nvPr>
        </p:nvSpPr>
        <p:spPr>
          <a:xfrm>
            <a:off x="838199" y="420689"/>
            <a:ext cx="10515600" cy="935038"/>
          </a:xfrm>
        </p:spPr>
        <p:txBody>
          <a:bodyPr/>
          <a:lstStyle/>
          <a:p>
            <a:r>
              <a:rPr lang="en-US" dirty="0"/>
              <a:t>Analysis of Question 4</a:t>
            </a:r>
          </a:p>
        </p:txBody>
      </p:sp>
      <p:sp>
        <p:nvSpPr>
          <p:cNvPr id="3" name="Text Placeholder 2">
            <a:extLst>
              <a:ext uri="{FF2B5EF4-FFF2-40B4-BE49-F238E27FC236}">
                <a16:creationId xmlns:a16="http://schemas.microsoft.com/office/drawing/2014/main" id="{552F366B-ACFA-4D3C-9DCA-37E378B22800}"/>
              </a:ext>
            </a:extLst>
          </p:cNvPr>
          <p:cNvSpPr>
            <a:spLocks noGrp="1"/>
          </p:cNvSpPr>
          <p:nvPr>
            <p:ph type="body" idx="1"/>
          </p:nvPr>
        </p:nvSpPr>
        <p:spPr>
          <a:xfrm>
            <a:off x="1788318" y="888208"/>
            <a:ext cx="8615363" cy="823912"/>
          </a:xfrm>
        </p:spPr>
        <p:txBody>
          <a:bodyPr/>
          <a:lstStyle/>
          <a:p>
            <a:r>
              <a:rPr lang="en-US" dirty="0"/>
              <a:t>State Composition of Per Capita Revenues per Region.</a:t>
            </a:r>
          </a:p>
        </p:txBody>
      </p:sp>
      <p:pic>
        <p:nvPicPr>
          <p:cNvPr id="8" name="Content Placeholder 7">
            <a:extLst>
              <a:ext uri="{FF2B5EF4-FFF2-40B4-BE49-F238E27FC236}">
                <a16:creationId xmlns:a16="http://schemas.microsoft.com/office/drawing/2014/main" id="{B0BB819F-C180-4EF6-8377-7C0A204D9A4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28613" y="1712120"/>
            <a:ext cx="11601450" cy="5031579"/>
          </a:xfrm>
        </p:spPr>
      </p:pic>
    </p:spTree>
    <p:extLst>
      <p:ext uri="{BB962C8B-B14F-4D97-AF65-F5344CB8AC3E}">
        <p14:creationId xmlns:p14="http://schemas.microsoft.com/office/powerpoint/2010/main" val="89310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3EB1B-2826-4209-BF5F-3DC1AE719DC5}"/>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CA71B8DC-F34D-4BEA-883E-AFDC400FADB3}"/>
              </a:ext>
            </a:extLst>
          </p:cNvPr>
          <p:cNvSpPr>
            <a:spLocks noGrp="1"/>
          </p:cNvSpPr>
          <p:nvPr>
            <p:ph idx="1"/>
          </p:nvPr>
        </p:nvSpPr>
        <p:spPr>
          <a:xfrm>
            <a:off x="838200" y="1825625"/>
            <a:ext cx="10515600" cy="1017588"/>
          </a:xfrm>
        </p:spPr>
        <p:txBody>
          <a:bodyPr>
            <a:normAutofit/>
          </a:bodyPr>
          <a:lstStyle/>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2E7CDA4B-A000-41B0-BFA8-0D77C70D258D}"/>
              </a:ext>
            </a:extLst>
          </p:cNvPr>
          <p:cNvSpPr txBox="1"/>
          <p:nvPr/>
        </p:nvSpPr>
        <p:spPr>
          <a:xfrm>
            <a:off x="779477" y="2699158"/>
            <a:ext cx="10515600" cy="1200329"/>
          </a:xfrm>
          <a:prstGeom prst="rect">
            <a:avLst/>
          </a:prstGeom>
          <a:noFill/>
        </p:spPr>
        <p:txBody>
          <a:bodyPr wrap="square" rtlCol="0">
            <a:spAutoFit/>
          </a:bodyPr>
          <a:lstStyle/>
          <a:p>
            <a:r>
              <a:rPr lang="en-US" sz="2400" dirty="0"/>
              <a:t>How does K-12 financing in different states and regions  affect the overall performance of the students enrolled?  Regions split into Northeast, Midwest, South, West.</a:t>
            </a:r>
          </a:p>
        </p:txBody>
      </p:sp>
    </p:spTree>
    <p:extLst>
      <p:ext uri="{BB962C8B-B14F-4D97-AF65-F5344CB8AC3E}">
        <p14:creationId xmlns:p14="http://schemas.microsoft.com/office/powerpoint/2010/main" val="4054825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7D47-7BEC-4B70-B971-FE26696947C7}"/>
              </a:ext>
            </a:extLst>
          </p:cNvPr>
          <p:cNvSpPr>
            <a:spLocks noGrp="1"/>
          </p:cNvSpPr>
          <p:nvPr>
            <p:ph type="title"/>
          </p:nvPr>
        </p:nvSpPr>
        <p:spPr>
          <a:xfrm>
            <a:off x="838199" y="420689"/>
            <a:ext cx="10515600" cy="935038"/>
          </a:xfrm>
        </p:spPr>
        <p:txBody>
          <a:bodyPr/>
          <a:lstStyle/>
          <a:p>
            <a:r>
              <a:rPr lang="en-US" dirty="0"/>
              <a:t>Analysis of Question 4</a:t>
            </a:r>
          </a:p>
        </p:txBody>
      </p:sp>
      <p:sp>
        <p:nvSpPr>
          <p:cNvPr id="3" name="Text Placeholder 2">
            <a:extLst>
              <a:ext uri="{FF2B5EF4-FFF2-40B4-BE49-F238E27FC236}">
                <a16:creationId xmlns:a16="http://schemas.microsoft.com/office/drawing/2014/main" id="{552F366B-ACFA-4D3C-9DCA-37E378B22800}"/>
              </a:ext>
            </a:extLst>
          </p:cNvPr>
          <p:cNvSpPr>
            <a:spLocks noGrp="1"/>
          </p:cNvSpPr>
          <p:nvPr>
            <p:ph type="body" idx="1"/>
          </p:nvPr>
        </p:nvSpPr>
        <p:spPr>
          <a:xfrm>
            <a:off x="1788318" y="888208"/>
            <a:ext cx="8615363" cy="823912"/>
          </a:xfrm>
        </p:spPr>
        <p:txBody>
          <a:bodyPr/>
          <a:lstStyle/>
          <a:p>
            <a:r>
              <a:rPr lang="en-US" dirty="0"/>
              <a:t>State Composition of Per Capita Revenues per Region.</a:t>
            </a:r>
          </a:p>
        </p:txBody>
      </p:sp>
      <p:pic>
        <p:nvPicPr>
          <p:cNvPr id="8" name="Content Placeholder 7">
            <a:extLst>
              <a:ext uri="{FF2B5EF4-FFF2-40B4-BE49-F238E27FC236}">
                <a16:creationId xmlns:a16="http://schemas.microsoft.com/office/drawing/2014/main" id="{B0BB819F-C180-4EF6-8377-7C0A204D9A4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28613" y="2475103"/>
            <a:ext cx="11601450" cy="4082859"/>
          </a:xfrm>
        </p:spPr>
      </p:pic>
    </p:spTree>
    <p:extLst>
      <p:ext uri="{BB962C8B-B14F-4D97-AF65-F5344CB8AC3E}">
        <p14:creationId xmlns:p14="http://schemas.microsoft.com/office/powerpoint/2010/main" val="3563368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F2246-9360-4077-9E62-A308F5BEAE99}"/>
              </a:ext>
            </a:extLst>
          </p:cNvPr>
          <p:cNvSpPr>
            <a:spLocks noGrp="1"/>
          </p:cNvSpPr>
          <p:nvPr>
            <p:ph type="title"/>
          </p:nvPr>
        </p:nvSpPr>
        <p:spPr/>
        <p:txBody>
          <a:bodyPr/>
          <a:lstStyle/>
          <a:p>
            <a:r>
              <a:rPr lang="en-US" dirty="0"/>
              <a:t>Question 4 Conclusion</a:t>
            </a:r>
          </a:p>
        </p:txBody>
      </p:sp>
      <p:sp>
        <p:nvSpPr>
          <p:cNvPr id="3" name="Content Placeholder 2">
            <a:extLst>
              <a:ext uri="{FF2B5EF4-FFF2-40B4-BE49-F238E27FC236}">
                <a16:creationId xmlns:a16="http://schemas.microsoft.com/office/drawing/2014/main" id="{02C84F74-27C1-4C95-A5FC-57C180F0B521}"/>
              </a:ext>
            </a:extLst>
          </p:cNvPr>
          <p:cNvSpPr>
            <a:spLocks noGrp="1"/>
          </p:cNvSpPr>
          <p:nvPr>
            <p:ph idx="1"/>
          </p:nvPr>
        </p:nvSpPr>
        <p:spPr/>
        <p:txBody>
          <a:bodyPr/>
          <a:lstStyle/>
          <a:p>
            <a:r>
              <a:rPr lang="en-US" dirty="0"/>
              <a:t>Overall revenue per capita rises through the years but there are dips in the West region 2011-2012 and in the Midwest Region during the same time that show there are extenuating factors that could contribute to decreases in the revenue per capita.</a:t>
            </a:r>
          </a:p>
          <a:p>
            <a:r>
              <a:rPr lang="en-US" dirty="0"/>
              <a:t>For example, people moving from certain states to other states, economic crises and other situations that bring about decreases other than choosing to decrease revenue.</a:t>
            </a:r>
          </a:p>
          <a:p>
            <a:r>
              <a:rPr lang="en-US" dirty="0"/>
              <a:t>Northeast in both revenue and expenditure are significantly higher than all other regions which can be attributed to cost of living, cost education, salaries and weather.</a:t>
            </a:r>
          </a:p>
        </p:txBody>
      </p:sp>
    </p:spTree>
    <p:extLst>
      <p:ext uri="{BB962C8B-B14F-4D97-AF65-F5344CB8AC3E}">
        <p14:creationId xmlns:p14="http://schemas.microsoft.com/office/powerpoint/2010/main" val="1528728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C12A-64D0-441E-98DD-6EB122A03E42}"/>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077D6E81-5B32-4397-891B-7F1949DDB0F2}"/>
              </a:ext>
            </a:extLst>
          </p:cNvPr>
          <p:cNvSpPr>
            <a:spLocks noGrp="1"/>
          </p:cNvSpPr>
          <p:nvPr>
            <p:ph idx="1"/>
          </p:nvPr>
        </p:nvSpPr>
        <p:spPr/>
        <p:txBody>
          <a:bodyPr/>
          <a:lstStyle/>
          <a:p>
            <a:pPr marL="514350" indent="-514350">
              <a:buFont typeface="+mj-lt"/>
              <a:buAutoNum type="arabicPeriod"/>
            </a:pPr>
            <a:r>
              <a:rPr lang="en-US" dirty="0"/>
              <a:t>As a whole more funding from Federal, State, and Local generally transitions into higher test scores.</a:t>
            </a:r>
          </a:p>
          <a:p>
            <a:pPr marL="514350" indent="-514350">
              <a:buFont typeface="+mj-lt"/>
              <a:buAutoNum type="arabicPeriod"/>
            </a:pPr>
            <a:r>
              <a:rPr lang="en-US" dirty="0"/>
              <a:t>As eras change then investment trends in education will reflect the financial outlook of the state.</a:t>
            </a:r>
          </a:p>
        </p:txBody>
      </p:sp>
    </p:spTree>
    <p:extLst>
      <p:ext uri="{BB962C8B-B14F-4D97-AF65-F5344CB8AC3E}">
        <p14:creationId xmlns:p14="http://schemas.microsoft.com/office/powerpoint/2010/main" val="3215164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C12A-64D0-441E-98DD-6EB122A03E42}"/>
              </a:ext>
            </a:extLst>
          </p:cNvPr>
          <p:cNvSpPr>
            <a:spLocks noGrp="1"/>
          </p:cNvSpPr>
          <p:nvPr>
            <p:ph type="title"/>
          </p:nvPr>
        </p:nvSpPr>
        <p:spPr/>
        <p:txBody>
          <a:bodyPr/>
          <a:lstStyle/>
          <a:p>
            <a:r>
              <a:rPr lang="en-US" dirty="0"/>
              <a:t>Final Analysis</a:t>
            </a:r>
          </a:p>
        </p:txBody>
      </p:sp>
      <p:sp>
        <p:nvSpPr>
          <p:cNvPr id="3" name="Content Placeholder 2">
            <a:extLst>
              <a:ext uri="{FF2B5EF4-FFF2-40B4-BE49-F238E27FC236}">
                <a16:creationId xmlns:a16="http://schemas.microsoft.com/office/drawing/2014/main" id="{077D6E81-5B32-4397-891B-7F1949DDB0F2}"/>
              </a:ext>
            </a:extLst>
          </p:cNvPr>
          <p:cNvSpPr>
            <a:spLocks noGrp="1"/>
          </p:cNvSpPr>
          <p:nvPr>
            <p:ph idx="1"/>
          </p:nvPr>
        </p:nvSpPr>
        <p:spPr>
          <a:xfrm>
            <a:off x="645130" y="1414464"/>
            <a:ext cx="11156345" cy="5286374"/>
          </a:xfrm>
        </p:spPr>
        <p:txBody>
          <a:bodyPr>
            <a:normAutofit/>
          </a:bodyPr>
          <a:lstStyle/>
          <a:p>
            <a:pPr marL="514350" indent="-514350">
              <a:buFont typeface="+mj-lt"/>
              <a:buAutoNum type="arabicPeriod"/>
            </a:pPr>
            <a:r>
              <a:rPr lang="en-US" sz="2200" dirty="0"/>
              <a:t>Higher expenditures means higher test scores.</a:t>
            </a:r>
          </a:p>
          <a:p>
            <a:pPr marL="514350" indent="-514350">
              <a:buFont typeface="+mj-lt"/>
              <a:buAutoNum type="arabicPeriod"/>
            </a:pPr>
            <a:r>
              <a:rPr lang="en-US" sz="2200" dirty="0"/>
              <a:t>Since 1992 it appears that nationwide, people are constantly concerned with spending on education and consistently are seeking to spend more and more on education and the importance of education is reflected by the expenditure rise.  Education is significantly a more important issue than before 1992.</a:t>
            </a:r>
          </a:p>
          <a:p>
            <a:pPr marL="514350" indent="-514350">
              <a:buFont typeface="+mj-lt"/>
              <a:buAutoNum type="arabicPeriod"/>
            </a:pPr>
            <a:r>
              <a:rPr lang="en-US" sz="2200" dirty="0"/>
              <a:t>The Analysis of Variance Test (ANOVA) was performed on the Math and Reading Scores for both 4th grade and 8th grade across the regions. It is observed that the p-values that were computed from the ANOVA test for Math Grade 4 and Grade 8 comes out to be 6.76 e -05 and 2.07 e -05 where as the Reading Grade 4 and Grade 8 p-value scores are 0.0001 and 0.57 across regions.  This demonstrates that the Reading scores have statistically significant differences among the regions, whereas the Math scores do not portray statistical significant difference.</a:t>
            </a:r>
          </a:p>
        </p:txBody>
      </p:sp>
    </p:spTree>
    <p:extLst>
      <p:ext uri="{BB962C8B-B14F-4D97-AF65-F5344CB8AC3E}">
        <p14:creationId xmlns:p14="http://schemas.microsoft.com/office/powerpoint/2010/main" val="557982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8AA41-0B2B-4722-8F21-8505FDC8A70D}"/>
              </a:ext>
            </a:extLst>
          </p:cNvPr>
          <p:cNvSpPr>
            <a:spLocks noGrp="1"/>
          </p:cNvSpPr>
          <p:nvPr>
            <p:ph type="title"/>
          </p:nvPr>
        </p:nvSpPr>
        <p:spPr/>
        <p:txBody>
          <a:bodyPr/>
          <a:lstStyle/>
          <a:p>
            <a:pPr algn="ctr"/>
            <a:r>
              <a:rPr lang="en-US" dirty="0"/>
              <a:t>Math Score Analysis</a:t>
            </a:r>
            <a:br>
              <a:rPr lang="en-US" dirty="0"/>
            </a:br>
            <a:endParaRPr lang="en-US" dirty="0"/>
          </a:p>
        </p:txBody>
      </p:sp>
      <p:pic>
        <p:nvPicPr>
          <p:cNvPr id="9" name="Content Placeholder 8">
            <a:extLst>
              <a:ext uri="{FF2B5EF4-FFF2-40B4-BE49-F238E27FC236}">
                <a16:creationId xmlns:a16="http://schemas.microsoft.com/office/drawing/2014/main" id="{9F5699F0-A85F-4A2A-8E4B-2CF04A6DDF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0892" y="1560554"/>
            <a:ext cx="9368563" cy="2501281"/>
          </a:xfrm>
        </p:spPr>
      </p:pic>
      <p:pic>
        <p:nvPicPr>
          <p:cNvPr id="10" name="Picture 9">
            <a:extLst>
              <a:ext uri="{FF2B5EF4-FFF2-40B4-BE49-F238E27FC236}">
                <a16:creationId xmlns:a16="http://schemas.microsoft.com/office/drawing/2014/main" id="{1138A04D-C446-4D0A-B334-F4D48BE27DB1}"/>
              </a:ext>
            </a:extLst>
          </p:cNvPr>
          <p:cNvPicPr>
            <a:picLocks noChangeAspect="1"/>
          </p:cNvPicPr>
          <p:nvPr/>
        </p:nvPicPr>
        <p:blipFill>
          <a:blip r:embed="rId3"/>
          <a:stretch>
            <a:fillRect/>
          </a:stretch>
        </p:blipFill>
        <p:spPr>
          <a:xfrm>
            <a:off x="1160892" y="3895580"/>
            <a:ext cx="9368563" cy="3038475"/>
          </a:xfrm>
          <a:prstGeom prst="rect">
            <a:avLst/>
          </a:prstGeom>
        </p:spPr>
      </p:pic>
    </p:spTree>
    <p:extLst>
      <p:ext uri="{BB962C8B-B14F-4D97-AF65-F5344CB8AC3E}">
        <p14:creationId xmlns:p14="http://schemas.microsoft.com/office/powerpoint/2010/main" val="4214635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C9113-0F5C-444C-BF36-E73DB3DB6FEF}"/>
              </a:ext>
            </a:extLst>
          </p:cNvPr>
          <p:cNvSpPr>
            <a:spLocks noGrp="1"/>
          </p:cNvSpPr>
          <p:nvPr>
            <p:ph type="title"/>
          </p:nvPr>
        </p:nvSpPr>
        <p:spPr/>
        <p:txBody>
          <a:bodyPr/>
          <a:lstStyle/>
          <a:p>
            <a:pPr algn="ctr"/>
            <a:r>
              <a:rPr lang="en-US" dirty="0"/>
              <a:t>Reading Score Analysis</a:t>
            </a:r>
          </a:p>
        </p:txBody>
      </p:sp>
      <p:pic>
        <p:nvPicPr>
          <p:cNvPr id="5" name="Content Placeholder 4">
            <a:extLst>
              <a:ext uri="{FF2B5EF4-FFF2-40B4-BE49-F238E27FC236}">
                <a16:creationId xmlns:a16="http://schemas.microsoft.com/office/drawing/2014/main" id="{ED1087C1-7902-40DA-AB6E-89915FAABE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3782" y="1609184"/>
            <a:ext cx="9291782" cy="2464053"/>
          </a:xfrm>
        </p:spPr>
      </p:pic>
      <p:pic>
        <p:nvPicPr>
          <p:cNvPr id="7" name="Picture 6">
            <a:extLst>
              <a:ext uri="{FF2B5EF4-FFF2-40B4-BE49-F238E27FC236}">
                <a16:creationId xmlns:a16="http://schemas.microsoft.com/office/drawing/2014/main" id="{A20B3F4E-95C6-47CB-8D84-B545098ABD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677" y="4032887"/>
            <a:ext cx="9291782" cy="2571114"/>
          </a:xfrm>
          <a:prstGeom prst="rect">
            <a:avLst/>
          </a:prstGeom>
        </p:spPr>
      </p:pic>
    </p:spTree>
    <p:extLst>
      <p:ext uri="{BB962C8B-B14F-4D97-AF65-F5344CB8AC3E}">
        <p14:creationId xmlns:p14="http://schemas.microsoft.com/office/powerpoint/2010/main" val="2452170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7D47-7BEC-4B70-B971-FE26696947C7}"/>
              </a:ext>
            </a:extLst>
          </p:cNvPr>
          <p:cNvSpPr>
            <a:spLocks noGrp="1"/>
          </p:cNvSpPr>
          <p:nvPr>
            <p:ph type="title"/>
          </p:nvPr>
        </p:nvSpPr>
        <p:spPr>
          <a:xfrm>
            <a:off x="839788" y="365126"/>
            <a:ext cx="10515600" cy="935038"/>
          </a:xfrm>
        </p:spPr>
        <p:txBody>
          <a:bodyPr/>
          <a:lstStyle/>
          <a:p>
            <a:r>
              <a:rPr lang="en-US" dirty="0"/>
              <a:t>Year by Year Analysis</a:t>
            </a:r>
          </a:p>
        </p:txBody>
      </p:sp>
      <p:sp>
        <p:nvSpPr>
          <p:cNvPr id="3" name="Text Placeholder 2">
            <a:extLst>
              <a:ext uri="{FF2B5EF4-FFF2-40B4-BE49-F238E27FC236}">
                <a16:creationId xmlns:a16="http://schemas.microsoft.com/office/drawing/2014/main" id="{552F366B-ACFA-4D3C-9DCA-37E378B22800}"/>
              </a:ext>
            </a:extLst>
          </p:cNvPr>
          <p:cNvSpPr>
            <a:spLocks noGrp="1"/>
          </p:cNvSpPr>
          <p:nvPr>
            <p:ph type="body" idx="1"/>
          </p:nvPr>
        </p:nvSpPr>
        <p:spPr>
          <a:xfrm>
            <a:off x="836612" y="1027906"/>
            <a:ext cx="10664826" cy="823912"/>
          </a:xfrm>
        </p:spPr>
        <p:txBody>
          <a:bodyPr/>
          <a:lstStyle/>
          <a:p>
            <a:r>
              <a:rPr lang="en-US" dirty="0"/>
              <a:t>Expenditure per students have significantly risen in each region since 1993.</a:t>
            </a:r>
          </a:p>
        </p:txBody>
      </p:sp>
      <p:pic>
        <p:nvPicPr>
          <p:cNvPr id="10" name="Content Placeholder 9">
            <a:extLst>
              <a:ext uri="{FF2B5EF4-FFF2-40B4-BE49-F238E27FC236}">
                <a16:creationId xmlns:a16="http://schemas.microsoft.com/office/drawing/2014/main" id="{50B32AB4-B7C6-4A9E-8A7F-495285BCD98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69613" y="2072081"/>
            <a:ext cx="10359271" cy="4299358"/>
          </a:xfrm>
        </p:spPr>
      </p:pic>
    </p:spTree>
    <p:extLst>
      <p:ext uri="{BB962C8B-B14F-4D97-AF65-F5344CB8AC3E}">
        <p14:creationId xmlns:p14="http://schemas.microsoft.com/office/powerpoint/2010/main" val="2613720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A975C-93D2-417E-A6E7-172B5829F466}"/>
              </a:ext>
            </a:extLst>
          </p:cNvPr>
          <p:cNvSpPr>
            <a:spLocks noGrp="1"/>
          </p:cNvSpPr>
          <p:nvPr>
            <p:ph type="title"/>
          </p:nvPr>
        </p:nvSpPr>
        <p:spPr/>
        <p:txBody>
          <a:bodyPr>
            <a:normAutofit/>
          </a:bodyPr>
          <a:lstStyle/>
          <a:p>
            <a:r>
              <a:rPr lang="en-US" sz="2400" dirty="0">
                <a:latin typeface="+mn-lt"/>
              </a:rPr>
              <a:t>Since 1993 Regional Math Scores have increased in correlation with the increase in expenditures per region.</a:t>
            </a:r>
          </a:p>
        </p:txBody>
      </p:sp>
      <p:pic>
        <p:nvPicPr>
          <p:cNvPr id="5" name="Content Placeholder 4">
            <a:extLst>
              <a:ext uri="{FF2B5EF4-FFF2-40B4-BE49-F238E27FC236}">
                <a16:creationId xmlns:a16="http://schemas.microsoft.com/office/drawing/2014/main" id="{8ECABBC1-CF5C-43BF-9FEA-386D99234B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200" y="2257802"/>
            <a:ext cx="6352610" cy="4235073"/>
          </a:xfrm>
        </p:spPr>
      </p:pic>
      <p:pic>
        <p:nvPicPr>
          <p:cNvPr id="7" name="Picture 6">
            <a:extLst>
              <a:ext uri="{FF2B5EF4-FFF2-40B4-BE49-F238E27FC236}">
                <a16:creationId xmlns:a16="http://schemas.microsoft.com/office/drawing/2014/main" id="{F383EBF7-B941-44A4-9FEE-5E37ACAC3C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0020" y="2257802"/>
            <a:ext cx="6301980" cy="4235073"/>
          </a:xfrm>
          <a:prstGeom prst="rect">
            <a:avLst/>
          </a:prstGeom>
        </p:spPr>
      </p:pic>
    </p:spTree>
    <p:extLst>
      <p:ext uri="{BB962C8B-B14F-4D97-AF65-F5344CB8AC3E}">
        <p14:creationId xmlns:p14="http://schemas.microsoft.com/office/powerpoint/2010/main" val="4127692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F2246-9360-4077-9E62-A308F5BEAE99}"/>
              </a:ext>
            </a:extLst>
          </p:cNvPr>
          <p:cNvSpPr>
            <a:spLocks noGrp="1"/>
          </p:cNvSpPr>
          <p:nvPr>
            <p:ph type="title"/>
          </p:nvPr>
        </p:nvSpPr>
        <p:spPr/>
        <p:txBody>
          <a:bodyPr/>
          <a:lstStyle/>
          <a:p>
            <a:r>
              <a:rPr lang="en-US" dirty="0"/>
              <a:t>Question 1 Conclusion</a:t>
            </a:r>
          </a:p>
        </p:txBody>
      </p:sp>
      <p:sp>
        <p:nvSpPr>
          <p:cNvPr id="3" name="Content Placeholder 2">
            <a:extLst>
              <a:ext uri="{FF2B5EF4-FFF2-40B4-BE49-F238E27FC236}">
                <a16:creationId xmlns:a16="http://schemas.microsoft.com/office/drawing/2014/main" id="{02C84F74-27C1-4C95-A5FC-57C180F0B521}"/>
              </a:ext>
            </a:extLst>
          </p:cNvPr>
          <p:cNvSpPr>
            <a:spLocks noGrp="1"/>
          </p:cNvSpPr>
          <p:nvPr>
            <p:ph idx="1"/>
          </p:nvPr>
        </p:nvSpPr>
        <p:spPr/>
        <p:txBody>
          <a:bodyPr/>
          <a:lstStyle/>
          <a:p>
            <a:r>
              <a:rPr lang="en-US" dirty="0"/>
              <a:t>There appears to be a direct correlation between increased spending and increase in performance in math. However, there is no correlation between spending and performance in reading. </a:t>
            </a:r>
          </a:p>
          <a:p>
            <a:r>
              <a:rPr lang="en-US" dirty="0"/>
              <a:t>There does not seem to be a correlation between regions that spend more and those regions having higher performances in math.</a:t>
            </a:r>
          </a:p>
        </p:txBody>
      </p:sp>
    </p:spTree>
    <p:extLst>
      <p:ext uri="{BB962C8B-B14F-4D97-AF65-F5344CB8AC3E}">
        <p14:creationId xmlns:p14="http://schemas.microsoft.com/office/powerpoint/2010/main" val="3862624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3EB1B-2826-4209-BF5F-3DC1AE719DC5}"/>
              </a:ext>
            </a:extLst>
          </p:cNvPr>
          <p:cNvSpPr>
            <a:spLocks noGrp="1"/>
          </p:cNvSpPr>
          <p:nvPr>
            <p:ph type="title"/>
          </p:nvPr>
        </p:nvSpPr>
        <p:spPr/>
        <p:txBody>
          <a:bodyPr/>
          <a:lstStyle/>
          <a:p>
            <a:r>
              <a:rPr lang="en-US" dirty="0"/>
              <a:t>Question 2</a:t>
            </a:r>
          </a:p>
        </p:txBody>
      </p:sp>
      <p:sp>
        <p:nvSpPr>
          <p:cNvPr id="4" name="TextBox 3">
            <a:extLst>
              <a:ext uri="{FF2B5EF4-FFF2-40B4-BE49-F238E27FC236}">
                <a16:creationId xmlns:a16="http://schemas.microsoft.com/office/drawing/2014/main" id="{2E7CDA4B-A000-41B0-BFA8-0D77C70D258D}"/>
              </a:ext>
            </a:extLst>
          </p:cNvPr>
          <p:cNvSpPr txBox="1"/>
          <p:nvPr/>
        </p:nvSpPr>
        <p:spPr>
          <a:xfrm>
            <a:off x="838200" y="3429000"/>
            <a:ext cx="10515600"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Revised Question:</a:t>
            </a:r>
          </a:p>
          <a:p>
            <a:r>
              <a:rPr lang="en-US" sz="2400" dirty="0"/>
              <a:t>Year by year analysis of how regional revenues affected the enrollment statistics for those regions?</a:t>
            </a:r>
          </a:p>
        </p:txBody>
      </p:sp>
    </p:spTree>
    <p:extLst>
      <p:ext uri="{BB962C8B-B14F-4D97-AF65-F5344CB8AC3E}">
        <p14:creationId xmlns:p14="http://schemas.microsoft.com/office/powerpoint/2010/main" val="1790561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7D47-7BEC-4B70-B971-FE26696947C7}"/>
              </a:ext>
            </a:extLst>
          </p:cNvPr>
          <p:cNvSpPr>
            <a:spLocks noGrp="1"/>
          </p:cNvSpPr>
          <p:nvPr>
            <p:ph type="title"/>
          </p:nvPr>
        </p:nvSpPr>
        <p:spPr>
          <a:xfrm>
            <a:off x="839788" y="365126"/>
            <a:ext cx="10515600" cy="935038"/>
          </a:xfrm>
        </p:spPr>
        <p:txBody>
          <a:bodyPr/>
          <a:lstStyle/>
          <a:p>
            <a:r>
              <a:rPr lang="en-US" dirty="0"/>
              <a:t>Analysis of Question 2</a:t>
            </a:r>
          </a:p>
        </p:txBody>
      </p:sp>
      <p:sp>
        <p:nvSpPr>
          <p:cNvPr id="3" name="Text Placeholder 2">
            <a:extLst>
              <a:ext uri="{FF2B5EF4-FFF2-40B4-BE49-F238E27FC236}">
                <a16:creationId xmlns:a16="http://schemas.microsoft.com/office/drawing/2014/main" id="{552F366B-ACFA-4D3C-9DCA-37E378B22800}"/>
              </a:ext>
            </a:extLst>
          </p:cNvPr>
          <p:cNvSpPr>
            <a:spLocks noGrp="1"/>
          </p:cNvSpPr>
          <p:nvPr>
            <p:ph type="body" idx="1"/>
          </p:nvPr>
        </p:nvSpPr>
        <p:spPr>
          <a:xfrm>
            <a:off x="514350" y="1027906"/>
            <a:ext cx="11487150" cy="823912"/>
          </a:xfrm>
        </p:spPr>
        <p:txBody>
          <a:bodyPr/>
          <a:lstStyle/>
          <a:p>
            <a:r>
              <a:rPr lang="en-US" dirty="0"/>
              <a:t>Both revenues and expenditures in education nationwide have significantly increased.</a:t>
            </a:r>
          </a:p>
        </p:txBody>
      </p:sp>
      <p:pic>
        <p:nvPicPr>
          <p:cNvPr id="10" name="Content Placeholder 9">
            <a:extLst>
              <a:ext uri="{FF2B5EF4-FFF2-40B4-BE49-F238E27FC236}">
                <a16:creationId xmlns:a16="http://schemas.microsoft.com/office/drawing/2014/main" id="{50B32AB4-B7C6-4A9E-8A7F-495285BCD98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58020" y="2300288"/>
            <a:ext cx="10216280" cy="4086510"/>
          </a:xfrm>
        </p:spPr>
      </p:pic>
    </p:spTree>
    <p:extLst>
      <p:ext uri="{BB962C8B-B14F-4D97-AF65-F5344CB8AC3E}">
        <p14:creationId xmlns:p14="http://schemas.microsoft.com/office/powerpoint/2010/main" val="32923782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125</TotalTime>
  <Words>644</Words>
  <Application>Microsoft Office PowerPoint</Application>
  <PresentationFormat>Widescreen</PresentationFormat>
  <Paragraphs>55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Gothic</vt:lpstr>
      <vt:lpstr>Wingdings 3</vt:lpstr>
      <vt:lpstr>Ion</vt:lpstr>
      <vt:lpstr>Education Expenditure in Relation to Performance</vt:lpstr>
      <vt:lpstr>Question 1</vt:lpstr>
      <vt:lpstr>Math Score Analysis </vt:lpstr>
      <vt:lpstr>Reading Score Analysis</vt:lpstr>
      <vt:lpstr>Year by Year Analysis</vt:lpstr>
      <vt:lpstr>Since 1993 Regional Math Scores have increased in correlation with the increase in expenditures per region.</vt:lpstr>
      <vt:lpstr>Question 1 Conclusion</vt:lpstr>
      <vt:lpstr>Question 2</vt:lpstr>
      <vt:lpstr>Analysis of Question 2</vt:lpstr>
      <vt:lpstr>Analysis of Question 2</vt:lpstr>
      <vt:lpstr>Analysis of Question 2</vt:lpstr>
      <vt:lpstr>Question 2 Conclusion</vt:lpstr>
      <vt:lpstr>Question 3</vt:lpstr>
      <vt:lpstr>Analysis of Question 3</vt:lpstr>
      <vt:lpstr>Analysis of Question 3</vt:lpstr>
      <vt:lpstr>Question 3 Conclusion</vt:lpstr>
      <vt:lpstr>Question 4</vt:lpstr>
      <vt:lpstr>Analysis of Question 4</vt:lpstr>
      <vt:lpstr>Analysis of Question 4</vt:lpstr>
      <vt:lpstr>Analysis of Question 4</vt:lpstr>
      <vt:lpstr>Question 4 Conclusion</vt:lpstr>
      <vt:lpstr>Hypothesis</vt:lpstr>
      <vt:lpstr>Final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 Expenditure in relation to Performance</dc:title>
  <dc:creator>Matthew Hum</dc:creator>
  <cp:lastModifiedBy>Matthew Hum</cp:lastModifiedBy>
  <cp:revision>15</cp:revision>
  <dcterms:created xsi:type="dcterms:W3CDTF">2019-01-25T17:36:25Z</dcterms:created>
  <dcterms:modified xsi:type="dcterms:W3CDTF">2019-01-25T23:41:13Z</dcterms:modified>
</cp:coreProperties>
</file>